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73" autoAdjust="0"/>
  </p:normalViewPr>
  <p:slideViewPr>
    <p:cSldViewPr>
      <p:cViewPr varScale="1">
        <p:scale>
          <a:sx n="68" d="100"/>
          <a:sy n="68" d="100"/>
        </p:scale>
        <p:origin x="-14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058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234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010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129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650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764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362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210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05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548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138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70AD96-0D70-467B-9AE1-6B7A52B60CE8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2A624-3A34-4096-B764-E3DB41C4D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54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3993755"/>
              </p:ext>
            </p:extLst>
          </p:nvPr>
        </p:nvGraphicFramePr>
        <p:xfrm>
          <a:off x="2267744" y="257551"/>
          <a:ext cx="4608511" cy="63428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6087644" imgH="8379438" progId="Word.Document.8">
                  <p:embed/>
                </p:oleObj>
              </mc:Choice>
              <mc:Fallback>
                <p:oleObj name="Document" r:id="rId3" imgW="6087644" imgH="8379438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4" y="257551"/>
                        <a:ext cx="4608511" cy="634289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9821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158758"/>
            <a:ext cx="7632848" cy="479779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25236" y="260648"/>
            <a:ext cx="7772400" cy="1470025"/>
          </a:xfrm>
        </p:spPr>
        <p:txBody>
          <a:bodyPr/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484784"/>
            <a:ext cx="6400800" cy="838944"/>
          </a:xfrm>
        </p:spPr>
        <p:txBody>
          <a:bodyPr/>
          <a:lstStyle/>
          <a:p>
            <a:r>
              <a:rPr lang="cs-CZ" dirty="0" smtClean="0"/>
              <a:t>Co všechno už víte o fotosyntéze?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0328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Fotosyntéza</a:t>
            </a:r>
            <a:r>
              <a:rPr lang="cs-CZ" sz="2800" dirty="0" smtClean="0"/>
              <a:t> je velmi složitý proces, probíhá v několika stupních v zelených částech rostlin.</a:t>
            </a:r>
          </a:p>
          <a:p>
            <a:r>
              <a:rPr lang="cs-CZ" sz="2800" dirty="0" smtClean="0"/>
              <a:t>Dochází při ní, účinkem světla a za pomoci zeleného barviva chlorofylu, ke vzniku monosacharidů z oxidu uhličitého a vody.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6 CO</a:t>
            </a:r>
            <a:r>
              <a:rPr lang="cs-CZ" b="1" baseline="-25000" dirty="0" smtClean="0"/>
              <a:t>2</a:t>
            </a:r>
            <a:r>
              <a:rPr lang="cs-CZ" b="1" dirty="0" smtClean="0"/>
              <a:t> + 12 H</a:t>
            </a:r>
            <a:r>
              <a:rPr lang="cs-CZ" b="1" baseline="-25000" dirty="0" smtClean="0"/>
              <a:t>2</a:t>
            </a:r>
            <a:r>
              <a:rPr lang="cs-CZ" b="1" dirty="0" smtClean="0"/>
              <a:t>O            C</a:t>
            </a:r>
            <a:r>
              <a:rPr lang="cs-CZ" b="1" baseline="-25000" dirty="0" smtClean="0"/>
              <a:t>6</a:t>
            </a:r>
            <a:r>
              <a:rPr lang="cs-CZ" b="1" dirty="0" smtClean="0"/>
              <a:t>H</a:t>
            </a:r>
            <a:r>
              <a:rPr lang="cs-CZ" b="1" baseline="-25000" dirty="0" smtClean="0"/>
              <a:t>12</a:t>
            </a:r>
            <a:r>
              <a:rPr lang="cs-CZ" b="1" dirty="0" smtClean="0"/>
              <a:t>O</a:t>
            </a:r>
            <a:r>
              <a:rPr lang="cs-CZ" b="1" baseline="-25000" dirty="0" smtClean="0"/>
              <a:t>6</a:t>
            </a:r>
            <a:r>
              <a:rPr lang="cs-CZ" b="1" dirty="0" smtClean="0"/>
              <a:t> + 6 O</a:t>
            </a:r>
            <a:r>
              <a:rPr lang="cs-CZ" b="1" baseline="-25000" dirty="0" smtClean="0"/>
              <a:t>2</a:t>
            </a:r>
            <a:r>
              <a:rPr lang="cs-CZ" b="1" dirty="0" smtClean="0"/>
              <a:t> + 6 H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</a:p>
          <a:p>
            <a:endParaRPr lang="cs-CZ" dirty="0"/>
          </a:p>
          <a:p>
            <a:r>
              <a:rPr lang="cs-CZ" sz="2800" dirty="0" smtClean="0"/>
              <a:t>Ačkoli vypadá chemická rovnice fotosyntézy jednoduše, ve skutečnosti je celý proces vzniku monosacharidů velmi složitý.</a:t>
            </a:r>
            <a:endParaRPr lang="cs-CZ" sz="28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563888" y="3717032"/>
            <a:ext cx="72008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6109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sz="2800" dirty="0" smtClean="0"/>
              <a:t>Fotosyntéza probíhá ve dvou fázích – světelné (ve dne) a temnostní (v noci).</a:t>
            </a:r>
          </a:p>
          <a:p>
            <a:r>
              <a:rPr lang="cs-CZ" sz="2800" dirty="0" smtClean="0"/>
              <a:t>Ve </a:t>
            </a:r>
            <a:r>
              <a:rPr lang="cs-CZ" sz="2800" b="1" dirty="0" smtClean="0"/>
              <a:t>světelné fázi </a:t>
            </a:r>
            <a:r>
              <a:rPr lang="cs-CZ" sz="2800" dirty="0" smtClean="0"/>
              <a:t>zachycují různá rostlinná barviva světlo a jeho energie je postupně předávána molekulám zeleného barviva – </a:t>
            </a:r>
            <a:r>
              <a:rPr lang="cs-CZ" sz="2800" b="1" dirty="0" smtClean="0"/>
              <a:t>chlorofylu 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Jakou barvu mají rostlinná barviva</a:t>
            </a:r>
            <a:r>
              <a:rPr lang="cs-CZ" sz="2800" b="1" dirty="0" smtClean="0"/>
              <a:t> xantofyly </a:t>
            </a:r>
            <a:r>
              <a:rPr lang="cs-CZ" sz="2800" dirty="0" smtClean="0"/>
              <a:t>a </a:t>
            </a:r>
            <a:r>
              <a:rPr lang="cs-CZ" sz="2800" b="1" dirty="0" smtClean="0"/>
              <a:t>karoteny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Které ovoce nebo zelenina je obsahuje?</a:t>
            </a:r>
          </a:p>
          <a:p>
            <a:r>
              <a:rPr lang="cs-CZ" sz="2800" dirty="0" smtClean="0"/>
              <a:t>Světelná energie uvolní ze složitých molekul </a:t>
            </a:r>
            <a:r>
              <a:rPr lang="cs-CZ" sz="2800" b="1" dirty="0" smtClean="0"/>
              <a:t>chlorofylu a </a:t>
            </a:r>
            <a:r>
              <a:rPr lang="cs-CZ" sz="2800" dirty="0" smtClean="0"/>
              <a:t>energeticky bohaté elektrony, které se účastní dalších chemických reakcí.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452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Světelná energie </a:t>
            </a:r>
            <a:r>
              <a:rPr lang="cs-CZ" sz="2800" dirty="0" smtClean="0"/>
              <a:t>se tak přeměňuje na </a:t>
            </a:r>
            <a:r>
              <a:rPr lang="cs-CZ" sz="2800" b="1" dirty="0" smtClean="0"/>
              <a:t>energii</a:t>
            </a:r>
            <a:r>
              <a:rPr lang="cs-CZ" sz="2800" dirty="0" smtClean="0"/>
              <a:t> </a:t>
            </a:r>
            <a:r>
              <a:rPr lang="cs-CZ" sz="2800" b="1" dirty="0" smtClean="0"/>
              <a:t>chemickou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Ve kterých organelách rostlinné buňky se nachází chlorofyl?</a:t>
            </a:r>
          </a:p>
          <a:p>
            <a:r>
              <a:rPr lang="cs-CZ" sz="2800" dirty="0" smtClean="0"/>
              <a:t>Energie světelného záření rostliny dále využívají ke štěpení molekul vody. Tato reakce se nazývá </a:t>
            </a:r>
            <a:r>
              <a:rPr lang="cs-CZ" sz="2800" b="1" dirty="0" smtClean="0"/>
              <a:t>fotolýza vody</a:t>
            </a:r>
            <a:r>
              <a:rPr lang="cs-CZ" sz="2800" dirty="0" smtClean="0"/>
              <a:t>.          2H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            4H + O</a:t>
            </a:r>
            <a:r>
              <a:rPr lang="cs-CZ" sz="2800" baseline="-25000" dirty="0" smtClean="0"/>
              <a:t>2</a:t>
            </a:r>
          </a:p>
          <a:p>
            <a:pPr marL="0" indent="0">
              <a:buNone/>
            </a:pPr>
            <a:endParaRPr lang="cs-CZ" sz="2800" baseline="-25000" dirty="0" smtClean="0"/>
          </a:p>
          <a:p>
            <a:r>
              <a:rPr lang="cs-CZ" sz="2800" dirty="0"/>
              <a:t>P</a:t>
            </a:r>
            <a:r>
              <a:rPr lang="cs-CZ" sz="2800" dirty="0" smtClean="0"/>
              <a:t>rávě při této reakci se do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atmosféry uvolňuje kyslík.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15779" y="3719402"/>
            <a:ext cx="2243933" cy="2683222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3347864" y="3571559"/>
            <a:ext cx="72008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23928" y="5852376"/>
            <a:ext cx="16036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chloroplasty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9269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Bez přítomnosti světla se odehrává </a:t>
            </a:r>
            <a:r>
              <a:rPr lang="cs-CZ" sz="2800" b="1" dirty="0" smtClean="0"/>
              <a:t>temnostní fáze </a:t>
            </a:r>
            <a:r>
              <a:rPr lang="cs-CZ" sz="2800" dirty="0" smtClean="0"/>
              <a:t>fotosyntézy.</a:t>
            </a:r>
          </a:p>
          <a:p>
            <a:r>
              <a:rPr lang="cs-CZ" sz="2800" dirty="0" smtClean="0"/>
              <a:t>Za pomoci energie a enzymů vytvořených ve světelné fázi fotosyntézy dochází ke vzniku molekul monosacharidů ze vzdušného oxidu uhličitého a vody.</a:t>
            </a:r>
          </a:p>
          <a:p>
            <a:r>
              <a:rPr lang="cs-CZ" sz="2800" dirty="0" smtClean="0"/>
              <a:t>Monosacharidy vzniklé při fotosyntéze se slučují na disacharidy </a:t>
            </a:r>
            <a:r>
              <a:rPr lang="cs-CZ" sz="2800" dirty="0"/>
              <a:t>(</a:t>
            </a:r>
            <a:r>
              <a:rPr lang="cs-CZ" sz="2800" dirty="0" smtClean="0"/>
              <a:t>sacharóza) nebo polysacharidy (škrob).</a:t>
            </a:r>
          </a:p>
          <a:p>
            <a:r>
              <a:rPr lang="cs-CZ" sz="2800" dirty="0" smtClean="0"/>
              <a:t>Ukládají se v zásobních orgánech rostlin – hlízách , plodech, kořenech atd.</a:t>
            </a:r>
          </a:p>
          <a:p>
            <a:r>
              <a:rPr lang="cs-CZ" sz="2800" dirty="0" smtClean="0"/>
              <a:t>Objevitelem chemické reakce vzniku monosacharidů v rostlinách byl americký biochemik Melvin </a:t>
            </a:r>
            <a:r>
              <a:rPr lang="cs-CZ" sz="2800" dirty="0" err="1" smtClean="0"/>
              <a:t>Calvin</a:t>
            </a:r>
            <a:r>
              <a:rPr lang="cs-CZ" sz="2800" dirty="0" smtClean="0"/>
              <a:t> (1911 – 1997). Za svůj objev získal Nobelovu cenu.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6975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165966"/>
            <a:ext cx="5184576" cy="5110511"/>
          </a:xfrm>
        </p:spPr>
      </p:pic>
      <p:sp>
        <p:nvSpPr>
          <p:cNvPr id="5" name="TextovéPole 4"/>
          <p:cNvSpPr txBox="1"/>
          <p:nvPr/>
        </p:nvSpPr>
        <p:spPr>
          <a:xfrm>
            <a:off x="2339752" y="699182"/>
            <a:ext cx="51125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Zjednodušené schéma průběhu fotosyntézy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46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400" dirty="0"/>
              <a:t>http://www.google.cz/imgres?q=chloroplasty&amp;hl=cs&amp;sa=X&amp;qscrl=1&amp;nord=1&amp;rlz=1T4ADRA_csCZ451CZ457&amp;biw=1192&amp;bih=526&amp;tbm=isch&amp;prmd=imvns&amp;tbnid=rYgvLARx121QuM:&amp;imgrefurl=http://fotovoltaika.falconis.cz/slunce/fotosynteza.php&amp;docid=QlOMwDqV6mEfZM&amp;imgurl=http://</a:t>
            </a:r>
            <a:r>
              <a:rPr lang="cs-CZ" sz="1400" dirty="0" smtClean="0"/>
              <a:t>fotovoltaika.falconis.cz/slunce/chloroplasty.jpg&amp;w=189&amp;h=226&amp;ei=CtZxT6ThOOrR4QSq9qGODw&amp;zoom=1&amp;iact=hc&amp;vpx=127&amp;vpy=232&amp;dur=2889&amp;hovh=180&amp;hovw=151&amp;tx=110&amp;ty=120&amp;sig=106602022029332968428&amp;page=2&amp;tbnh=158&amp;tbnw=132&amp;start=12&amp;ndsp=15&amp;ved=1t:429,r:0,s:12</a:t>
            </a:r>
          </a:p>
          <a:p>
            <a:r>
              <a:rPr lang="cs-CZ" sz="1400" dirty="0"/>
              <a:t>http://www.google.cz/imgres?q=fotosynt%C3%A9za&amp;hl=cs&amp;sa=X&amp;rlz=1W1ADRA_csCZ451&amp;biw=1192&amp;bih=526&amp;tbm=isch&amp;prmd=imvns&amp;tbnid=g0AOMjTs1FRsyM:&amp;imgrefurl=http://www.cez.cz/edee/content/microsites/solarni/f2.htm&amp;docid=JVJL9DvLbQ05YM&amp;imgurl=http://www.cez.cz/edee/content/microsites/solarni/obr/f2-1.gif&amp;w=280&amp;h=276&amp;ei=XK9xT-HRF-bY4QSUm-H6Dg&amp;zoom=1&amp;iact=hc&amp;vpx=315&amp;vpy=96&amp;dur=1116&amp;hovh=220&amp;hovw=224&amp;tx=159&amp;ty=134&amp;sig=106602022029332968428&amp;page=1&amp;tbnh=141&amp;tbnw=143&amp;start=0&amp;ndsp=12&amp;ved=1t:429,r:1,s:0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00663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310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Dokument aplikace Microsoft Word 97–2003</vt:lpstr>
      <vt:lpstr>Prezentace aplikace PowerPoint</vt:lpstr>
      <vt:lpstr>FOTOSYNTÉZA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FOTOSYNTÉZA</dc:title>
  <dc:creator>07YN</dc:creator>
  <cp:lastModifiedBy>07YN</cp:lastModifiedBy>
  <cp:revision>10</cp:revision>
  <dcterms:created xsi:type="dcterms:W3CDTF">2012-03-27T12:21:11Z</dcterms:created>
  <dcterms:modified xsi:type="dcterms:W3CDTF">2012-04-01T13:16:35Z</dcterms:modified>
</cp:coreProperties>
</file>