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780797-D30A-4916-BB30-DF3407744C65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53F98-65EF-490A-AE95-32B49045C0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050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53F98-65EF-490A-AE95-32B49045C09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065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179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626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63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951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634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612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7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039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78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86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195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9213B8-F4BD-4CEA-B46F-74A98FF08FF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898FB-6A26-44B5-B9DF-EC7379EDE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208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%C3%A1snoo%C4%8Dk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8552037"/>
              </p:ext>
            </p:extLst>
          </p:nvPr>
        </p:nvGraphicFramePr>
        <p:xfrm>
          <a:off x="2339753" y="373633"/>
          <a:ext cx="4392488" cy="62125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67705" imgH="8582336" progId="Word.Document.8">
                  <p:embed/>
                </p:oleObj>
              </mc:Choice>
              <mc:Fallback>
                <p:oleObj name="Document" r:id="rId3" imgW="6067705" imgH="8582336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3" y="373633"/>
                        <a:ext cx="4392488" cy="62125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34476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584175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Funkce bílkovin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348880"/>
            <a:ext cx="6400800" cy="316835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Bílkoviny se vyskytují ve všech živých organizmech, jsou velmi rozmanité, plní mnoho funkcí a mají schopnost vytvářet sloučeniny s dalšími látkami, např. se sacharidy nebo lipidy.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29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Stavební funkce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Bílkovina </a:t>
            </a:r>
            <a:r>
              <a:rPr lang="cs-CZ" sz="2800" b="1" dirty="0" smtClean="0"/>
              <a:t>tubulin</a:t>
            </a:r>
            <a:r>
              <a:rPr lang="cs-CZ" sz="2800" dirty="0" smtClean="0"/>
              <a:t> vytváří soustavu opěrných vláken, která fungují jako vnitřní „kostra“ buňky.</a:t>
            </a:r>
          </a:p>
          <a:p>
            <a:r>
              <a:rPr lang="cs-CZ" sz="2800" b="1" dirty="0" smtClean="0"/>
              <a:t>Keratin</a:t>
            </a:r>
            <a:r>
              <a:rPr lang="cs-CZ" sz="2800" dirty="0" smtClean="0"/>
              <a:t> je obsažen ve vlasech, nehtech, rozích, peří atd.</a:t>
            </a:r>
          </a:p>
          <a:p>
            <a:r>
              <a:rPr lang="cs-CZ" sz="2800" dirty="0" smtClean="0"/>
              <a:t>Nejhojnější bílkovinou v živočišných tělech je </a:t>
            </a:r>
            <a:r>
              <a:rPr lang="cs-CZ" sz="2800" b="1" dirty="0" smtClean="0"/>
              <a:t>kolagen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Vyskytuje se ve vazivu, šlachách, chrupavce, pokožce, kostech a zubech.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95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Kolagen je součástí mnoha kosmetických výrobků. Obsahují ho šampony, krémy, pleťová mléka atd., vyrábí se z něj i potravinářská želatina.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924944"/>
            <a:ext cx="2540000" cy="23749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023" y="2276872"/>
            <a:ext cx="1993404" cy="19934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456708"/>
            <a:ext cx="2466975" cy="18478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71600" y="5733256"/>
            <a:ext cx="254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Kolagenová vlákna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5955669"/>
            <a:ext cx="1944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Gumoví medvídci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2944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Transportní funkce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Transportní funkci má např. </a:t>
            </a:r>
            <a:r>
              <a:rPr lang="cs-CZ" sz="2800" b="1" dirty="0" smtClean="0"/>
              <a:t>hemoglobin.</a:t>
            </a:r>
          </a:p>
          <a:p>
            <a:r>
              <a:rPr lang="cs-CZ" sz="2800" dirty="0" smtClean="0"/>
              <a:t>Obsahují ho červené krvinky a slouží jako přenašeč kyslíku k jednotlivým buňkám v těle.</a:t>
            </a:r>
          </a:p>
          <a:p>
            <a:r>
              <a:rPr lang="cs-CZ" sz="2800" dirty="0" smtClean="0"/>
              <a:t>Na hemoglobin se snadno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váže oxid uhelnatý – velmi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nebezpečný jedovatý plyn.</a:t>
            </a:r>
          </a:p>
          <a:p>
            <a:r>
              <a:rPr lang="cs-CZ" sz="2800" dirty="0" smtClean="0"/>
              <a:t>Při kterých procesech CO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vzniká?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212976"/>
            <a:ext cx="333375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63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Funkce zajišťující pohyb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Tubulin</a:t>
            </a:r>
            <a:r>
              <a:rPr lang="cs-CZ" sz="2800" dirty="0" smtClean="0"/>
              <a:t> tvoří součást bičíku, který zajišťuje pohyb bakterií, jednobuněčných organizmů nebo spermií.</a:t>
            </a:r>
          </a:p>
          <a:p>
            <a:r>
              <a:rPr lang="cs-CZ" sz="2800" dirty="0" smtClean="0"/>
              <a:t>Pohyb svalů živočichů a člověka zajišťuje </a:t>
            </a:r>
            <a:r>
              <a:rPr lang="cs-CZ" sz="2800" b="1" dirty="0" err="1" smtClean="0"/>
              <a:t>myosin</a:t>
            </a:r>
            <a:r>
              <a:rPr lang="cs-CZ" sz="2800" dirty="0" smtClean="0"/>
              <a:t> a </a:t>
            </a:r>
            <a:r>
              <a:rPr lang="cs-CZ" sz="2800" b="1" dirty="0" smtClean="0"/>
              <a:t>aktin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Poznáš, co je na obrázcích?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58527" y="2948800"/>
            <a:ext cx="2143125" cy="30289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212977"/>
            <a:ext cx="2581299" cy="1935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15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Funkce ochranná a obranná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Imunoglobuliny </a:t>
            </a:r>
            <a:r>
              <a:rPr lang="cs-CZ" sz="2800" dirty="0" smtClean="0"/>
              <a:t>fungují jako protilátky, s jejich pomocí se organizmus brání cizorodým látkám, např. mikroorganizmům.</a:t>
            </a:r>
          </a:p>
          <a:p>
            <a:r>
              <a:rPr lang="cs-CZ" sz="2800" dirty="0" smtClean="0"/>
              <a:t>Bílkovinné protilátky jsou velmi různorodé.</a:t>
            </a:r>
          </a:p>
          <a:p>
            <a:r>
              <a:rPr lang="cs-CZ" sz="2800" dirty="0" smtClean="0"/>
              <a:t>Jak nazýváme syndrom selhání imunity způsobený virem HIV?</a:t>
            </a:r>
          </a:p>
          <a:p>
            <a:r>
              <a:rPr lang="cs-CZ" sz="2800" dirty="0" smtClean="0"/>
              <a:t>Jak se tato choroba projevuje?</a:t>
            </a:r>
          </a:p>
          <a:p>
            <a:r>
              <a:rPr lang="cs-CZ" sz="2800" dirty="0" smtClean="0"/>
              <a:t>Jak se chráníme před tímto onemocněním?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713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Funkce řídící a regulační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Mezi bílkoviny patří některé velmi důležité </a:t>
            </a:r>
            <a:r>
              <a:rPr lang="cs-CZ" sz="2800" b="1" dirty="0" smtClean="0"/>
              <a:t>hormony</a:t>
            </a:r>
            <a:r>
              <a:rPr lang="cs-CZ" sz="2800" dirty="0" smtClean="0"/>
              <a:t>, jako je růstový hormon, inzulin, antidiuretický hormon, oxytocin a hormony placenty.</a:t>
            </a:r>
          </a:p>
          <a:p>
            <a:r>
              <a:rPr lang="cs-CZ" sz="2800" dirty="0" smtClean="0"/>
              <a:t>Jakou funkci mají jednotlivé hormony?</a:t>
            </a:r>
          </a:p>
          <a:p>
            <a:r>
              <a:rPr lang="cs-CZ" sz="2800" dirty="0" smtClean="0"/>
              <a:t>Ve kterých orgánech se hormony tvoří? 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77070"/>
            <a:ext cx="2808312" cy="16243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949056"/>
            <a:ext cx="2814960" cy="1880393"/>
          </a:xfrm>
          <a:prstGeom prst="rect">
            <a:avLst/>
          </a:prstGeom>
        </p:spPr>
      </p:pic>
      <p:cxnSp>
        <p:nvCxnSpPr>
          <p:cNvPr id="7" name="Přímá spojnice se šipkou 6"/>
          <p:cNvCxnSpPr>
            <a:stCxn id="4" idx="3"/>
            <a:endCxn id="4" idx="3"/>
          </p:cNvCxnSpPr>
          <p:nvPr/>
        </p:nvCxnSpPr>
        <p:spPr>
          <a:xfrm>
            <a:off x="3563888" y="488925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707904" y="4889252"/>
            <a:ext cx="151216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303748" y="6008378"/>
            <a:ext cx="48605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Přeměnu reguluje svlékací hormon </a:t>
            </a:r>
            <a:r>
              <a:rPr lang="cs-CZ" sz="2000" b="1" i="1" dirty="0" err="1" smtClean="0"/>
              <a:t>ekdyson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179155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Funkce urychlující chemické reakce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Enzymy</a:t>
            </a:r>
            <a:r>
              <a:rPr lang="cs-CZ" sz="2800" dirty="0" smtClean="0"/>
              <a:t> jsou jednou z nejdůležitějších skupin bílkovin.</a:t>
            </a:r>
          </a:p>
          <a:p>
            <a:r>
              <a:rPr lang="cs-CZ" sz="2800" dirty="0" smtClean="0"/>
              <a:t>Urychlují chemické reakce a umožňují jejich průběh v živých organizmech.</a:t>
            </a:r>
          </a:p>
          <a:p>
            <a:r>
              <a:rPr lang="cs-CZ" sz="2800" dirty="0" smtClean="0"/>
              <a:t>Téměř každá chemická reakce v živých buňkách je ovlivňována a řízena enzymy.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99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Funkce zdroje energie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Tuto funkci mají bílkoviny pouze za nepříznivých podmínek, např. při dlouhém hladovění.</a:t>
            </a:r>
          </a:p>
          <a:p>
            <a:r>
              <a:rPr lang="cs-CZ" sz="2800" dirty="0" smtClean="0"/>
              <a:t>Ve stavech nouze organizmus vyčerpá veškeré zásoby sacharidů a lipidů a začne využívat jako zdroj energie bílkoviny z vlastní svalové hmoty.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7958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Jak vznikají bílkoviny?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Rostliny</a:t>
            </a:r>
            <a:r>
              <a:rPr lang="cs-CZ" sz="2800" dirty="0" smtClean="0"/>
              <a:t> si dokážou veškeré potřebné bílkoviny pro svou existenci vytvořit z minerálních látek.</a:t>
            </a:r>
          </a:p>
          <a:p>
            <a:r>
              <a:rPr lang="cs-CZ" sz="2800" b="1" dirty="0" smtClean="0"/>
              <a:t>Živočichové</a:t>
            </a:r>
            <a:r>
              <a:rPr lang="cs-CZ" sz="2800" dirty="0" smtClean="0"/>
              <a:t> získávají aminokyseliny z bílkovin přijatých v potravě. Z nich pak skládají vlastní potřebné bílkoviny.</a:t>
            </a:r>
          </a:p>
          <a:p>
            <a:r>
              <a:rPr lang="cs-CZ" sz="2800" dirty="0" smtClean="0"/>
              <a:t>Z aminokyselin, které se vyskytují v lidském těle, jich však člověk dokáže vytvořit pouze dvanáct.</a:t>
            </a:r>
          </a:p>
          <a:p>
            <a:r>
              <a:rPr lang="cs-CZ" sz="2800" dirty="0" smtClean="0"/>
              <a:t>Zbylých ………………. musí přijímat jako součást potravy.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423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dirty="0" smtClean="0"/>
              <a:t>http://www.google.cz/imgres?q=kolagen&amp;hl=cs&amp;sa=X&amp;qscrl=1&amp;nord=1&amp;rlz=1T4ADRA_csCZ451CZ457&amp;biw=1192&amp;bih=559&amp;tbm=isch&amp;prmd=imvns&amp;tbnid=kJZ7w4yuFMlyMM:&amp;imgrefurl=http://www.megapower.pl/olimp-kolagen-activ-plus-80-tab-blistry-p-2464.html&amp;docid=CamzwDIC-qNzyM&amp;imgurl=http://www.megapower.pl/images/olimp_kolagen120t.jpg&amp;w=300&amp;h=300&amp;ei=uJyKT4W7HofctAbj3uDqCw&amp;zoom=1&amp;iact=hc&amp;vpx=926&amp;vpy=128&amp;dur=9059&amp;hovh=225&amp;hovw=225&amp;tx=79&amp;ty=146&amp;sig=101872141570862339913&amp;page=3&amp;tbnh=171&amp;tbnw=171&amp;start=40&amp;ndsp=15&amp;ved=</a:t>
            </a:r>
          </a:p>
          <a:p>
            <a:r>
              <a:rPr lang="cs-CZ" sz="1200" dirty="0" smtClean="0"/>
              <a:t>http://www.google.cz/imgres?q=kolagen&amp;hl=cs&amp;sa=X&amp;qscrl=1&amp;nord=1&amp;rlz=1T4ADRA_csCZ451CZ457&amp;biw=1192&amp;bih=559&amp;tbm=isch&amp;prmd=imvns&amp;tbnid=B3Nr1PIAoNY_cM:&amp;imgrefurl=http://www.colway.cz/clanky/zajimavosti/kolagen-bilkovina-mladi.html&amp;docid=s-bFmy7Fep0jJM&amp;imgurl=http://www.colway.org.pl/img/kolagen_wlukna2.jpg&amp;w=400&amp;h=374&amp;ei=uJyKT4W7HofctAbj3uDqCw&amp;zoom=1&amp;iact=hc&amp;vpx=85&amp;vpy=55&amp;dur=11&amp;hovh=217&amp;hovw=232&amp;tx=151&amp;ty=121&amp;sig=101872141570862339913&amp;page=1&amp;tbnh=118&amp;tbnw=126&amp;start=0&amp;ndsp=25&amp;ved=1t:429,r:0,s:0,i:661t:429,r:9,s:40,i:177</a:t>
            </a:r>
          </a:p>
          <a:p>
            <a:r>
              <a:rPr lang="cs-CZ" sz="1200" dirty="0" smtClean="0"/>
              <a:t>http://www.google.cz/imgres?q=haribo+medv%C3%ADdci&amp;hl=cs&amp;sa=X&amp;rlz=1T4ADRA_csCZ451CZ457&amp;biw=1192&amp;bih=559&amp;tbm=isch&amp;prmd=imvns&amp;tbnid=CvlZ5Y5r2WsFHM:&amp;imgrefurl=http://www.otazkomat.cz/otazky/842-haribo-medvidci-jsou/&amp;docid=aUT_dZlIa_hlgM&amp;imgurl=http://www.otazkomat.cz/upload/otazky/obrazky/20100623031952564.jpg&amp;w=600&amp;h=450&amp;ei=n52KT9inDsXOsgam58izCw&amp;zoom=1&amp;iact=hc&amp;vpx=371&amp;vpy=137&amp;dur=1060&amp;hovh=194&amp;hovw=259&amp;tx=183&amp;ty=108&amp;sig=101872141570862339913&amp;page=1&amp;tbnh=113&amp;tbnw=204&amp;start=0&amp;ndsp=21&amp;ved=1t:429,r:2,s:0,i:70</a:t>
            </a:r>
          </a:p>
          <a:p>
            <a:r>
              <a:rPr lang="cs-CZ" sz="1200" dirty="0" smtClean="0"/>
              <a:t>http://www.google.cz/imgres?q=%C4%8Derven%C3%A9+krvinky&amp;hl=cs&amp;sa=X&amp;qscrl=1&amp;nord=1&amp;rlz=1T4ADRA_csCZ451CZ457&amp;biw=1192&amp;bih=559&amp;tbm=isch&amp;prmd=imvns&amp;tbnid=ak0KRAXdkHP0pM:&amp;imgrefurl=http://medicina.ronnie.cz/c-8695-krevni-obraz-a-zanetlive-markery-i.html&amp;docid=Od1naU00j4mdCM&amp;imgurl=http://medicina.ronnie.cz/img/data/clanky/normal/8695_2.jpg&amp;w=350&amp;h=263&amp;ei=BZ6KT5bBBYzEtAbNn9jOCw&amp;zoom=1&amp;iact=hc&amp;vpx=107&amp;vpy=66&amp;dur=1754&amp;hovh=195&amp;hovw=259&amp;tx=165&amp;ty=126&amp;sig=101872141570862339913&amp;page=2&amp;tbnh=158&amp;tbnw=196&amp;start=10&amp;ndsp=15&amp;ved=1t:429,r:0,s:10,i:107</a:t>
            </a:r>
          </a:p>
        </p:txBody>
      </p:sp>
    </p:spTree>
    <p:extLst>
      <p:ext uri="{BB962C8B-B14F-4D97-AF65-F5344CB8AC3E}">
        <p14:creationId xmlns:p14="http://schemas.microsoft.com/office/powerpoint/2010/main" val="41972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http://cs.wikipedia.org/wiki/Kr%C3%A1snoo%C4%8Dko</a:t>
            </a:r>
            <a:endParaRPr lang="cs-CZ" sz="1200" dirty="0" smtClean="0"/>
          </a:p>
          <a:p>
            <a:r>
              <a:rPr lang="cs-CZ" sz="1200" dirty="0" smtClean="0"/>
              <a:t>http://www.google.cz/imgres?q=spermie&amp;hl=cs&amp;sa=X&amp;qscrl=1&amp;nord=1&amp;rlz=1T4ADRA_csCZ451CZ457&amp;biw=1192&amp;bih=559&amp;tbm=isch&amp;prmd=imvns&amp;tbnid=Y1WyVaKteXUL2M:&amp;imgrefurl=http://www.lidovky.cz/marihuana-plasi-spermie-zjistili-vedci-d95-/ln_veda.asp%3Fc%3DA100205_185008_ln_veda_lvv&amp;docid=TcRuez2H7BvzIM&amp;imgurl=http://i.lidovky.cz/09/071/lngal/VVR1f7976_sp.jpg&amp;w=460&amp;h=345&amp;ei=aJ6KT8ytGYaxtAbDi-nsCw&amp;zoom=1&amp;iact=hc&amp;vpx=842&amp;vpy=2&amp;dur=11586&amp;hovh=194&amp;hovw=259&amp;tx=135&amp;ty=67&amp;sig=101872141570862339913&amp;page=1&amp;tbnh=113&amp;tbnw=147&amp;start=0&amp;ndsp=22&amp;ved=1t:429,r:6,s:0,i:78</a:t>
            </a:r>
          </a:p>
          <a:p>
            <a:r>
              <a:rPr lang="cs-CZ" sz="1200" dirty="0"/>
              <a:t>http://www.google.cz/imgres?q=housenka&amp;hl=cs&amp;sa=X&amp;qscrl=1&amp;nord=1&amp;rlz=1T4ADRA_csCZ451CZ457&amp;biw=1192&amp;bih=559&amp;tbm=isch&amp;prmd=imvns&amp;tbnid=4L0llrRdH0FvNM:&amp;imgrefurl=http://frashmaker.rajce.idnes.cz/Hmyz/&amp;docid=9AZ0RcCMxEWFiM&amp;imgurl=http://img8.rajce.idnes.cz/d0801/0/225/225060_ed9f74653fa0ee838982cf03f85f2147/images/Otakarek_fenyklovy_(Papilio_machaon)-</a:t>
            </a:r>
            <a:r>
              <a:rPr lang="cs-CZ" sz="1200" dirty="0" smtClean="0"/>
              <a:t>housenka.jpg&amp;w=700&amp;h=363&amp;ei=j86KT9aMK8_OswaPgYm7Cw&amp;zoom=1&amp;iact=hc&amp;vpx=839&amp;vpy=164&amp;dur=5883&amp;hovh=162&amp;hovw=312&amp;tx=164&amp;ty=79&amp;sig=101872141570862339913&amp;page=3&amp;tbnh=108&amp;tbnw=208&amp;start=23&amp;ndsp=14&amp;ved=1t:429,r:13,s:23,i:191</a:t>
            </a:r>
          </a:p>
          <a:p>
            <a:r>
              <a:rPr lang="cs-CZ" sz="1200" dirty="0"/>
              <a:t>http://www.google.cz/imgres?q=otak%C3%A1rek+fenyklov%C3%BD&amp;hl=cs&amp;sa=X&amp;qscrl=1&amp;nord=1&amp;rlz=1T4ADRA_csCZ451CZ457&amp;biw=1192&amp;bih=559&amp;tbm=isch&amp;prmd=imvns&amp;tbnid=nNjB9GDKEdItNM:&amp;imgrefurl=http://cs.wikipedia.org/wiki/Otak%25C3%25A1rek_fenyklov%25C3%25BD&amp;docid=rwjYYFL5__HbYM&amp;imgurl=http://upload.wikimedia.org/wikipedia/commons/thumb/a/a2/Otak%2525C3%2525A1rek_fenyklov%2525C3%2525BD,_Lovo%2525C5%2525A1,_2009-07-12.jpg/250px-Otak%2525C3%2525A1rek_fenyklov%2525C3%2525BD,_Lovo%2525C5%2525A1,_2009-07-12.jpg&amp;w=250&amp;h=167&amp;ei=CM-KT9ucH8zVsgbfm53gCw&amp;zoom=1&amp;iact=hc&amp;vpx=723&amp;vpy=167&amp;dur=4760&amp;hovh=133&amp;hovw=200&amp;tx=125&amp;ty=76&amp;sig=101872141570862339913&amp;page=1&amp;tbnh=113&amp;tbnw=145&amp;start=0&amp;ndsp=20&amp;ved=1t:429,r:4,s:0,i:74</a:t>
            </a:r>
            <a:endParaRPr lang="cs-CZ" sz="1200" dirty="0" smtClean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6559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522</Words>
  <Application>Microsoft Office PowerPoint</Application>
  <PresentationFormat>Předvádění na obrazovce (4:3)</PresentationFormat>
  <Paragraphs>60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 aplikace Microsoft Word 97–2003</vt:lpstr>
      <vt:lpstr>Prezentace aplikace PowerPoint</vt:lpstr>
      <vt:lpstr>Funkce bílkovin</vt:lpstr>
      <vt:lpstr>Stavební funkce</vt:lpstr>
      <vt:lpstr>Prezentace aplikace PowerPoint</vt:lpstr>
      <vt:lpstr>Transportní funkce</vt:lpstr>
      <vt:lpstr>Funkce zajišťující pohyb</vt:lpstr>
      <vt:lpstr>Funkce ochranná a obranná</vt:lpstr>
      <vt:lpstr>Funkce řídící a regulační</vt:lpstr>
      <vt:lpstr>Funkce urychlující chemické reakce</vt:lpstr>
      <vt:lpstr>Funkce zdroje energie</vt:lpstr>
      <vt:lpstr>Jak vznikají bílkoviny?</vt:lpstr>
      <vt:lpstr>Použité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07YN</dc:creator>
  <cp:lastModifiedBy>07YN</cp:lastModifiedBy>
  <cp:revision>13</cp:revision>
  <dcterms:created xsi:type="dcterms:W3CDTF">2012-04-15T10:04:46Z</dcterms:created>
  <dcterms:modified xsi:type="dcterms:W3CDTF">2012-06-12T12:30:55Z</dcterms:modified>
</cp:coreProperties>
</file>