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Default Extension="doc" ContentType="application/msword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9" r:id="rId4"/>
    <p:sldId id="260" r:id="rId5"/>
    <p:sldId id="262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6956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1474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7335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1406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9989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6567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2589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048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9112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79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82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E11D28-B0CD-4054-90C9-585FC7F8C95F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35A05-359B-4B8F-BA3A-993FA5CDB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5530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gif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708112094"/>
              </p:ext>
            </p:extLst>
          </p:nvPr>
        </p:nvGraphicFramePr>
        <p:xfrm>
          <a:off x="2267745" y="271787"/>
          <a:ext cx="4536504" cy="6416271"/>
        </p:xfrm>
        <a:graphic>
          <a:graphicData uri="http://schemas.openxmlformats.org/presentationml/2006/ole">
            <p:oleObj spid="_x0000_s1026" name="Document" r:id="rId3" imgW="6067705" imgH="8582336" progId="Word.Document.8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948397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224136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VITAMINY (2.část)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644824" y="30045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5" name="Ovál 4"/>
          <p:cNvSpPr/>
          <p:nvPr/>
        </p:nvSpPr>
        <p:spPr>
          <a:xfrm>
            <a:off x="3347864" y="30045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6" name="Ovál 5"/>
          <p:cNvSpPr/>
          <p:nvPr/>
        </p:nvSpPr>
        <p:spPr>
          <a:xfrm>
            <a:off x="4860032" y="30045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7" name="Ovál 6"/>
          <p:cNvSpPr/>
          <p:nvPr/>
        </p:nvSpPr>
        <p:spPr>
          <a:xfrm>
            <a:off x="6372200" y="30045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267911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500"/>
                            </p:stCondLst>
                            <p:childTnLst>
                              <p:par>
                                <p:cTn id="6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Vitaminy rozpustné v tucích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 lepší konzumovat přírodní produkty s obsahem vitaminů nebo vitaminové přípravky?</a:t>
            </a:r>
          </a:p>
          <a:p>
            <a:r>
              <a:rPr lang="cs-CZ" sz="2800" dirty="0" smtClean="0"/>
              <a:t>Z </a:t>
            </a:r>
            <a:r>
              <a:rPr lang="cs-CZ" sz="2800" b="1" dirty="0" smtClean="0"/>
              <a:t>provitaminu karotenu </a:t>
            </a:r>
            <a:r>
              <a:rPr lang="cs-CZ" sz="2800" dirty="0" smtClean="0"/>
              <a:t>si organismus snadno vytváří </a:t>
            </a:r>
            <a:r>
              <a:rPr lang="cs-CZ" sz="2800" b="1" dirty="0" smtClean="0"/>
              <a:t>vitamin 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Ten je důležitý pro správnou činnost oční sítnice, funguje jako antioxidant a posiluje imunitu organizmu.</a:t>
            </a:r>
          </a:p>
          <a:p>
            <a:r>
              <a:rPr lang="cs-CZ" sz="2800" dirty="0" smtClean="0"/>
              <a:t>Nedostatek vitaminu A se projevuje šeroslepostí, u dětí hrozí až oslepnutí. Může docházet k častým zánětům sliznic a infekcím dýchacích cest.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47014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Předávkování vitaminem A je nebezpečné zejména v první fázi těhotenství, kdy může způsobit těžké poškození plodu.</a:t>
            </a:r>
          </a:p>
          <a:p>
            <a:r>
              <a:rPr lang="cs-CZ" sz="2400" dirty="0" smtClean="0"/>
              <a:t>Karoten nebo vitamin A (retinol) je obsažen v opalovacích či pleťových krémech.</a:t>
            </a:r>
          </a:p>
          <a:p>
            <a:r>
              <a:rPr lang="cs-CZ" sz="2400" b="1" dirty="0" smtClean="0"/>
              <a:t>Vitamin D </a:t>
            </a:r>
            <a:r>
              <a:rPr lang="cs-CZ" sz="2400" dirty="0" smtClean="0"/>
              <a:t>přijímáme jako </a:t>
            </a:r>
            <a:r>
              <a:rPr lang="cs-CZ" sz="2400" b="1" dirty="0" smtClean="0"/>
              <a:t>provitamin ergosterol</a:t>
            </a:r>
            <a:r>
              <a:rPr lang="cs-CZ" sz="2400" dirty="0" smtClean="0"/>
              <a:t>, který se účinkem slunečního záření přeměňuje na vitamin D.</a:t>
            </a:r>
          </a:p>
          <a:p>
            <a:r>
              <a:rPr lang="cs-CZ" sz="2400" dirty="0" smtClean="0"/>
              <a:t>Je důležitý při tvorbě kostí a ukládání vápníku a fosforu do kostní hmoty, dále je významný při hojení kostí po zlomeninách.</a:t>
            </a:r>
          </a:p>
          <a:p>
            <a:r>
              <a:rPr lang="cs-CZ" sz="2400" dirty="0" smtClean="0"/>
              <a:t>Při nedostatku dochází u dětí ke vzniku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křivice </a:t>
            </a:r>
            <a:r>
              <a:rPr lang="cs-CZ" sz="2400" dirty="0"/>
              <a:t>(</a:t>
            </a:r>
            <a:r>
              <a:rPr lang="cs-CZ" sz="2400" dirty="0" smtClean="0"/>
              <a:t>rachitis), u dospělých se projevuje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měknutím a řídnutím kostí.</a:t>
            </a:r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3717032"/>
            <a:ext cx="1817551" cy="2594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1622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Vitamin E </a:t>
            </a:r>
            <a:r>
              <a:rPr lang="cs-CZ" sz="2800" dirty="0" smtClean="0"/>
              <a:t>je významný antioxidant.</a:t>
            </a:r>
          </a:p>
          <a:p>
            <a:r>
              <a:rPr lang="cs-CZ" sz="2800" dirty="0" smtClean="0"/>
              <a:t>Je nezbytný </a:t>
            </a:r>
            <a:r>
              <a:rPr lang="cs-CZ" sz="2800" dirty="0" smtClean="0"/>
              <a:t>pro </a:t>
            </a:r>
            <a:r>
              <a:rPr lang="cs-CZ" sz="2800" dirty="0" smtClean="0"/>
              <a:t>správnou činnost pohlavní soustavy, zvyšuje sexuální výkonnost, působí protizánětlivě a usnadňuje hojení ran.</a:t>
            </a:r>
          </a:p>
          <a:p>
            <a:r>
              <a:rPr lang="cs-CZ" sz="2800" b="1" dirty="0" smtClean="0"/>
              <a:t>Vitamin K </a:t>
            </a:r>
            <a:r>
              <a:rPr lang="cs-CZ" sz="2800" dirty="0" smtClean="0"/>
              <a:t>vzniká v těle člověka činností střevních bakterií.</a:t>
            </a:r>
          </a:p>
          <a:p>
            <a:r>
              <a:rPr lang="cs-CZ" sz="2800" dirty="0" smtClean="0"/>
              <a:t>Je nezbytný pro správnou srážlivost krve, usnadňuje hojení ran.</a:t>
            </a:r>
          </a:p>
          <a:p>
            <a:r>
              <a:rPr lang="cs-CZ" sz="2800" dirty="0" smtClean="0"/>
              <a:t>Nedostatek vitaminu K se projevuje krvácením do tkání a tělesných dutin, bolestivou menstruací a špatným hojením ran.</a:t>
            </a:r>
          </a:p>
          <a:p>
            <a:r>
              <a:rPr lang="cs-CZ" sz="2800" dirty="0" smtClean="0"/>
              <a:t>Vyhledejte konkrétní potraviny, které obsahují vitaminy A, D, E, K. Udělejte si přehlednou tabulku.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7905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63217634"/>
              </p:ext>
            </p:extLst>
          </p:nvPr>
        </p:nvGraphicFramePr>
        <p:xfrm>
          <a:off x="457200" y="476250"/>
          <a:ext cx="8219256" cy="38888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9773"/>
                <a:gridCol w="5979483"/>
              </a:tblGrid>
              <a:tr h="475522">
                <a:tc>
                  <a:txBody>
                    <a:bodyPr/>
                    <a:lstStyle/>
                    <a:p>
                      <a:r>
                        <a:rPr lang="cs-CZ" dirty="0" smtClean="0"/>
                        <a:t>Vitamin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Výskyt</a:t>
                      </a:r>
                      <a:endParaRPr lang="cs-CZ" dirty="0"/>
                    </a:p>
                  </a:txBody>
                  <a:tcPr/>
                </a:tc>
              </a:tr>
              <a:tr h="475522">
                <a:tc>
                  <a:txBody>
                    <a:bodyPr/>
                    <a:lstStyle/>
                    <a:p>
                      <a:r>
                        <a:rPr lang="cs-CZ" dirty="0" smtClean="0"/>
                        <a:t>Vitamin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Játra, ledvinky, vaječný žloutek, mléčné výrobky</a:t>
                      </a:r>
                      <a:endParaRPr lang="cs-CZ" dirty="0"/>
                    </a:p>
                  </a:txBody>
                  <a:tcPr/>
                </a:tc>
              </a:tr>
              <a:tr h="820763">
                <a:tc>
                  <a:txBody>
                    <a:bodyPr/>
                    <a:lstStyle/>
                    <a:p>
                      <a:r>
                        <a:rPr lang="cs-CZ" dirty="0" smtClean="0"/>
                        <a:t>Provitamin A (karoten)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Rajčata, papriky, mrkev, meruňky, brokolice, hlávkové zelí, broskev</a:t>
                      </a:r>
                      <a:r>
                        <a:rPr lang="cs-CZ" baseline="0" dirty="0" smtClean="0"/>
                        <a:t> atd.</a:t>
                      </a:r>
                      <a:endParaRPr lang="cs-CZ" dirty="0"/>
                    </a:p>
                  </a:txBody>
                  <a:tcPr/>
                </a:tc>
              </a:tr>
              <a:tr h="475522">
                <a:tc>
                  <a:txBody>
                    <a:bodyPr/>
                    <a:lstStyle/>
                    <a:p>
                      <a:r>
                        <a:rPr lang="cs-CZ" dirty="0" smtClean="0"/>
                        <a:t>Vitamin 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Rybí tuk, vejce, játra, kondenzované mléko, maso, kakao</a:t>
                      </a:r>
                      <a:endParaRPr lang="cs-CZ" dirty="0"/>
                    </a:p>
                  </a:txBody>
                  <a:tcPr/>
                </a:tc>
              </a:tr>
              <a:tr h="820763">
                <a:tc>
                  <a:txBody>
                    <a:bodyPr/>
                    <a:lstStyle/>
                    <a:p>
                      <a:r>
                        <a:rPr lang="cs-CZ" dirty="0" smtClean="0"/>
                        <a:t>Vitamin 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Ořechy, rostlinné oleje lisované za studena, celozrnné pečivo, luštěniny</a:t>
                      </a:r>
                      <a:endParaRPr lang="cs-CZ" dirty="0"/>
                    </a:p>
                  </a:txBody>
                  <a:tcPr/>
                </a:tc>
              </a:tr>
              <a:tr h="820763">
                <a:tc>
                  <a:txBody>
                    <a:bodyPr/>
                    <a:lstStyle/>
                    <a:p>
                      <a:r>
                        <a:rPr lang="cs-CZ" dirty="0" smtClean="0"/>
                        <a:t>Vitamin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Sójový a olivový olej, zelená listová zelenina, jogurty, rybí tuk, žloutky, luštěniny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4696342"/>
            <a:ext cx="2376264" cy="16478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4596857"/>
            <a:ext cx="1656184" cy="17856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89549" y="4679631"/>
            <a:ext cx="2533464" cy="1688976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04248" y="4858988"/>
            <a:ext cx="2203010" cy="1460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9284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http://www.google.cz/imgres?q=k%C5%99ivice&amp;hl=cs&amp;sa=X&amp;rlz=1W1ADRA_csCZ451&amp;biw=1192&amp;bih=559&amp;tbm=isch&amp;prmd=imvns&amp;tbnid=LmS7YOOvqiHdiM:&amp;imgrefurl=http://health-care-you.blogspot.com/2009/03/health-care-nutrition-rickets.html&amp;docid=2SdCFMyuUBYGiM&amp;imgurl=http://2.bp.blogspot.com/_vzMXlfzgosE/TBW03ZWRoGI/AAAAAAAADfY/VVCMDdQuyCI/s1600/aax%252Bvitamin%252BD%252Bdeficiency%252Bdisease.JPG&amp;w=318&amp;h=454&amp;ei=lXeVT6m8E4TDswbokrWNBA&amp;zoom=1&amp;iact=hc&amp;vpx=963&amp;vpy=104&amp;dur=7123&amp;hovh=268&amp;hovw=188&amp;tx=155&amp;ty=152&amp;sig=101872141570862339913&amp;page=1&amp;tbnh=121&amp;tbnw=83&amp;start=0&amp;ndsp=24&amp;ved=1t:429,r:8,s:0,i:82</a:t>
            </a:r>
          </a:p>
          <a:p>
            <a:r>
              <a:rPr lang="cs-CZ" sz="1200" dirty="0"/>
              <a:t>http://www.google.cz/imgres?q=celozrnn%C3%A9+pe%C4%8Divo&amp;hl=cs&amp;sa=X&amp;rlz=1W1ADRA_csCZ451&amp;biw=1192&amp;bih=559&amp;tbm=isch&amp;prmd=imvnse&amp;tbnid=Ul5sDRYhM6Qa1M:&amp;imgrefurl=http://www.nazeleno.cz/celozrnne-vicezrnne-pecivo-a-nebezpeci-obilovin.aspx&amp;docid=0HnYtUCVcEE5GM&amp;imgurl=http://</a:t>
            </a:r>
            <a:r>
              <a:rPr lang="cs-CZ" sz="1200" dirty="0" smtClean="0"/>
              <a:t>www.nazeleno.cz/Files/FckGallery/celozrnnObiloviny.zip/02.jpg&amp;w=550&amp;h=593&amp;ei=wXiVT8qFDYPYtAaLydTfBA&amp;zoom=1&amp;iact=hc&amp;vpx=81&amp;vpy=2&amp;dur=5927&amp;hovh=233&amp;hovw=216&amp;tx=121&amp;ty=79&amp;sig=101872141570862339913&amp;page=1&amp;tbnh=111&amp;tbnw=102&amp;start=0&amp;ndsp=21&amp;ved=1t:429,r:0,s:0,i:66</a:t>
            </a:r>
          </a:p>
          <a:p>
            <a:r>
              <a:rPr lang="cs-CZ" sz="1200" dirty="0"/>
              <a:t>http://www.google.cz/imgres?q=olivov%C3%BD+olej&amp;hl=cs&amp;sa=X&amp;qscrl=1&amp;nord=1&amp;rlz=1T4ADRA_csCZ451CZ457&amp;biw=1192&amp;bih=559&amp;tbm=isch&amp;prmd=imvnse&amp;tbnid=qhdw-Nb3s9C-yM:&amp;imgrefurl=http://oko.yin.cz/23/olivovy-olej/&amp;docid=IHAJWqLOlpgcfM&amp;imgurl=http://</a:t>
            </a:r>
            <a:r>
              <a:rPr lang="cs-CZ" sz="1200" dirty="0" smtClean="0"/>
              <a:t>oko.yin.cz/23/olivovy-olej/olivovy-olej.jpg&amp;w=600&amp;h=400&amp;ei=EXmVT73zOYfDtAbS_fmrBA&amp;zoom=1&amp;iact=hc&amp;vpx=264&amp;vpy=138&amp;dur=2539&amp;hovh=183&amp;hovw=275&amp;tx=135&amp;ty=112&amp;sig=101872141570862339913&amp;page=1&amp;tbnh=105&amp;tbnw=151&amp;start=0&amp;ndsp=23&amp;ved=1t:429,r:2,s:0,i:70</a:t>
            </a:r>
          </a:p>
          <a:p>
            <a:r>
              <a:rPr lang="cs-CZ" sz="1200" dirty="0"/>
              <a:t>http://www.google.cz/imgres?q=zelenina&amp;hl=cs&amp;sa=X&amp;qscrl=1&amp;nord=1&amp;rlz=1T4ADRA_csCZ451CZ457&amp;biw=1192&amp;bih=559&amp;tbm=isch&amp;prmd=imvnse&amp;tbnid=UwsSWhCZNMxkBM:&amp;imgrefurl=http://duels.cz/duel.php%3Fn%3D1658&amp;docid=tnVrA8cWZyV8RM&amp;imgurl=http://</a:t>
            </a:r>
            <a:r>
              <a:rPr lang="cs-CZ" sz="1200" dirty="0" smtClean="0"/>
              <a:t>duels.cz/galerie/zelenina.jpg&amp;w=260&amp;h=173&amp;ei=WnmVT7GgM9HQsgaj3Jy5BA&amp;zoom=1&amp;iact=hc&amp;vpx=338&amp;vpy=140&amp;dur=5349&amp;hovh=138&amp;hovw=208&amp;tx=131&amp;ty=87&amp;sig=101872141570862339913&amp;page=1&amp;tbnh=129&amp;tbnw=194&amp;start=0&amp;ndsp=10&amp;ved=1t:429,r:6,s:0,i:106</a:t>
            </a:r>
          </a:p>
          <a:p>
            <a:r>
              <a:rPr lang="cs-CZ" sz="1200" dirty="0"/>
              <a:t>http://www.google.cz/imgres?q=lu%C5%A1t%C4%9Bniny&amp;hl=cs&amp;sa=X&amp;qscrl=1&amp;nord=1&amp;rlz=1T4ADRA_csCZ451CZ457&amp;biw=1192&amp;bih=559&amp;tbm=isch&amp;prmd=imvns&amp;tbnid=DdtQNcs-mNIPAM:&amp;imgrefurl=http://www.terfloth-stiftung.de/de/getrocknete-huelsenfruechte&amp;docid=UsLNGRocON68GM&amp;imgurl=http://www.terfloth-stiftung.de/image/760/390/_data/uploads/huelsen.gif&amp;w=531&amp;h=352&amp;ei=G3qVT-TiLYHcsgbtpbC4BA&amp;zoom=1&amp;iact=hc&amp;vpx=566&amp;vpy=141&amp;dur=1006&amp;hovh=183&amp;hovw=276&amp;tx=154&amp;ty=109&amp;sig=101872141570862339913&amp;page=3&amp;tbnh=143&amp;tbnw=216&amp;start=37&amp;ndsp=15&amp;ved=1t:429,r:7,s:37,i:167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853979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391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Document</vt:lpstr>
      <vt:lpstr>Snímek 1</vt:lpstr>
      <vt:lpstr>VITAMINY (2.část)</vt:lpstr>
      <vt:lpstr>Vitaminy rozpustné v tucích</vt:lpstr>
      <vt:lpstr>Snímek 4</vt:lpstr>
      <vt:lpstr>Snímek 5</vt:lpstr>
      <vt:lpstr>Snímek 6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VITAMINY (2.část)</dc:title>
  <dc:creator>07YN</dc:creator>
  <cp:lastModifiedBy>Škola</cp:lastModifiedBy>
  <cp:revision>12</cp:revision>
  <dcterms:created xsi:type="dcterms:W3CDTF">2012-04-23T15:40:03Z</dcterms:created>
  <dcterms:modified xsi:type="dcterms:W3CDTF">2014-05-15T09:25:27Z</dcterms:modified>
</cp:coreProperties>
</file>