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80" r:id="rId3"/>
    <p:sldId id="256" r:id="rId4"/>
    <p:sldId id="273" r:id="rId5"/>
    <p:sldId id="274" r:id="rId6"/>
    <p:sldId id="272" r:id="rId7"/>
    <p:sldId id="275" r:id="rId8"/>
    <p:sldId id="276" r:id="rId9"/>
    <p:sldId id="277" r:id="rId10"/>
    <p:sldId id="278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346" autoAdjust="0"/>
    <p:restoredTop sz="94638" autoAdjust="0"/>
  </p:normalViewPr>
  <p:slideViewPr>
    <p:cSldViewPr>
      <p:cViewPr varScale="1">
        <p:scale>
          <a:sx n="86" d="100"/>
          <a:sy n="86" d="100"/>
        </p:scale>
        <p:origin x="-15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0202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045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858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181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0823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9384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6446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6960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0148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150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3641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39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bhost.cz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bhost.cz/userdata/articles/3/slavicek1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bhost.cz/userdata/articles/3/jaroslavstara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bhost.cz/userdata/articles/3/panel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bhost.cz/userdata/articles/3/arnostopela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bhost.cz/userdata/articles/3/frantisekskarka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bhost.cz/" TargetMode="External"/><Relationship Id="rId7" Type="http://schemas.openxmlformats.org/officeDocument/2006/relationships/hyperlink" Target="http://www.libhost.cz/userdata/articles/3/arnostopela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libhost.cz/userdata/articles/3/frantisekskarka.jpg" TargetMode="External"/><Relationship Id="rId5" Type="http://schemas.openxmlformats.org/officeDocument/2006/relationships/hyperlink" Target="http://www.libhost.cz/userdata/articles/3/jaroslavstara.jpg" TargetMode="External"/><Relationship Id="rId4" Type="http://schemas.openxmlformats.org/officeDocument/2006/relationships/hyperlink" Target="http://www.libhost.cz/userdata/articles/3/slavicek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Název školy:		Základní škola a Mateřská škola,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Libhošť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90, příspěvková organizace	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Autor:					Mgr. Pavla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Jeníková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Reg.číslo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projektu:				CZ.1.07/1.4.00/21.3715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Název projektu:				Moderní škola									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Název materiálu:			</a:t>
            </a: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</a:t>
            </a: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VY_52_INOVACE_S1_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SaP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_03_PJ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		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Vzdělávací oblast:  				Společnost a příroda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Tematický okruh:  				Obec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Téma:					Významní rodáci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					Žák získá informace o významných a zajímavých 					lidech, kteří žili v obci.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Ročník:					3.ročník 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Datum vytvoření: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		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.9. 2013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6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8508688" cy="202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179421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Významní rodáci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84784"/>
            <a:ext cx="7772400" cy="1470025"/>
          </a:xfrm>
        </p:spPr>
        <p:txBody>
          <a:bodyPr>
            <a:noAutofit/>
          </a:bodyPr>
          <a:lstStyle/>
          <a:p>
            <a:r>
              <a:rPr lang="cs-CZ" sz="11500" dirty="0" smtClean="0">
                <a:latin typeface="+mn-lt"/>
                <a:hlinkClick r:id="rId3"/>
              </a:rPr>
              <a:t>Libhošť</a:t>
            </a:r>
            <a:endParaRPr lang="cs-CZ" sz="115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5915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756592" y="5420501"/>
            <a:ext cx="7416824" cy="1752915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chemeClr val="tx1"/>
                </a:solidFill>
              </a:rPr>
              <a:t>Leopold Heřmanský</a:t>
            </a: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77281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>Období jeho působení je pro Libhošť obdobím prudkého vzestupu. Za jeho působení byl postaven kostel a fara s vyučovací místností, obec získala prvého učitele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131840" y="5420816"/>
            <a:ext cx="7416824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>
                <a:solidFill>
                  <a:schemeClr val="tx1"/>
                </a:solidFill>
              </a:rPr>
              <a:t>rychtář</a:t>
            </a:r>
          </a:p>
        </p:txBody>
      </p:sp>
    </p:spTree>
    <p:extLst>
      <p:ext uri="{BB962C8B-B14F-4D97-AF65-F5344CB8AC3E}">
        <p14:creationId xmlns:p14="http://schemas.microsoft.com/office/powerpoint/2010/main" xmlns="" val="479919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1476672" y="5564832"/>
            <a:ext cx="7416824" cy="17526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Václav Kotek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247007"/>
            <a:ext cx="7772400" cy="1470025"/>
          </a:xfrm>
        </p:spPr>
        <p:txBody>
          <a:bodyPr>
            <a:noAutofit/>
          </a:bodyPr>
          <a:lstStyle/>
          <a:p>
            <a:r>
              <a:rPr lang="cs-CZ" sz="3600" dirty="0"/>
              <a:t> Vděčíme mu za zachycení událostí v obci od r. 1766, t. j. období vzniku farnosti a školy, v tzv. </a:t>
            </a:r>
            <a:r>
              <a:rPr lang="cs-CZ" sz="3600" dirty="0" err="1"/>
              <a:t>Kottkově</a:t>
            </a:r>
            <a:r>
              <a:rPr lang="cs-CZ" sz="3600" dirty="0"/>
              <a:t> </a:t>
            </a:r>
            <a:r>
              <a:rPr lang="cs-CZ" sz="3600" dirty="0" smtClean="0"/>
              <a:t>kronice. Jeho </a:t>
            </a:r>
            <a:r>
              <a:rPr lang="cs-CZ" sz="3600" dirty="0"/>
              <a:t>syn Kajetán převzal po svém otci </a:t>
            </a:r>
            <a:r>
              <a:rPr lang="cs-CZ" sz="3600" dirty="0" err="1"/>
              <a:t>Libhošťskou</a:t>
            </a:r>
            <a:r>
              <a:rPr lang="cs-CZ" sz="3600" dirty="0"/>
              <a:t> školu.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699792" y="5229200"/>
            <a:ext cx="7416824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>
                <a:solidFill>
                  <a:schemeClr val="tx1"/>
                </a:solidFill>
              </a:rPr>
              <a:t>p</a:t>
            </a:r>
            <a:r>
              <a:rPr lang="cs-CZ" sz="3600" dirty="0" smtClean="0">
                <a:solidFill>
                  <a:schemeClr val="tx1"/>
                </a:solidFill>
              </a:rPr>
              <a:t>rvní </a:t>
            </a:r>
            <a:r>
              <a:rPr lang="cs-CZ" sz="3600" dirty="0" err="1" smtClean="0">
                <a:solidFill>
                  <a:schemeClr val="tx1"/>
                </a:solidFill>
              </a:rPr>
              <a:t>libhošťský</a:t>
            </a:r>
            <a:r>
              <a:rPr lang="cs-CZ" sz="3600" dirty="0" smtClean="0">
                <a:solidFill>
                  <a:schemeClr val="tx1"/>
                </a:solidFill>
              </a:rPr>
              <a:t> učitel</a:t>
            </a:r>
          </a:p>
          <a:p>
            <a:r>
              <a:rPr lang="cs-CZ" sz="3600" dirty="0">
                <a:solidFill>
                  <a:schemeClr val="tx1"/>
                </a:solidFill>
              </a:rPr>
              <a:t>p</a:t>
            </a:r>
            <a:r>
              <a:rPr lang="cs-CZ" sz="3600" dirty="0" smtClean="0">
                <a:solidFill>
                  <a:schemeClr val="tx1"/>
                </a:solidFill>
              </a:rPr>
              <a:t>rvní </a:t>
            </a:r>
            <a:r>
              <a:rPr lang="cs-CZ" sz="3600" dirty="0" err="1" smtClean="0">
                <a:solidFill>
                  <a:schemeClr val="tx1"/>
                </a:solidFill>
              </a:rPr>
              <a:t>libhošťský</a:t>
            </a:r>
            <a:r>
              <a:rPr lang="cs-CZ" sz="3600" dirty="0" smtClean="0">
                <a:solidFill>
                  <a:schemeClr val="tx1"/>
                </a:solidFill>
              </a:rPr>
              <a:t> kronikář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4081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1332656" y="5708848"/>
            <a:ext cx="7416824" cy="17526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Františk</a:t>
            </a:r>
            <a:r>
              <a:rPr lang="cs-CZ" sz="3600" dirty="0" smtClean="0">
                <a:solidFill>
                  <a:schemeClr val="tx1"/>
                </a:solidFill>
              </a:rPr>
              <a:t> Xaver Kotek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 Stal se vyhledávaným učitelem hry na klavír a skladatelem klavírních skladeb pro čtyři ruce. Byl rovněž varhaníkem ve známém vídeňském chrámu </a:t>
            </a:r>
            <a:r>
              <a:rPr lang="cs-CZ" dirty="0" err="1"/>
              <a:t>Am</a:t>
            </a:r>
            <a:r>
              <a:rPr lang="cs-CZ" dirty="0"/>
              <a:t> </a:t>
            </a:r>
            <a:r>
              <a:rPr lang="cs-CZ" dirty="0" err="1"/>
              <a:t>Hof</a:t>
            </a:r>
            <a:r>
              <a:rPr lang="cs-CZ" dirty="0"/>
              <a:t>. 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491880" y="5708848"/>
            <a:ext cx="7416824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>
                <a:solidFill>
                  <a:schemeClr val="tx1"/>
                </a:solidFill>
              </a:rPr>
              <a:t>s</a:t>
            </a:r>
            <a:r>
              <a:rPr lang="cs-CZ" sz="3600" dirty="0" smtClean="0">
                <a:solidFill>
                  <a:schemeClr val="tx1"/>
                </a:solidFill>
              </a:rPr>
              <a:t>kladatel ve Vídni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0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131840" y="1958975"/>
            <a:ext cx="7772400" cy="1470025"/>
          </a:xfrm>
        </p:spPr>
        <p:txBody>
          <a:bodyPr>
            <a:noAutofit/>
          </a:bodyPr>
          <a:lstStyle/>
          <a:p>
            <a:pPr algn="l"/>
            <a:r>
              <a:rPr lang="pl-PL" sz="2800" dirty="0" smtClean="0"/>
              <a:t>Jedna </a:t>
            </a:r>
            <a:r>
              <a:rPr lang="pl-PL" sz="2800" dirty="0"/>
              <a:t>z nejvýznamnějších </a:t>
            </a:r>
            <a:r>
              <a:rPr lang="pl-PL" sz="2800" dirty="0" smtClean="0"/>
              <a:t/>
            </a:r>
            <a:br>
              <a:rPr lang="pl-PL" sz="2800" dirty="0" smtClean="0"/>
            </a:br>
            <a:r>
              <a:rPr lang="pl-PL" sz="2800" dirty="0" smtClean="0"/>
              <a:t>osobností </a:t>
            </a:r>
            <a:r>
              <a:rPr lang="pl-PL" sz="2800" dirty="0"/>
              <a:t>v historii obce </a:t>
            </a:r>
            <a:r>
              <a:rPr lang="pl-PL" sz="2800" dirty="0" smtClean="0"/>
              <a:t>Libhošť.</a:t>
            </a:r>
            <a:br>
              <a:rPr lang="pl-PL" sz="2800" dirty="0" smtClean="0"/>
            </a:br>
            <a:r>
              <a:rPr lang="pl-PL" sz="2800" dirty="0" smtClean="0"/>
              <a:t>Byl to</a:t>
            </a:r>
            <a:r>
              <a:rPr lang="cs-CZ" sz="2800" dirty="0"/>
              <a:t> </a:t>
            </a:r>
            <a:r>
              <a:rPr lang="cs-CZ" sz="2800" dirty="0" smtClean="0"/>
              <a:t>vlastenecký kněz, přírodovědec, </a:t>
            </a:r>
            <a:br>
              <a:rPr lang="cs-CZ" sz="2800" dirty="0" smtClean="0"/>
            </a:br>
            <a:r>
              <a:rPr lang="cs-CZ" sz="2800" dirty="0" smtClean="0"/>
              <a:t>národopisec, muzejník, kronikář </a:t>
            </a:r>
            <a:r>
              <a:rPr lang="cs-CZ" sz="2800" dirty="0"/>
              <a:t>a </a:t>
            </a:r>
            <a:r>
              <a:rPr lang="cs-CZ" sz="2800" dirty="0" smtClean="0"/>
              <a:t>také</a:t>
            </a:r>
            <a:br>
              <a:rPr lang="cs-CZ" sz="2800" dirty="0" smtClean="0"/>
            </a:br>
            <a:r>
              <a:rPr lang="cs-CZ" sz="2800" dirty="0" smtClean="0"/>
              <a:t>zručný </a:t>
            </a:r>
            <a:r>
              <a:rPr lang="cs-CZ" sz="2800" dirty="0"/>
              <a:t>a </a:t>
            </a:r>
            <a:r>
              <a:rPr lang="cs-CZ" sz="2800" dirty="0" smtClean="0"/>
              <a:t>zkušený hodinář.</a:t>
            </a:r>
            <a:endParaRPr lang="cs-CZ" sz="2800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3568" y="5373216"/>
            <a:ext cx="3816424" cy="1296144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Páter Josef Slavíček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Podnadpis 7"/>
          <p:cNvSpPr txBox="1">
            <a:spLocks/>
          </p:cNvSpPr>
          <p:nvPr/>
        </p:nvSpPr>
        <p:spPr>
          <a:xfrm>
            <a:off x="4932040" y="5445224"/>
            <a:ext cx="3816424" cy="1296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právce farnosti, archeolog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348880"/>
            <a:ext cx="22322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hlinkClick r:id="rId3"/>
              </a:rPr>
              <a:t>Odkaz na </a:t>
            </a:r>
            <a:r>
              <a:rPr lang="cs-CZ" sz="2800" dirty="0">
                <a:hlinkClick r:id="rId3"/>
              </a:rPr>
              <a:t>fotografii</a:t>
            </a:r>
            <a:r>
              <a:rPr lang="cs-CZ" sz="2800" dirty="0"/>
              <a:t> </a:t>
            </a:r>
            <a:r>
              <a:rPr lang="cs-CZ" dirty="0"/>
              <a:t>[2]</a:t>
            </a:r>
          </a:p>
        </p:txBody>
      </p:sp>
    </p:spTree>
    <p:extLst>
      <p:ext uri="{BB962C8B-B14F-4D97-AF65-F5344CB8AC3E}">
        <p14:creationId xmlns:p14="http://schemas.microsoft.com/office/powerpoint/2010/main" xmlns="" val="3017845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280320" y="2030983"/>
            <a:ext cx="7772400" cy="1470025"/>
          </a:xfrm>
        </p:spPr>
        <p:txBody>
          <a:bodyPr>
            <a:noAutofit/>
          </a:bodyPr>
          <a:lstStyle/>
          <a:p>
            <a:pPr algn="l"/>
            <a:r>
              <a:rPr lang="cs-CZ" sz="2800" dirty="0"/>
              <a:t>U</a:t>
            </a:r>
            <a:r>
              <a:rPr lang="cs-CZ" sz="2800" dirty="0" smtClean="0"/>
              <a:t>čitel </a:t>
            </a:r>
            <a:r>
              <a:rPr lang="cs-CZ" sz="2800" dirty="0"/>
              <a:t>a ředitel místní školy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r>
              <a:rPr lang="cs-CZ" sz="2800" dirty="0" smtClean="0"/>
              <a:t>Byl </a:t>
            </a:r>
            <a:r>
              <a:rPr lang="cs-CZ" sz="2800" dirty="0"/>
              <a:t>zakladatelem a vůdčím činitelem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Lašského </a:t>
            </a:r>
            <a:r>
              <a:rPr lang="cs-CZ" sz="2800" dirty="0"/>
              <a:t>národopisného souboru </a:t>
            </a:r>
            <a:r>
              <a:rPr lang="cs-CZ" sz="2800" dirty="0" smtClean="0"/>
              <a:t>v</a:t>
            </a:r>
            <a:br>
              <a:rPr lang="cs-CZ" sz="2800" dirty="0" smtClean="0"/>
            </a:br>
            <a:r>
              <a:rPr lang="cs-CZ" sz="2800" dirty="0" smtClean="0"/>
              <a:t>Libhošti</a:t>
            </a:r>
            <a:r>
              <a:rPr lang="cs-CZ" sz="2800" dirty="0"/>
              <a:t>, jehož působení daleko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přesahovalo </a:t>
            </a:r>
            <a:r>
              <a:rPr lang="cs-CZ" sz="2800" dirty="0"/>
              <a:t>oblast Novojičínska.</a:t>
            </a: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3568" y="5373216"/>
            <a:ext cx="3816424" cy="1296144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Jaroslav Stara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Podnadpis 7"/>
          <p:cNvSpPr txBox="1">
            <a:spLocks/>
          </p:cNvSpPr>
          <p:nvPr/>
        </p:nvSpPr>
        <p:spPr>
          <a:xfrm>
            <a:off x="4932040" y="5445224"/>
            <a:ext cx="3816424" cy="1296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učitel, založil Lašský soubor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402885"/>
            <a:ext cx="22322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SzPct val="100000"/>
            </a:pPr>
            <a:r>
              <a:rPr lang="cs-CZ" sz="2800" dirty="0" smtClean="0">
                <a:hlinkClick r:id="rId3"/>
              </a:rPr>
              <a:t>Odkaz na fotografii</a:t>
            </a:r>
            <a:r>
              <a:rPr lang="cs-CZ" sz="2800" dirty="0"/>
              <a:t> </a:t>
            </a:r>
            <a:r>
              <a:rPr lang="cs-CZ" dirty="0" smtClean="0"/>
              <a:t>[3]</a:t>
            </a:r>
            <a:endParaRPr lang="cs-CZ" dirty="0"/>
          </a:p>
          <a:p>
            <a:pPr algn="ctr">
              <a:buSzPct val="100000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75515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3568" y="5589240"/>
            <a:ext cx="3816424" cy="1296144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Zdeněk Vavřík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Podnadpis 7"/>
          <p:cNvSpPr txBox="1">
            <a:spLocks/>
          </p:cNvSpPr>
          <p:nvPr/>
        </p:nvSpPr>
        <p:spPr>
          <a:xfrm>
            <a:off x="4932040" y="5589240"/>
            <a:ext cx="3816424" cy="1296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redaktor, spisovatel, knihovník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3615159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Významným rodákem je redaktor, spisovatel, knihovník, který má na rodném fojtství pamětní desku.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1268760"/>
            <a:ext cx="22322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SzPct val="100000"/>
            </a:pPr>
            <a:r>
              <a:rPr lang="cs-CZ" sz="2800" dirty="0" smtClean="0">
                <a:hlinkClick r:id="rId3"/>
              </a:rPr>
              <a:t>Odkaz na fotografii</a:t>
            </a:r>
            <a:r>
              <a:rPr lang="cs-CZ" sz="2800" dirty="0"/>
              <a:t> </a:t>
            </a:r>
            <a:r>
              <a:rPr lang="cs-CZ" dirty="0"/>
              <a:t>[4] </a:t>
            </a:r>
          </a:p>
        </p:txBody>
      </p:sp>
    </p:spTree>
    <p:extLst>
      <p:ext uri="{BB962C8B-B14F-4D97-AF65-F5344CB8AC3E}">
        <p14:creationId xmlns:p14="http://schemas.microsoft.com/office/powerpoint/2010/main" xmlns="" val="1022414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635896" y="2174999"/>
            <a:ext cx="7772400" cy="1470025"/>
          </a:xfrm>
        </p:spPr>
        <p:txBody>
          <a:bodyPr>
            <a:noAutofit/>
          </a:bodyPr>
          <a:lstStyle/>
          <a:p>
            <a:pPr algn="l"/>
            <a:r>
              <a:rPr lang="cs-CZ" sz="3000" dirty="0" smtClean="0"/>
              <a:t>Organizátor </a:t>
            </a:r>
            <a:r>
              <a:rPr lang="cs-CZ" sz="3000" dirty="0"/>
              <a:t>tělovýchovy a </a:t>
            </a:r>
            <a:r>
              <a:rPr lang="cs-CZ" sz="3000" dirty="0" smtClean="0"/>
              <a:t>sportu.</a:t>
            </a:r>
            <a:br>
              <a:rPr lang="cs-CZ" sz="3000" dirty="0" smtClean="0"/>
            </a:br>
            <a:r>
              <a:rPr lang="cs-CZ" sz="3000" dirty="0"/>
              <a:t>Zasloužil se o rozvoj kopané </a:t>
            </a:r>
            <a:r>
              <a:rPr lang="cs-CZ" sz="3000" dirty="0" smtClean="0"/>
              <a:t> </a:t>
            </a:r>
            <a:br>
              <a:rPr lang="cs-CZ" sz="3000" dirty="0" smtClean="0"/>
            </a:br>
            <a:r>
              <a:rPr lang="cs-CZ" sz="3000" dirty="0" smtClean="0"/>
              <a:t>v Libhošti.</a:t>
            </a:r>
            <a:br>
              <a:rPr lang="cs-CZ" sz="3000" dirty="0" smtClean="0"/>
            </a:br>
            <a:r>
              <a:rPr lang="cs-CZ" sz="3000" dirty="0"/>
              <a:t>Hrál a režíroval ochotnická </a:t>
            </a: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>divadelní představení.</a:t>
            </a:r>
            <a:endParaRPr lang="cs-CZ" sz="3000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2771800" y="5445224"/>
            <a:ext cx="3816424" cy="1296144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Arnošt </a:t>
            </a:r>
            <a:r>
              <a:rPr lang="cs-CZ" dirty="0" err="1">
                <a:solidFill>
                  <a:schemeClr val="tx1"/>
                </a:solidFill>
              </a:rPr>
              <a:t>Opěla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398529"/>
            <a:ext cx="22322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SzPct val="100000"/>
            </a:pPr>
            <a:r>
              <a:rPr lang="cs-CZ" sz="2800" dirty="0" smtClean="0">
                <a:hlinkClick r:id="rId3"/>
              </a:rPr>
              <a:t>Odkaz na fotografii</a:t>
            </a:r>
            <a:r>
              <a:rPr lang="cs-CZ" dirty="0" smtClean="0"/>
              <a:t> </a:t>
            </a:r>
            <a:r>
              <a:rPr lang="cs-CZ" dirty="0"/>
              <a:t>[5] </a:t>
            </a:r>
          </a:p>
        </p:txBody>
      </p:sp>
    </p:spTree>
    <p:extLst>
      <p:ext uri="{BB962C8B-B14F-4D97-AF65-F5344CB8AC3E}">
        <p14:creationId xmlns:p14="http://schemas.microsoft.com/office/powerpoint/2010/main" xmlns="" val="4185723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280320" y="2174999"/>
            <a:ext cx="7772400" cy="1470025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V </a:t>
            </a:r>
            <a:r>
              <a:rPr lang="cs-CZ" sz="2800" dirty="0"/>
              <a:t>šestnácti letech se naučil hře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na </a:t>
            </a:r>
            <a:r>
              <a:rPr lang="cs-CZ" sz="2800" dirty="0"/>
              <a:t>trubku u příborského </a:t>
            </a:r>
            <a:r>
              <a:rPr lang="cs-CZ" sz="2800" dirty="0" smtClean="0"/>
              <a:t>kapelníka. </a:t>
            </a:r>
            <a:br>
              <a:rPr lang="cs-CZ" sz="2800" dirty="0" smtClean="0"/>
            </a:br>
            <a:r>
              <a:rPr lang="cs-CZ" sz="2800" dirty="0" smtClean="0"/>
              <a:t>Ve Vídni </a:t>
            </a:r>
            <a:r>
              <a:rPr lang="cs-CZ" sz="2800" dirty="0"/>
              <a:t>se stal sólistou </a:t>
            </a:r>
            <a:r>
              <a:rPr lang="cs-CZ" sz="2800" dirty="0" smtClean="0"/>
              <a:t>plukovní </a:t>
            </a:r>
            <a:r>
              <a:rPr lang="cs-CZ" sz="2800" dirty="0"/>
              <a:t>kapely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r>
              <a:rPr lang="cs-CZ" sz="2800" dirty="0" smtClean="0"/>
              <a:t>Odtud </a:t>
            </a:r>
            <a:r>
              <a:rPr lang="cs-CZ" sz="2800" dirty="0"/>
              <a:t>jej vyreklamoval Johann </a:t>
            </a:r>
            <a:r>
              <a:rPr lang="cs-CZ" sz="2800" dirty="0" err="1"/>
              <a:t>Strauss</a:t>
            </a:r>
            <a:r>
              <a:rPr lang="cs-CZ" sz="2800" dirty="0"/>
              <a:t>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pro </a:t>
            </a:r>
            <a:r>
              <a:rPr lang="cs-CZ" sz="2800" dirty="0"/>
              <a:t>svůj světoznámý orchestr. </a:t>
            </a: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3568" y="5373216"/>
            <a:ext cx="3816424" cy="1296144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František Škarka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Podnadpis 7"/>
          <p:cNvSpPr txBox="1">
            <a:spLocks/>
          </p:cNvSpPr>
          <p:nvPr/>
        </p:nvSpPr>
        <p:spPr>
          <a:xfrm>
            <a:off x="4932040" y="5445224"/>
            <a:ext cx="3816424" cy="1296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sólista na trubku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474893"/>
            <a:ext cx="22322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SzPct val="100000"/>
            </a:pPr>
            <a:r>
              <a:rPr lang="cs-CZ" sz="2800" dirty="0" smtClean="0">
                <a:hlinkClick r:id="rId3"/>
              </a:rPr>
              <a:t>Odkaz na fotografii</a:t>
            </a:r>
            <a:r>
              <a:rPr lang="cs-CZ" sz="2800" dirty="0" smtClean="0"/>
              <a:t> </a:t>
            </a:r>
            <a:r>
              <a:rPr lang="cs-CZ" dirty="0"/>
              <a:t>[6] </a:t>
            </a:r>
          </a:p>
        </p:txBody>
      </p:sp>
    </p:spTree>
    <p:extLst>
      <p:ext uri="{BB962C8B-B14F-4D97-AF65-F5344CB8AC3E}">
        <p14:creationId xmlns:p14="http://schemas.microsoft.com/office/powerpoint/2010/main" xmlns="" val="3741061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32656"/>
            <a:ext cx="7772400" cy="864096"/>
          </a:xfrm>
        </p:spPr>
        <p:txBody>
          <a:bodyPr>
            <a:noAutofit/>
          </a:bodyPr>
          <a:lstStyle/>
          <a:p>
            <a:r>
              <a:rPr lang="cs-CZ" sz="5500" dirty="0" smtClean="0"/>
              <a:t>Použité zdroje</a:t>
            </a:r>
            <a:endParaRPr lang="cs-CZ" sz="55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052736"/>
            <a:ext cx="7416824" cy="5472608"/>
          </a:xfrm>
        </p:spPr>
        <p:txBody>
          <a:bodyPr>
            <a:noAutofit/>
          </a:bodyPr>
          <a:lstStyle/>
          <a:p>
            <a:pPr algn="l">
              <a:buSzPct val="100000"/>
            </a:pPr>
            <a:r>
              <a:rPr lang="cs-CZ" sz="1800" dirty="0" smtClean="0">
                <a:solidFill>
                  <a:schemeClr val="tx1"/>
                </a:solidFill>
              </a:rPr>
              <a:t>[1]Libhošť</a:t>
            </a:r>
            <a:r>
              <a:rPr lang="cs-CZ" sz="1800" dirty="0">
                <a:solidFill>
                  <a:schemeClr val="tx1"/>
                </a:solidFill>
              </a:rPr>
              <a:t>: Oficiální stránky obce. [online]. [cit. </a:t>
            </a:r>
            <a:r>
              <a:rPr lang="cs-CZ" sz="1800" dirty="0" smtClean="0">
                <a:solidFill>
                  <a:schemeClr val="tx1"/>
                </a:solidFill>
              </a:rPr>
              <a:t>2014-09-01]. </a:t>
            </a:r>
            <a:r>
              <a:rPr lang="cs-CZ" sz="1800" dirty="0">
                <a:solidFill>
                  <a:schemeClr val="tx1"/>
                </a:solidFill>
              </a:rPr>
              <a:t>Dostupné z: </a:t>
            </a:r>
            <a:r>
              <a:rPr lang="cs-CZ" sz="1800" dirty="0">
                <a:solidFill>
                  <a:schemeClr val="tx1"/>
                </a:solidFill>
                <a:hlinkClick r:id="rId3"/>
              </a:rPr>
              <a:t>http://www.libhost.cz</a:t>
            </a:r>
            <a:r>
              <a:rPr lang="cs-CZ" sz="1800" dirty="0" smtClean="0">
                <a:solidFill>
                  <a:schemeClr val="tx1"/>
                </a:solidFill>
                <a:hlinkClick r:id="rId3"/>
              </a:rPr>
              <a:t>/</a:t>
            </a:r>
            <a:endParaRPr lang="cs-CZ" sz="1800" dirty="0" smtClean="0">
              <a:solidFill>
                <a:schemeClr val="tx1"/>
              </a:solidFill>
            </a:endParaRPr>
          </a:p>
          <a:p>
            <a:pPr algn="l">
              <a:buSzPct val="100000"/>
            </a:pPr>
            <a:r>
              <a:rPr lang="cs-CZ" sz="1800" dirty="0" smtClean="0">
                <a:solidFill>
                  <a:schemeClr val="tx1"/>
                </a:solidFill>
              </a:rPr>
              <a:t>[2] Josef </a:t>
            </a:r>
            <a:r>
              <a:rPr lang="cs-CZ" sz="1800" dirty="0">
                <a:solidFill>
                  <a:schemeClr val="tx1"/>
                </a:solidFill>
              </a:rPr>
              <a:t>Slavíček: Tisk při příležitosti 25. výročí farářování v Libhošti v r. 1926. In: </a:t>
            </a:r>
            <a:r>
              <a:rPr lang="cs-CZ" sz="1800" i="1" dirty="0">
                <a:solidFill>
                  <a:schemeClr val="tx1"/>
                </a:solidFill>
              </a:rPr>
              <a:t>Libhošť: Oficiální stránky obce</a:t>
            </a:r>
            <a:r>
              <a:rPr lang="cs-CZ" sz="1800" dirty="0">
                <a:solidFill>
                  <a:schemeClr val="tx1"/>
                </a:solidFill>
              </a:rPr>
              <a:t> [online]. [cit. 2014-02-14]. Dostupné z: </a:t>
            </a:r>
            <a:r>
              <a:rPr lang="cs-CZ" sz="1800" dirty="0">
                <a:solidFill>
                  <a:schemeClr val="tx1"/>
                </a:solidFill>
                <a:hlinkClick r:id="rId4"/>
              </a:rPr>
              <a:t>http://</a:t>
            </a:r>
            <a:r>
              <a:rPr lang="cs-CZ" sz="1800" dirty="0" smtClean="0">
                <a:solidFill>
                  <a:schemeClr val="tx1"/>
                </a:solidFill>
                <a:hlinkClick r:id="rId4"/>
              </a:rPr>
              <a:t>www.libhost.cz/userdata/articles/3/slavicek1.jpg</a:t>
            </a:r>
            <a:endParaRPr lang="cs-CZ" sz="1800" dirty="0" smtClean="0">
              <a:solidFill>
                <a:schemeClr val="tx1"/>
              </a:solidFill>
            </a:endParaRPr>
          </a:p>
          <a:p>
            <a:pPr algn="l">
              <a:buSzPct val="100000"/>
            </a:pPr>
            <a:r>
              <a:rPr lang="cs-CZ" sz="1800" dirty="0" smtClean="0">
                <a:solidFill>
                  <a:schemeClr val="tx1"/>
                </a:solidFill>
              </a:rPr>
              <a:t>[3] Jaroslav </a:t>
            </a:r>
            <a:r>
              <a:rPr lang="cs-CZ" sz="1800" dirty="0">
                <a:solidFill>
                  <a:schemeClr val="tx1"/>
                </a:solidFill>
              </a:rPr>
              <a:t>Stara: ředitel školy a ředitel Osvětové besedy v Libhošti společně s Antonínem Šindlerem, lidovým vyprávěčem v kroji Lašského národopisného souboru v Libhošti. In: </a:t>
            </a:r>
            <a:r>
              <a:rPr lang="cs-CZ" sz="1800" i="1" dirty="0">
                <a:solidFill>
                  <a:schemeClr val="tx1"/>
                </a:solidFill>
              </a:rPr>
              <a:t>Libhošť: Oficiální stránky obce</a:t>
            </a:r>
            <a:r>
              <a:rPr lang="cs-CZ" sz="1800" dirty="0">
                <a:solidFill>
                  <a:schemeClr val="tx1"/>
                </a:solidFill>
              </a:rPr>
              <a:t> [online]. [cit. 2014-09-01]. Dostupné z: </a:t>
            </a:r>
            <a:r>
              <a:rPr lang="cs-CZ" sz="1800" dirty="0">
                <a:solidFill>
                  <a:schemeClr val="tx1"/>
                </a:solidFill>
                <a:hlinkClick r:id="rId5"/>
              </a:rPr>
              <a:t>http://</a:t>
            </a:r>
            <a:r>
              <a:rPr lang="cs-CZ" sz="1800" dirty="0" smtClean="0">
                <a:solidFill>
                  <a:schemeClr val="tx1"/>
                </a:solidFill>
                <a:hlinkClick r:id="rId5"/>
              </a:rPr>
              <a:t>www.libhost.cz/userdata/articles/3/jaroslavstara.jpg</a:t>
            </a:r>
            <a:endParaRPr lang="cs-CZ" sz="1800" dirty="0" smtClean="0">
              <a:solidFill>
                <a:schemeClr val="tx1"/>
              </a:solidFill>
            </a:endParaRPr>
          </a:p>
          <a:p>
            <a:pPr algn="l">
              <a:buSzPct val="100000"/>
            </a:pPr>
            <a:r>
              <a:rPr lang="cs-CZ" sz="1800" dirty="0" smtClean="0">
                <a:solidFill>
                  <a:schemeClr val="tx1"/>
                </a:solidFill>
              </a:rPr>
              <a:t>[4] </a:t>
            </a:r>
            <a:r>
              <a:rPr lang="cs-CZ" sz="1800" dirty="0">
                <a:solidFill>
                  <a:schemeClr val="tx1"/>
                </a:solidFill>
              </a:rPr>
              <a:t>Zdeněk Vavřík: Pamětní deska umístěná na budově Fojtství. In: </a:t>
            </a:r>
            <a:r>
              <a:rPr lang="cs-CZ" sz="1800" i="1" dirty="0">
                <a:solidFill>
                  <a:schemeClr val="tx1"/>
                </a:solidFill>
              </a:rPr>
              <a:t>Libhošť: Oficiální stránky obce</a:t>
            </a:r>
            <a:r>
              <a:rPr lang="cs-CZ" sz="1800" dirty="0">
                <a:solidFill>
                  <a:schemeClr val="tx1"/>
                </a:solidFill>
              </a:rPr>
              <a:t> [online]. [cit. 2014-09-01]. Dostupné z: </a:t>
            </a:r>
            <a:r>
              <a:rPr lang="cs-CZ" sz="1800" dirty="0">
                <a:solidFill>
                  <a:schemeClr val="tx1"/>
                </a:solidFill>
                <a:hlinkClick r:id="rId6"/>
              </a:rPr>
              <a:t>http://</a:t>
            </a:r>
            <a:r>
              <a:rPr lang="cs-CZ" sz="1800" dirty="0" smtClean="0">
                <a:solidFill>
                  <a:schemeClr val="tx1"/>
                </a:solidFill>
                <a:hlinkClick r:id="rId6"/>
              </a:rPr>
              <a:t>www.libhost.cz/userdata/articles/3/frantisekskarka.jpg</a:t>
            </a:r>
            <a:endParaRPr lang="cs-CZ" sz="1800" dirty="0" smtClean="0">
              <a:solidFill>
                <a:schemeClr val="tx1"/>
              </a:solidFill>
            </a:endParaRPr>
          </a:p>
          <a:p>
            <a:pPr algn="l">
              <a:buSzPct val="100000"/>
            </a:pPr>
            <a:r>
              <a:rPr lang="cs-CZ" sz="1800" dirty="0" smtClean="0">
                <a:solidFill>
                  <a:schemeClr val="tx1"/>
                </a:solidFill>
              </a:rPr>
              <a:t>[5] </a:t>
            </a:r>
            <a:r>
              <a:rPr lang="cs-CZ" sz="1800" dirty="0">
                <a:solidFill>
                  <a:schemeClr val="tx1"/>
                </a:solidFill>
              </a:rPr>
              <a:t>Arnošt </a:t>
            </a:r>
            <a:r>
              <a:rPr lang="cs-CZ" sz="1800" dirty="0" err="1">
                <a:solidFill>
                  <a:schemeClr val="tx1"/>
                </a:solidFill>
              </a:rPr>
              <a:t>Opěla</a:t>
            </a:r>
            <a:r>
              <a:rPr lang="cs-CZ" sz="1800" dirty="0">
                <a:solidFill>
                  <a:schemeClr val="tx1"/>
                </a:solidFill>
              </a:rPr>
              <a:t>. In: </a:t>
            </a:r>
            <a:r>
              <a:rPr lang="cs-CZ" sz="1800" i="1" dirty="0">
                <a:solidFill>
                  <a:schemeClr val="tx1"/>
                </a:solidFill>
              </a:rPr>
              <a:t>Libhošť: Oficiální stránky obce</a:t>
            </a:r>
            <a:r>
              <a:rPr lang="cs-CZ" sz="1800" dirty="0">
                <a:solidFill>
                  <a:schemeClr val="tx1"/>
                </a:solidFill>
              </a:rPr>
              <a:t> [online]. [cit. 2014-09-01]. Dostupné z: </a:t>
            </a:r>
            <a:r>
              <a:rPr lang="cs-CZ" sz="1800" dirty="0">
                <a:solidFill>
                  <a:schemeClr val="tx1"/>
                </a:solidFill>
                <a:hlinkClick r:id="rId7"/>
              </a:rPr>
              <a:t>http://</a:t>
            </a:r>
            <a:r>
              <a:rPr lang="cs-CZ" sz="1800" dirty="0" smtClean="0">
                <a:solidFill>
                  <a:schemeClr val="tx1"/>
                </a:solidFill>
                <a:hlinkClick r:id="rId7"/>
              </a:rPr>
              <a:t>www.libhost.cz/userdata/articles/3/arnostopela.jpg</a:t>
            </a:r>
            <a:endParaRPr lang="cs-CZ" sz="1800" dirty="0" smtClean="0">
              <a:solidFill>
                <a:schemeClr val="tx1"/>
              </a:solidFill>
            </a:endParaRPr>
          </a:p>
          <a:p>
            <a:pPr algn="l">
              <a:buSzPct val="100000"/>
            </a:pPr>
            <a:r>
              <a:rPr lang="cs-CZ" sz="1800" dirty="0" smtClean="0">
                <a:solidFill>
                  <a:schemeClr val="tx1"/>
                </a:solidFill>
              </a:rPr>
              <a:t>[6] </a:t>
            </a:r>
            <a:r>
              <a:rPr lang="cs-CZ" sz="1800" dirty="0">
                <a:solidFill>
                  <a:schemeClr val="tx1"/>
                </a:solidFill>
              </a:rPr>
              <a:t>František Škarka: foto asi kolem r.1900. In: </a:t>
            </a:r>
            <a:r>
              <a:rPr lang="cs-CZ" sz="1800" i="1" dirty="0">
                <a:solidFill>
                  <a:schemeClr val="tx1"/>
                </a:solidFill>
              </a:rPr>
              <a:t>Libhošť: Oficiální stránky obce</a:t>
            </a:r>
            <a:r>
              <a:rPr lang="cs-CZ" sz="1800" dirty="0">
                <a:solidFill>
                  <a:schemeClr val="tx1"/>
                </a:solidFill>
              </a:rPr>
              <a:t> [online]. [cit. 2014-09-01]. Dostupné z: </a:t>
            </a:r>
            <a:r>
              <a:rPr lang="cs-CZ" sz="1800" dirty="0">
                <a:solidFill>
                  <a:schemeClr val="tx1"/>
                </a:solidFill>
                <a:hlinkClick r:id="rId7"/>
              </a:rPr>
              <a:t>http://</a:t>
            </a:r>
            <a:r>
              <a:rPr lang="cs-CZ" sz="1800" dirty="0" smtClean="0">
                <a:solidFill>
                  <a:schemeClr val="tx1"/>
                </a:solidFill>
                <a:hlinkClick r:id="rId7"/>
              </a:rPr>
              <a:t>www.libhost.cz/userdata/articles/3/arnostopela.jpg</a:t>
            </a:r>
            <a:endParaRPr lang="cs-CZ" sz="1800" dirty="0" smtClean="0">
              <a:solidFill>
                <a:schemeClr val="tx1"/>
              </a:solidFill>
            </a:endParaRPr>
          </a:p>
          <a:p>
            <a:pPr algn="l">
              <a:buSzPct val="100000"/>
            </a:pPr>
            <a:endParaRPr lang="cs-CZ" sz="1800" dirty="0">
              <a:solidFill>
                <a:schemeClr val="tx1"/>
              </a:solidFill>
            </a:endParaRPr>
          </a:p>
          <a:p>
            <a:pPr algn="l">
              <a:buSzPct val="100000"/>
            </a:pPr>
            <a:endParaRPr lang="cs-CZ" sz="18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3492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191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Libhošť</vt:lpstr>
      <vt:lpstr>Období jeho působení je pro Libhošť obdobím prudkého vzestupu. Za jeho působení byl postaven kostel a fara s vyučovací místností, obec získala prvého učitele</vt:lpstr>
      <vt:lpstr> Vděčíme mu za zachycení událostí v obci od r. 1766, t. j. období vzniku farnosti a školy, v tzv. Kottkově kronice. Jeho syn Kajetán převzal po svém otci Libhošťskou školu.</vt:lpstr>
      <vt:lpstr> Stal se vyhledávaným učitelem hry na klavír a skladatelem klavírních skladeb pro čtyři ruce. Byl rovněž varhaníkem ve známém vídeňském chrámu Am Hof. </vt:lpstr>
      <vt:lpstr>Jedna z nejvýznamnějších  osobností v historii obce Libhošť. Byl to vlastenecký kněz, přírodovědec,  národopisec, muzejník, kronikář a také zručný a zkušený hodinář.</vt:lpstr>
      <vt:lpstr>Učitel a ředitel místní školy. Byl zakladatelem a vůdčím činitelem  Lašského národopisného souboru v Libhošti, jehož působení daleko  přesahovalo oblast Novojičínska.</vt:lpstr>
      <vt:lpstr>Významným rodákem je redaktor, spisovatel, knihovník, který má na rodném fojtství pamětní desku.</vt:lpstr>
      <vt:lpstr>Organizátor tělovýchovy a sportu. Zasloužil se o rozvoj kopané   v Libhošti. Hrál a režíroval ochotnická  divadelní představení.</vt:lpstr>
      <vt:lpstr>V šestnácti letech se naučil hře  na trubku u příborského kapelníka.  Ve Vídni se stal sólistou plukovní kapely. Odtud jej vyreklamoval Johann Strauss  pro svůj světoznámý orchestr. 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Libhošť</dc:title>
  <dc:creator>pavla</dc:creator>
  <cp:lastModifiedBy>jenikovap</cp:lastModifiedBy>
  <cp:revision>32</cp:revision>
  <dcterms:created xsi:type="dcterms:W3CDTF">2013-08-14T13:51:15Z</dcterms:created>
  <dcterms:modified xsi:type="dcterms:W3CDTF">2014-05-15T16:53:46Z</dcterms:modified>
</cp:coreProperties>
</file>