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7" r:id="rId3"/>
    <p:sldId id="256" r:id="rId4"/>
    <p:sldId id="265" r:id="rId5"/>
    <p:sldId id="272" r:id="rId6"/>
    <p:sldId id="266" r:id="rId7"/>
    <p:sldId id="273" r:id="rId8"/>
    <p:sldId id="267" r:id="rId9"/>
    <p:sldId id="268" r:id="rId10"/>
    <p:sldId id="269" r:id="rId11"/>
    <p:sldId id="274" r:id="rId12"/>
    <p:sldId id="275" r:id="rId13"/>
    <p:sldId id="276" r:id="rId14"/>
    <p:sldId id="271" r:id="rId15"/>
    <p:sldId id="27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5" autoAdjust="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00202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045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858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5181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0823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49384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6446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69608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014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1150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13641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F53B1-7250-46A7-86F2-D3FA4769DF96}" type="datetimeFigureOut">
              <a:rPr lang="cs-CZ" smtClean="0"/>
              <a:pPr/>
              <a:t>15.5.2014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36A84-1152-4B60-BAB6-C1E72452463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39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_0NTRqA1GAcg/TB5nuFBzlrI/AAAAAAAAAVQ/mDPKSTrUeDg/s1600/Monteverde+Rainforest,+Costa+Rica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enviregion.pf.ujep.cz/inter_uc/1st/data/images/zemedelstvi-a-lesnictvi/zemedelska-krajina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iri-linhart.cz/wp-content/uploads/krajina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e/e5/Vala%C5%A1sk%C3%A9_Mezi%C5%99%C3%AD%C4%8D%C3%AD_od_Jarcovsk%C3%A9_kuly.jpg/800px-Vala%C5%A1sk%C3%A9_Mezi%C5%99%C3%AD%C4%8D%C3%AD_od_Jarcovsk%C3%A9_kuly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izemkrazemceskem.cz/wp-content/uploads/2012/11/Pu%C4%8Danka-od-severu-1024x768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yletnik.cz/images/vylet/uzivatele/myslitel/velka-stolova-77c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nd01.jxs.cz/056/332/0ce137b43e_9393780_o2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orldalldetails.com/article_image/costa_rica_america_294132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pload.wikimedia.org/wikipedia/commons/thumb/e/e5/Vala%C5%A1sk%C3%A9_Mezi%C5%99%C3%AD%C4%8D%C3%AD_od_Jarcovsk%C3%A9_kuly.jpg/800px-Vala%C5%A1sk%C3%A9_Mezi%C5%99%C3%AD%C4%8D%C3%AD_od_Jarcovsk%C3%A9_kuly.jpg" TargetMode="External"/><Relationship Id="rId5" Type="http://schemas.openxmlformats.org/officeDocument/2006/relationships/hyperlink" Target="http://www.jiri-linhart.cz/wp-content/uploads/krajina.jpg" TargetMode="External"/><Relationship Id="rId4" Type="http://schemas.openxmlformats.org/officeDocument/2006/relationships/hyperlink" Target="http://enviregion.pf.ujep.cz/inter_uc/1st/data/images/zemedelstvi-a-lesnictvi/zemedelska-krajina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rizemkrazemceskem.cz/wp-content/uploads/2012/11/Pu%C4%8Danka-od-severu-1024x768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nd01.jxs.cz/056/332/0ce137b43e_9393780_o2.jpg" TargetMode="External"/><Relationship Id="rId4" Type="http://schemas.openxmlformats.org/officeDocument/2006/relationships/hyperlink" Target="http://www.vyletnik.cz/images/vylet/uzivatele/myslitel/velka-stolova-77c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 txBox="1">
            <a:spLocks/>
          </p:cNvSpPr>
          <p:nvPr/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 lIns="91440" tIns="45720" rIns="91440" bIns="45720" rtlCol="0">
            <a:normAutofit fontScale="3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Název školy:		Základní škola a Mateřská škola, </a:t>
            </a:r>
            <a:r>
              <a:rPr kumimoji="0" lang="cs-CZ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Libhošť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90, příspěvková organizace	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Autor:					Mgr. Pavla </a:t>
            </a:r>
            <a:r>
              <a:rPr kumimoji="0" lang="cs-CZ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Jeníková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Reg.číslo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projektu:				CZ.1.07/1.4.00/21.3715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Název projektu:					Moderní škola									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Název materiálu:			</a:t>
            </a: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VY_52_INOVACE_S1_</a:t>
            </a:r>
            <a:r>
              <a:rPr kumimoji="0" lang="cs-CZ" sz="3200" b="1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SaP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_04_PJ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		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Vzdělávací oblast:  				Společnost a příroda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Tematický okruh:  				Obec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Téma:					Typy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krajin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Anotace:					Žáci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se seznámí s typy krajin a následně svou 						obec  zařadit do správného typu krajiny.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Ročník:					3.ročník 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 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Datum vytvoření: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				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.9. 2013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7" name="obrázek 1" descr="Logolink_horizontal_zaklad_RG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60648"/>
            <a:ext cx="8508688" cy="202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7942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7047"/>
            <a:ext cx="7772400" cy="1470025"/>
          </a:xfrm>
        </p:spPr>
        <p:txBody>
          <a:bodyPr>
            <a:noAutofit/>
          </a:bodyPr>
          <a:lstStyle/>
          <a:p>
            <a:r>
              <a:rPr lang="cs-CZ" sz="11500" dirty="0">
                <a:latin typeface="+mn-lt"/>
              </a:rPr>
              <a:t>K</a:t>
            </a:r>
            <a:r>
              <a:rPr lang="cs-CZ" sz="11500" dirty="0" smtClean="0">
                <a:latin typeface="+mn-lt"/>
              </a:rPr>
              <a:t>rajina</a:t>
            </a:r>
            <a:endParaRPr lang="cs-CZ" sz="115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10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1748408"/>
            <a:ext cx="7416824" cy="1752600"/>
          </a:xfrm>
        </p:spPr>
        <p:txBody>
          <a:bodyPr>
            <a:noAutofit/>
          </a:bodyPr>
          <a:lstStyle/>
          <a:p>
            <a:r>
              <a:rPr lang="cs-CZ" sz="2800" dirty="0">
                <a:solidFill>
                  <a:schemeClr val="tx1"/>
                </a:solidFill>
              </a:rPr>
              <a:t>Krajina je vybraná část zemského povrchu s typickou kombinací přírodních a kulturních prvků a charakteristickou scenérií. </a:t>
            </a:r>
            <a:endParaRPr lang="cs-CZ" sz="2800" dirty="0" smtClean="0">
              <a:solidFill>
                <a:schemeClr val="tx1"/>
              </a:solidFill>
            </a:endParaRPr>
          </a:p>
          <a:p>
            <a:r>
              <a:rPr lang="cs-CZ" sz="2800" dirty="0" smtClean="0">
                <a:solidFill>
                  <a:schemeClr val="tx1"/>
                </a:solidFill>
              </a:rPr>
              <a:t>K </a:t>
            </a:r>
            <a:r>
              <a:rPr lang="cs-CZ" sz="2800" dirty="0">
                <a:solidFill>
                  <a:schemeClr val="tx1"/>
                </a:solidFill>
              </a:rPr>
              <a:t>základním složkám krajiny patří reliéf, půda, vodstvo, klima, vegetační pokryv, zvířena a člověk. </a:t>
            </a:r>
          </a:p>
        </p:txBody>
      </p:sp>
    </p:spTree>
    <p:extLst>
      <p:ext uri="{BB962C8B-B14F-4D97-AF65-F5344CB8AC3E}">
        <p14:creationId xmlns:p14="http://schemas.microsoft.com/office/powerpoint/2010/main" xmlns="" val="47991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Autofit/>
          </a:bodyPr>
          <a:lstStyle/>
          <a:p>
            <a:r>
              <a:rPr lang="cs-CZ" sz="8800" dirty="0" smtClean="0"/>
              <a:t>Přírodní krajina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3717032"/>
            <a:ext cx="7416824" cy="1752600"/>
          </a:xfrm>
        </p:spPr>
        <p:txBody>
          <a:bodyPr>
            <a:normAutofit fontScale="92500" lnSpcReduction="20000"/>
          </a:bodyPr>
          <a:lstStyle/>
          <a:p>
            <a:r>
              <a:rPr lang="cs-CZ" sz="3600" dirty="0">
                <a:solidFill>
                  <a:schemeClr val="tx1"/>
                </a:solidFill>
              </a:rPr>
              <a:t>Jako přírodní krajina se nazývá území nedotčené lidskou činností, v němž dominují přirozené prvky, takových oblastí však na Zemi zbývá velmi málo. </a:t>
            </a:r>
          </a:p>
        </p:txBody>
      </p:sp>
    </p:spTree>
    <p:extLst>
      <p:ext uri="{BB962C8B-B14F-4D97-AF65-F5344CB8AC3E}">
        <p14:creationId xmlns:p14="http://schemas.microsoft.com/office/powerpoint/2010/main" xmlns="" val="2396990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607047"/>
            <a:ext cx="7772400" cy="1470025"/>
          </a:xfrm>
        </p:spPr>
        <p:txBody>
          <a:bodyPr>
            <a:noAutofit/>
          </a:bodyPr>
          <a:lstStyle/>
          <a:p>
            <a:r>
              <a:rPr lang="cs-CZ" sz="3600" dirty="0" smtClean="0">
                <a:hlinkClick r:id="rId3"/>
              </a:rPr>
              <a:t>Odkaz na fotografii</a:t>
            </a:r>
            <a:r>
              <a:rPr lang="cs-CZ" sz="3600" dirty="0" smtClean="0"/>
              <a:t> </a:t>
            </a:r>
            <a:r>
              <a:rPr lang="cs-CZ" sz="1800" dirty="0"/>
              <a:t>[1] </a:t>
            </a:r>
          </a:p>
        </p:txBody>
      </p:sp>
    </p:spTree>
    <p:extLst>
      <p:ext uri="{BB962C8B-B14F-4D97-AF65-F5344CB8AC3E}">
        <p14:creationId xmlns:p14="http://schemas.microsoft.com/office/powerpoint/2010/main" xmlns="" val="396749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12776"/>
            <a:ext cx="7772400" cy="1470025"/>
          </a:xfrm>
        </p:spPr>
        <p:txBody>
          <a:bodyPr>
            <a:noAutofit/>
          </a:bodyPr>
          <a:lstStyle/>
          <a:p>
            <a:r>
              <a:rPr lang="cs-CZ" sz="8800" dirty="0" smtClean="0"/>
              <a:t>Kulturní krajina</a:t>
            </a:r>
            <a:endParaRPr lang="cs-CZ" sz="8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3717032"/>
            <a:ext cx="7416824" cy="1752600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chemeClr val="tx1"/>
                </a:solidFill>
              </a:rPr>
              <a:t>V současnosti převládá kulturní krajina vzniklá přetvořením původní přírodní krajiny činností člověka.</a:t>
            </a:r>
          </a:p>
        </p:txBody>
      </p:sp>
    </p:spTree>
    <p:extLst>
      <p:ext uri="{BB962C8B-B14F-4D97-AF65-F5344CB8AC3E}">
        <p14:creationId xmlns:p14="http://schemas.microsoft.com/office/powerpoint/2010/main" xmlns="" val="4267696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5800" y="2564904"/>
            <a:ext cx="7772400" cy="1470025"/>
          </a:xfrm>
        </p:spPr>
        <p:txBody>
          <a:bodyPr>
            <a:noAutofit/>
          </a:bodyPr>
          <a:lstStyle/>
          <a:p>
            <a:r>
              <a:rPr lang="cs-CZ" sz="3600" dirty="0" smtClean="0">
                <a:hlinkClick r:id="rId3"/>
              </a:rPr>
              <a:t>Odkaz na </a:t>
            </a:r>
            <a:r>
              <a:rPr lang="cs-CZ" sz="3200" dirty="0" smtClean="0">
                <a:hlinkClick r:id="rId3"/>
              </a:rPr>
              <a:t>fotografii</a:t>
            </a:r>
            <a:r>
              <a:rPr lang="cs-CZ" sz="3600" dirty="0"/>
              <a:t> </a:t>
            </a:r>
            <a:r>
              <a:rPr lang="cs-CZ" sz="1800" dirty="0"/>
              <a:t>[2] </a:t>
            </a:r>
          </a:p>
        </p:txBody>
      </p:sp>
    </p:spTree>
    <p:extLst>
      <p:ext uri="{BB962C8B-B14F-4D97-AF65-F5344CB8AC3E}">
        <p14:creationId xmlns:p14="http://schemas.microsoft.com/office/powerpoint/2010/main" xmlns="" val="2682323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6000" b="1" dirty="0"/>
              <a:t>Typy krajin podle nadmořské výšky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2468488"/>
            <a:ext cx="7416824" cy="1752600"/>
          </a:xfrm>
        </p:spPr>
        <p:txBody>
          <a:bodyPr>
            <a:noAutofit/>
          </a:bodyPr>
          <a:lstStyle/>
          <a:p>
            <a:pPr algn="l"/>
            <a:r>
              <a:rPr lang="cs-CZ" sz="2300" b="1" dirty="0" smtClean="0">
                <a:solidFill>
                  <a:schemeClr val="tx1"/>
                </a:solidFill>
              </a:rPr>
              <a:t>Hladina moře	</a:t>
            </a:r>
            <a:r>
              <a:rPr lang="cs-CZ" sz="2300" dirty="0" smtClean="0">
                <a:solidFill>
                  <a:schemeClr val="tx1"/>
                </a:solidFill>
              </a:rPr>
              <a:t>má nulovou nadmořskou výšku</a:t>
            </a:r>
          </a:p>
          <a:p>
            <a:pPr algn="l"/>
            <a:r>
              <a:rPr lang="cs-CZ" sz="2300" b="1" dirty="0" smtClean="0">
                <a:solidFill>
                  <a:schemeClr val="tx1"/>
                </a:solidFill>
              </a:rPr>
              <a:t>Nížiny 		</a:t>
            </a:r>
            <a:r>
              <a:rPr lang="cs-CZ" sz="2300" dirty="0" smtClean="0">
                <a:solidFill>
                  <a:schemeClr val="tx1"/>
                </a:solidFill>
              </a:rPr>
              <a:t>do 200 m n. m.		</a:t>
            </a:r>
            <a:r>
              <a:rPr lang="cs-CZ" sz="2000" dirty="0" smtClean="0">
                <a:solidFill>
                  <a:schemeClr val="tx1"/>
                </a:solidFill>
              </a:rPr>
              <a:t>(roviny a pahorkatiny</a:t>
            </a:r>
            <a:r>
              <a:rPr lang="cs-CZ" sz="23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300" b="1" dirty="0" smtClean="0">
                <a:solidFill>
                  <a:schemeClr val="tx1"/>
                </a:solidFill>
              </a:rPr>
              <a:t>Vysočiny	</a:t>
            </a:r>
            <a:r>
              <a:rPr lang="cs-CZ" sz="2300" dirty="0" smtClean="0">
                <a:solidFill>
                  <a:schemeClr val="tx1"/>
                </a:solidFill>
              </a:rPr>
              <a:t>nad 200 m n. m.</a:t>
            </a:r>
            <a:r>
              <a:rPr lang="cs-CZ" sz="2300" dirty="0">
                <a:solidFill>
                  <a:schemeClr val="tx1"/>
                </a:solidFill>
              </a:rPr>
              <a:t> </a:t>
            </a:r>
            <a:r>
              <a:rPr lang="cs-CZ" sz="2000" dirty="0">
                <a:solidFill>
                  <a:schemeClr val="tx1"/>
                </a:solidFill>
              </a:rPr>
              <a:t>(vrchoviny, hornatiny, velehory</a:t>
            </a:r>
            <a:r>
              <a:rPr lang="cs-CZ" sz="2000" dirty="0" smtClean="0">
                <a:solidFill>
                  <a:schemeClr val="tx1"/>
                </a:solidFill>
              </a:rPr>
              <a:t>)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cs-CZ" sz="2300" b="1" dirty="0" smtClean="0">
                <a:solidFill>
                  <a:schemeClr val="tx1"/>
                </a:solidFill>
              </a:rPr>
              <a:t>Výškový rozdíl v krajině</a:t>
            </a:r>
            <a:endParaRPr lang="cs-CZ" sz="2300" dirty="0" smtClean="0">
              <a:solidFill>
                <a:schemeClr val="tx1"/>
              </a:solidFill>
            </a:endParaRP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Výškový rozdíl v krajině je rozdíl mezi nejvyšším a nejnižším místem.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Pohybem litosférických desek vznikly pohoří a sníženiny.</a:t>
            </a:r>
          </a:p>
          <a:p>
            <a:pPr algn="l"/>
            <a:r>
              <a:rPr lang="cs-CZ" sz="2300" dirty="0" smtClean="0">
                <a:solidFill>
                  <a:schemeClr val="tx1"/>
                </a:solidFill>
              </a:rPr>
              <a:t>Zvětráváním, činností vody a větru jsou pohoří rozrušována a zarovnávána.</a:t>
            </a:r>
            <a:endParaRPr lang="cs-CZ" sz="2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7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57249"/>
            <a:ext cx="7772400" cy="1470025"/>
          </a:xfrm>
        </p:spPr>
        <p:txBody>
          <a:bodyPr>
            <a:noAutofit/>
          </a:bodyPr>
          <a:lstStyle/>
          <a:p>
            <a:r>
              <a:rPr lang="cs-CZ" sz="6600" dirty="0" smtClean="0"/>
              <a:t>Roviny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1316360"/>
            <a:ext cx="7416824" cy="1752600"/>
          </a:xfrm>
        </p:spPr>
        <p:txBody>
          <a:bodyPr>
            <a:noAutofit/>
          </a:bodyPr>
          <a:lstStyle/>
          <a:p>
            <a:pPr>
              <a:buSzPct val="100000"/>
            </a:pPr>
            <a:r>
              <a:rPr lang="cs-CZ" sz="2800" dirty="0" smtClean="0">
                <a:solidFill>
                  <a:schemeClr val="tx1"/>
                </a:solidFill>
              </a:rPr>
              <a:t>plochý</a:t>
            </a:r>
            <a:r>
              <a:rPr lang="cs-CZ" sz="2800" dirty="0">
                <a:solidFill>
                  <a:schemeClr val="tx1"/>
                </a:solidFill>
              </a:rPr>
              <a:t>, mírně zvlněný </a:t>
            </a:r>
            <a:r>
              <a:rPr lang="cs-CZ" sz="2800" dirty="0" smtClean="0">
                <a:solidFill>
                  <a:schemeClr val="tx1"/>
                </a:solidFill>
              </a:rPr>
              <a:t>povrch  - do 30 metrů</a:t>
            </a:r>
            <a:endParaRPr lang="cs-CZ" sz="2600" dirty="0" smtClean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641487" y="3286725"/>
            <a:ext cx="37353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hlinkClick r:id="rId3"/>
              </a:rPr>
              <a:t>Odkaz na fotografii</a:t>
            </a:r>
            <a:r>
              <a:rPr lang="cs-CZ" sz="3200" dirty="0" smtClean="0"/>
              <a:t> </a:t>
            </a:r>
            <a:r>
              <a:rPr lang="cs-CZ" dirty="0"/>
              <a:t>[3] </a:t>
            </a:r>
          </a:p>
        </p:txBody>
      </p:sp>
    </p:spTree>
    <p:extLst>
      <p:ext uri="{BB962C8B-B14F-4D97-AF65-F5344CB8AC3E}">
        <p14:creationId xmlns:p14="http://schemas.microsoft.com/office/powerpoint/2010/main" xmlns="" val="1409916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1470025"/>
          </a:xfrm>
        </p:spPr>
        <p:txBody>
          <a:bodyPr>
            <a:noAutofit/>
          </a:bodyPr>
          <a:lstStyle/>
          <a:p>
            <a:r>
              <a:rPr lang="cs-CZ" sz="6600" dirty="0" smtClean="0"/>
              <a:t>Pahorkatiny</a:t>
            </a:r>
            <a:endParaRPr lang="cs-CZ" sz="6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1556792"/>
            <a:ext cx="7416824" cy="1752600"/>
          </a:xfrm>
        </p:spPr>
        <p:txBody>
          <a:bodyPr>
            <a:noAutofit/>
          </a:bodyPr>
          <a:lstStyle/>
          <a:p>
            <a:pPr lvl="0">
              <a:buSzPct val="100000"/>
            </a:pPr>
            <a:r>
              <a:rPr lang="cs-CZ" sz="2800" dirty="0" smtClean="0">
                <a:solidFill>
                  <a:schemeClr val="tx1"/>
                </a:solidFill>
              </a:rPr>
              <a:t>mírné </a:t>
            </a:r>
            <a:r>
              <a:rPr lang="cs-CZ" sz="2800" dirty="0">
                <a:solidFill>
                  <a:schemeClr val="tx1"/>
                </a:solidFill>
              </a:rPr>
              <a:t>svahy s mělkými </a:t>
            </a:r>
            <a:r>
              <a:rPr lang="cs-CZ" sz="2800" dirty="0" smtClean="0">
                <a:solidFill>
                  <a:schemeClr val="tx1"/>
                </a:solidFill>
              </a:rPr>
              <a:t>údolími - od </a:t>
            </a:r>
            <a:r>
              <a:rPr lang="cs-CZ" sz="2800" dirty="0">
                <a:solidFill>
                  <a:schemeClr val="tx1"/>
                </a:solidFill>
              </a:rPr>
              <a:t>30m do 150m </a:t>
            </a:r>
          </a:p>
          <a:p>
            <a:pPr marL="571500" indent="-571500">
              <a:buSzPct val="100000"/>
              <a:buFont typeface="Arial" pitchFamily="34" charset="0"/>
              <a:buChar char="•"/>
            </a:pPr>
            <a:endParaRPr lang="cs-CZ" sz="2600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15816" y="3420289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SzPct val="100000"/>
            </a:pPr>
            <a:r>
              <a:rPr lang="cs-CZ" sz="3200" dirty="0" smtClean="0">
                <a:hlinkClick r:id="rId3"/>
              </a:rPr>
              <a:t>Odkaz na fotografii</a:t>
            </a:r>
            <a:r>
              <a:rPr lang="cs-CZ" sz="3200" dirty="0" smtClean="0"/>
              <a:t> </a:t>
            </a:r>
            <a:r>
              <a:rPr lang="cs-CZ" sz="1600" dirty="0" smtClean="0"/>
              <a:t>[4]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62342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4624"/>
            <a:ext cx="7772400" cy="1470025"/>
          </a:xfrm>
        </p:spPr>
        <p:txBody>
          <a:bodyPr>
            <a:noAutofit/>
          </a:bodyPr>
          <a:lstStyle/>
          <a:p>
            <a:r>
              <a:rPr lang="cs-CZ" sz="6600" dirty="0" smtClean="0"/>
              <a:t>Vrchoviny</a:t>
            </a:r>
            <a:endParaRPr lang="cs-CZ" sz="6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1340768"/>
            <a:ext cx="7416824" cy="1752600"/>
          </a:xfrm>
        </p:spPr>
        <p:txBody>
          <a:bodyPr>
            <a:noAutofit/>
          </a:bodyPr>
          <a:lstStyle/>
          <a:p>
            <a:pPr lvl="0"/>
            <a:r>
              <a:rPr lang="cs-CZ" sz="2800" dirty="0">
                <a:solidFill>
                  <a:schemeClr val="tx1"/>
                </a:solidFill>
              </a:rPr>
              <a:t>příkřejší svahy, hluboká </a:t>
            </a:r>
            <a:r>
              <a:rPr lang="cs-CZ" sz="2800" dirty="0" smtClean="0">
                <a:solidFill>
                  <a:schemeClr val="tx1"/>
                </a:solidFill>
              </a:rPr>
              <a:t>údolí – od 150 do 300m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15816" y="3431902"/>
            <a:ext cx="370005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hlinkClick r:id="rId3"/>
              </a:rPr>
              <a:t>Odkaz na fotografii</a:t>
            </a:r>
            <a:r>
              <a:rPr lang="cs-CZ" sz="3200" dirty="0" smtClean="0"/>
              <a:t> </a:t>
            </a:r>
            <a:r>
              <a:rPr lang="cs-CZ" sz="1600" dirty="0"/>
              <a:t>[5] </a:t>
            </a:r>
            <a:endParaRPr lang="cs-CZ" sz="1600" dirty="0" smtClean="0"/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248720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27384"/>
            <a:ext cx="7772400" cy="1470025"/>
          </a:xfrm>
        </p:spPr>
        <p:txBody>
          <a:bodyPr>
            <a:noAutofit/>
          </a:bodyPr>
          <a:lstStyle/>
          <a:p>
            <a:r>
              <a:rPr lang="cs-CZ" sz="6600" dirty="0" smtClean="0"/>
              <a:t>Hornatiny</a:t>
            </a:r>
            <a:endParaRPr lang="cs-CZ" sz="6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1268760"/>
            <a:ext cx="7416824" cy="1752600"/>
          </a:xfrm>
        </p:spPr>
        <p:txBody>
          <a:bodyPr>
            <a:noAutofit/>
          </a:bodyPr>
          <a:lstStyle/>
          <a:p>
            <a:pPr lvl="0">
              <a:buSzPct val="100000"/>
            </a:pPr>
            <a:r>
              <a:rPr lang="cs-CZ" sz="2800" dirty="0">
                <a:solidFill>
                  <a:schemeClr val="tx1"/>
                </a:solidFill>
              </a:rPr>
              <a:t>strmé svahy, pokryté </a:t>
            </a:r>
            <a:r>
              <a:rPr lang="cs-CZ" sz="2800" dirty="0" smtClean="0">
                <a:solidFill>
                  <a:schemeClr val="tx1"/>
                </a:solidFill>
              </a:rPr>
              <a:t>lesy - </a:t>
            </a:r>
            <a:r>
              <a:rPr lang="cs-CZ" sz="2800" dirty="0">
                <a:solidFill>
                  <a:schemeClr val="tx1"/>
                </a:solidFill>
              </a:rPr>
              <a:t>od 300 do 600m</a:t>
            </a:r>
            <a:endParaRPr lang="cs-CZ" sz="2600" dirty="0" smtClean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286000" y="3348281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sz="3200" dirty="0" smtClean="0">
                <a:hlinkClick r:id="rId3"/>
              </a:rPr>
              <a:t>Odkaz na fotografii</a:t>
            </a:r>
            <a:r>
              <a:rPr lang="cs-CZ" sz="3200" dirty="0" smtClean="0"/>
              <a:t> </a:t>
            </a:r>
            <a:r>
              <a:rPr lang="cs-CZ" sz="1600" dirty="0" smtClean="0"/>
              <a:t>[6]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474320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-27384"/>
            <a:ext cx="7772400" cy="1470025"/>
          </a:xfrm>
        </p:spPr>
        <p:txBody>
          <a:bodyPr>
            <a:noAutofit/>
          </a:bodyPr>
          <a:lstStyle/>
          <a:p>
            <a:r>
              <a:rPr lang="cs-CZ" sz="6600" dirty="0" smtClean="0"/>
              <a:t>Velehory</a:t>
            </a:r>
            <a:endParaRPr lang="cs-CZ" sz="6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1268760"/>
            <a:ext cx="7416824" cy="1752600"/>
          </a:xfrm>
        </p:spPr>
        <p:txBody>
          <a:bodyPr>
            <a:noAutofit/>
          </a:bodyPr>
          <a:lstStyle/>
          <a:p>
            <a:pPr lvl="0">
              <a:buSzPct val="100000"/>
            </a:pPr>
            <a:r>
              <a:rPr lang="cs-CZ" sz="2800" dirty="0">
                <a:solidFill>
                  <a:schemeClr val="tx1"/>
                </a:solidFill>
              </a:rPr>
              <a:t>strmé skalnaté svahy, hluboké </a:t>
            </a:r>
            <a:r>
              <a:rPr lang="cs-CZ" sz="2800" dirty="0" smtClean="0">
                <a:solidFill>
                  <a:schemeClr val="tx1"/>
                </a:solidFill>
              </a:rPr>
              <a:t>údolí – nad 600m</a:t>
            </a:r>
            <a:endParaRPr lang="cs-CZ" sz="2600" dirty="0" smtClean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35722" y="2783830"/>
            <a:ext cx="365356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cs-CZ" sz="3200" dirty="0"/>
          </a:p>
          <a:p>
            <a:pPr algn="ctr"/>
            <a:r>
              <a:rPr lang="cs-CZ" sz="3200" dirty="0" smtClean="0">
                <a:hlinkClick r:id="rId3"/>
              </a:rPr>
              <a:t>Odkaz na fotografii</a:t>
            </a:r>
            <a:r>
              <a:rPr lang="cs-CZ" sz="3200" dirty="0" smtClean="0"/>
              <a:t> </a:t>
            </a:r>
            <a:r>
              <a:rPr lang="cs-CZ" sz="1600" dirty="0" smtClean="0"/>
              <a:t>[7]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2026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965969"/>
          </a:xfrm>
        </p:spPr>
        <p:txBody>
          <a:bodyPr>
            <a:noAutofit/>
          </a:bodyPr>
          <a:lstStyle/>
          <a:p>
            <a:r>
              <a:rPr lang="cs-CZ" sz="6200" dirty="0" smtClean="0"/>
              <a:t>Použité zdroje</a:t>
            </a:r>
            <a:endParaRPr lang="cs-CZ" sz="6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700808"/>
            <a:ext cx="7416824" cy="4536504"/>
          </a:xfrm>
        </p:spPr>
        <p:txBody>
          <a:bodyPr>
            <a:noAutofit/>
          </a:bodyPr>
          <a:lstStyle/>
          <a:p>
            <a:pPr algn="l">
              <a:buSzPct val="100000"/>
            </a:pPr>
            <a:r>
              <a:rPr lang="cs-CZ" sz="1600" dirty="0" smtClean="0">
                <a:solidFill>
                  <a:schemeClr val="tx1"/>
                </a:solidFill>
              </a:rPr>
              <a:t>[</a:t>
            </a:r>
            <a:r>
              <a:rPr lang="cs-CZ" sz="1600" dirty="0">
                <a:solidFill>
                  <a:schemeClr val="tx1"/>
                </a:solidFill>
              </a:rPr>
              <a:t>1</a:t>
            </a:r>
            <a:r>
              <a:rPr lang="cs-CZ" sz="1600" dirty="0" smtClean="0">
                <a:solidFill>
                  <a:schemeClr val="tx1"/>
                </a:solidFill>
              </a:rPr>
              <a:t>] </a:t>
            </a:r>
            <a:r>
              <a:rPr lang="cs-CZ" sz="1600" dirty="0" err="1" smtClean="0">
                <a:solidFill>
                  <a:schemeClr val="tx1"/>
                </a:solidFill>
              </a:rPr>
              <a:t>Costa</a:t>
            </a:r>
            <a:r>
              <a:rPr lang="cs-CZ" sz="1600" dirty="0" smtClean="0">
                <a:solidFill>
                  <a:schemeClr val="tx1"/>
                </a:solidFill>
              </a:rPr>
              <a:t> </a:t>
            </a:r>
            <a:r>
              <a:rPr lang="cs-CZ" sz="1600" dirty="0" err="1">
                <a:solidFill>
                  <a:schemeClr val="tx1"/>
                </a:solidFill>
              </a:rPr>
              <a:t>Rica</a:t>
            </a:r>
            <a:r>
              <a:rPr lang="cs-CZ" sz="1600" dirty="0">
                <a:solidFill>
                  <a:schemeClr val="tx1"/>
                </a:solidFill>
              </a:rPr>
              <a:t>, America: </a:t>
            </a:r>
            <a:r>
              <a:rPr lang="cs-CZ" sz="1600" dirty="0" err="1">
                <a:solidFill>
                  <a:schemeClr val="tx1"/>
                </a:solidFill>
              </a:rPr>
              <a:t>Monteverde</a:t>
            </a: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err="1">
                <a:solidFill>
                  <a:schemeClr val="tx1"/>
                </a:solidFill>
              </a:rPr>
              <a:t>Rainforest</a:t>
            </a:r>
            <a:r>
              <a:rPr lang="cs-CZ" sz="1600" dirty="0">
                <a:solidFill>
                  <a:schemeClr val="tx1"/>
                </a:solidFill>
              </a:rPr>
              <a:t>. In: </a:t>
            </a:r>
            <a:r>
              <a:rPr lang="cs-CZ" sz="1600" i="1" dirty="0" err="1">
                <a:solidFill>
                  <a:schemeClr val="tx1"/>
                </a:solidFill>
              </a:rPr>
              <a:t>World</a:t>
            </a:r>
            <a:r>
              <a:rPr lang="cs-CZ" sz="1600" i="1" dirty="0">
                <a:solidFill>
                  <a:schemeClr val="tx1"/>
                </a:solidFill>
              </a:rPr>
              <a:t>: </a:t>
            </a:r>
            <a:r>
              <a:rPr lang="cs-CZ" sz="1600" i="1" dirty="0" err="1">
                <a:solidFill>
                  <a:schemeClr val="tx1"/>
                </a:solidFill>
              </a:rPr>
              <a:t>All</a:t>
            </a:r>
            <a:r>
              <a:rPr lang="cs-CZ" sz="1600" i="1" dirty="0">
                <a:solidFill>
                  <a:schemeClr val="tx1"/>
                </a:solidFill>
              </a:rPr>
              <a:t>&amp;</a:t>
            </a:r>
            <a:r>
              <a:rPr lang="cs-CZ" sz="1600" dirty="0">
                <a:solidFill>
                  <a:schemeClr val="tx1"/>
                </a:solidFill>
              </a:rPr>
              <a:t> [online]. [cit. 2014-09-01]. Dostupné z: </a:t>
            </a:r>
            <a:r>
              <a:rPr lang="cs-CZ" sz="1600" dirty="0" smtClean="0">
                <a:solidFill>
                  <a:schemeClr val="tx1"/>
                </a:solidFill>
                <a:hlinkClick r:id="rId3"/>
              </a:rPr>
              <a:t>http</a:t>
            </a:r>
            <a:r>
              <a:rPr lang="cs-CZ" sz="1600" dirty="0">
                <a:solidFill>
                  <a:schemeClr val="tx1"/>
                </a:solidFill>
                <a:hlinkClick r:id="rId3"/>
              </a:rPr>
              <a:t>://</a:t>
            </a:r>
            <a:r>
              <a:rPr lang="cs-CZ" sz="1600" dirty="0" smtClean="0">
                <a:solidFill>
                  <a:schemeClr val="tx1"/>
                </a:solidFill>
                <a:hlinkClick r:id="rId3"/>
              </a:rPr>
              <a:t>worldalldetails.com/article_image/costa_rica_america_294132.jpg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r>
              <a:rPr lang="cs-CZ" sz="1600" dirty="0" smtClean="0">
                <a:solidFill>
                  <a:schemeClr val="tx1"/>
                </a:solidFill>
              </a:rPr>
              <a:t>[2] </a:t>
            </a:r>
            <a:r>
              <a:rPr lang="cs-CZ" sz="1600" dirty="0">
                <a:solidFill>
                  <a:schemeClr val="tx1"/>
                </a:solidFill>
              </a:rPr>
              <a:t>1. stupeň ZŠ: </a:t>
            </a:r>
            <a:r>
              <a:rPr lang="cs-CZ" sz="1600" dirty="0" err="1">
                <a:solidFill>
                  <a:schemeClr val="tx1"/>
                </a:solidFill>
              </a:rPr>
              <a:t>Monteverde</a:t>
            </a: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err="1">
                <a:solidFill>
                  <a:schemeClr val="tx1"/>
                </a:solidFill>
              </a:rPr>
              <a:t>Rainforest</a:t>
            </a:r>
            <a:r>
              <a:rPr lang="cs-CZ" sz="1600" dirty="0">
                <a:solidFill>
                  <a:schemeClr val="tx1"/>
                </a:solidFill>
              </a:rPr>
              <a:t>. In: </a:t>
            </a:r>
            <a:r>
              <a:rPr lang="cs-CZ" sz="1600" i="1" dirty="0">
                <a:solidFill>
                  <a:schemeClr val="tx1"/>
                </a:solidFill>
              </a:rPr>
              <a:t>REGION: Projekt environmentální výchovy v Ústeckém a Karlovarském kraji</a:t>
            </a:r>
            <a:r>
              <a:rPr lang="cs-CZ" sz="1600" dirty="0">
                <a:solidFill>
                  <a:schemeClr val="tx1"/>
                </a:solidFill>
              </a:rPr>
              <a:t>[online]. [cit. 2014-09-01]. Dostupné z: </a:t>
            </a:r>
            <a:r>
              <a:rPr lang="cs-CZ" sz="1600" dirty="0">
                <a:solidFill>
                  <a:schemeClr val="tx1"/>
                </a:solidFill>
                <a:hlinkClick r:id="rId4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4"/>
              </a:rPr>
              <a:t>enviregion.pf.ujep.cz/inter_uc/1st/data/images/zemedelstvi-a-lesnictvi/zemedelska-krajina.jpg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l"/>
            <a:r>
              <a:rPr lang="cs-CZ" sz="1600" dirty="0" smtClean="0">
                <a:solidFill>
                  <a:schemeClr val="tx1"/>
                </a:solidFill>
              </a:rPr>
              <a:t>[3] </a:t>
            </a:r>
            <a:r>
              <a:rPr lang="cs-CZ" sz="1600" dirty="0">
                <a:solidFill>
                  <a:schemeClr val="tx1"/>
                </a:solidFill>
              </a:rPr>
              <a:t>Krajina u Ledec: rovina, kam oko dohlédne. In: </a:t>
            </a:r>
            <a:r>
              <a:rPr lang="cs-CZ" sz="1600" i="1" dirty="0">
                <a:solidFill>
                  <a:schemeClr val="tx1"/>
                </a:solidFill>
              </a:rPr>
              <a:t>Jiří Linhart: Projekt environmentální výchovy v Ústeckém a Karlovarském kraji</a:t>
            </a:r>
            <a:r>
              <a:rPr lang="cs-CZ" sz="1600" dirty="0">
                <a:solidFill>
                  <a:schemeClr val="tx1"/>
                </a:solidFill>
              </a:rPr>
              <a:t> [online]. [cit. 2014-09-01]. Dostupné z: </a:t>
            </a:r>
            <a:r>
              <a:rPr lang="cs-CZ" sz="1600" dirty="0">
                <a:solidFill>
                  <a:schemeClr val="tx1"/>
                </a:solidFill>
                <a:hlinkClick r:id="rId5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5"/>
              </a:rPr>
              <a:t>www.jiri-linhart.cz/wp-content/uploads/krajina.jpg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l"/>
            <a:r>
              <a:rPr lang="cs-CZ" sz="1600" dirty="0" smtClean="0">
                <a:solidFill>
                  <a:schemeClr val="tx1"/>
                </a:solidFill>
              </a:rPr>
              <a:t>[4] </a:t>
            </a:r>
            <a:r>
              <a:rPr lang="cs-CZ" sz="1600" dirty="0">
                <a:solidFill>
                  <a:schemeClr val="tx1"/>
                </a:solidFill>
              </a:rPr>
              <a:t>Pohled na Valašské Meziříčí od </a:t>
            </a:r>
            <a:r>
              <a:rPr lang="cs-CZ" sz="1600" dirty="0" err="1">
                <a:solidFill>
                  <a:schemeClr val="tx1"/>
                </a:solidFill>
              </a:rPr>
              <a:t>Jarcovské</a:t>
            </a:r>
            <a:r>
              <a:rPr lang="cs-CZ" sz="1600" dirty="0">
                <a:solidFill>
                  <a:schemeClr val="tx1"/>
                </a:solidFill>
              </a:rPr>
              <a:t> kuly. In: </a:t>
            </a:r>
            <a:r>
              <a:rPr lang="cs-CZ" sz="1600" i="1" dirty="0" err="1">
                <a:solidFill>
                  <a:schemeClr val="tx1"/>
                </a:solidFill>
              </a:rPr>
              <a:t>Wikimedia</a:t>
            </a:r>
            <a:r>
              <a:rPr lang="cs-CZ" sz="1600" i="1" dirty="0">
                <a:solidFill>
                  <a:schemeClr val="tx1"/>
                </a:solidFill>
              </a:rPr>
              <a:t> </a:t>
            </a:r>
            <a:r>
              <a:rPr lang="cs-CZ" sz="1600" i="1" dirty="0" err="1">
                <a:solidFill>
                  <a:schemeClr val="tx1"/>
                </a:solidFill>
              </a:rPr>
              <a:t>Commons</a:t>
            </a:r>
            <a:r>
              <a:rPr lang="cs-CZ" sz="1600" i="1" dirty="0">
                <a:solidFill>
                  <a:schemeClr val="tx1"/>
                </a:solidFill>
              </a:rPr>
              <a:t>: </a:t>
            </a:r>
            <a:r>
              <a:rPr lang="cs-CZ" sz="1600" i="1" dirty="0" err="1">
                <a:solidFill>
                  <a:schemeClr val="tx1"/>
                </a:solidFill>
              </a:rPr>
              <a:t>the</a:t>
            </a:r>
            <a:r>
              <a:rPr lang="cs-CZ" sz="1600" i="1" dirty="0">
                <a:solidFill>
                  <a:schemeClr val="tx1"/>
                </a:solidFill>
              </a:rPr>
              <a:t> free media </a:t>
            </a:r>
            <a:r>
              <a:rPr lang="cs-CZ" sz="1600" i="1" dirty="0" err="1">
                <a:solidFill>
                  <a:schemeClr val="tx1"/>
                </a:solidFill>
              </a:rPr>
              <a:t>repository</a:t>
            </a:r>
            <a:r>
              <a:rPr lang="cs-CZ" sz="1600" dirty="0">
                <a:solidFill>
                  <a:schemeClr val="tx1"/>
                </a:solidFill>
              </a:rPr>
              <a:t> [online]. 2006-07-06 [cit. 2014-09-01]. Dostupné z: </a:t>
            </a:r>
            <a:r>
              <a:rPr lang="cs-CZ" sz="1600" dirty="0">
                <a:solidFill>
                  <a:schemeClr val="tx1"/>
                </a:solidFill>
                <a:hlinkClick r:id="rId6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6"/>
              </a:rPr>
              <a:t>upload.wikimedia.org/wikipedia/commons/thumb/e/e5/Vala%C5%A1sk%C3%A9_Mezi%C5%99%C3%AD%C4%8D%C3%AD_od_Jarcovsk%C3%A9_kuly.jpg/800px-Vala%C5%A1sk%C3%A9_Mezi%C5%99%C3%AD%C4%8D%C3%AD_od_Jarcovsk%C3%A9_kuly.jpg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2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2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2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3492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6000"/>
            <a:lum/>
          </a:blip>
          <a:srcRect/>
          <a:tile tx="0" ty="0" sx="100000" sy="100000" flip="y" algn="r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965969"/>
          </a:xfrm>
        </p:spPr>
        <p:txBody>
          <a:bodyPr>
            <a:noAutofit/>
          </a:bodyPr>
          <a:lstStyle/>
          <a:p>
            <a:r>
              <a:rPr lang="cs-CZ" sz="6200" dirty="0" smtClean="0"/>
              <a:t>Použité zdroje</a:t>
            </a:r>
            <a:endParaRPr lang="cs-CZ" sz="6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1700808"/>
            <a:ext cx="7416824" cy="4536504"/>
          </a:xfrm>
        </p:spPr>
        <p:txBody>
          <a:bodyPr>
            <a:noAutofit/>
          </a:bodyPr>
          <a:lstStyle/>
          <a:p>
            <a:pPr algn="l">
              <a:buSzPct val="100000"/>
            </a:pPr>
            <a:r>
              <a:rPr lang="cs-CZ" sz="1600" dirty="0">
                <a:solidFill>
                  <a:schemeClr val="tx1"/>
                </a:solidFill>
              </a:rPr>
              <a:t>[5] </a:t>
            </a:r>
            <a:r>
              <a:rPr lang="cs-CZ" sz="1600" dirty="0" err="1">
                <a:solidFill>
                  <a:schemeClr val="tx1"/>
                </a:solidFill>
              </a:rPr>
              <a:t>Pučanka</a:t>
            </a:r>
            <a:r>
              <a:rPr lang="cs-CZ" sz="1600" dirty="0">
                <a:solidFill>
                  <a:schemeClr val="tx1"/>
                </a:solidFill>
              </a:rPr>
              <a:t> od severu: hora </a:t>
            </a:r>
            <a:r>
              <a:rPr lang="cs-CZ" sz="1600" dirty="0" err="1">
                <a:solidFill>
                  <a:schemeClr val="tx1"/>
                </a:solidFill>
              </a:rPr>
              <a:t>Bavorovské</a:t>
            </a:r>
            <a:r>
              <a:rPr lang="cs-CZ" sz="1600" dirty="0">
                <a:solidFill>
                  <a:schemeClr val="tx1"/>
                </a:solidFill>
              </a:rPr>
              <a:t> vrchoviny. In: </a:t>
            </a:r>
            <a:r>
              <a:rPr lang="cs-CZ" sz="1600" i="1" dirty="0">
                <a:solidFill>
                  <a:schemeClr val="tx1"/>
                </a:solidFill>
              </a:rPr>
              <a:t>Křížem krážem Českem</a:t>
            </a:r>
            <a:r>
              <a:rPr lang="cs-CZ" sz="1600" dirty="0">
                <a:solidFill>
                  <a:schemeClr val="tx1"/>
                </a:solidFill>
              </a:rPr>
              <a:t> [online]. 2006-07-06 [cit. 2014-09-01]. Dostupné z: </a:t>
            </a:r>
            <a:r>
              <a:rPr lang="cs-CZ" sz="1600" dirty="0">
                <a:solidFill>
                  <a:schemeClr val="tx1"/>
                </a:solidFill>
                <a:hlinkClick r:id="rId3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3"/>
              </a:rPr>
              <a:t>www.krizemkrazemceskem.cz/wp-content/uploads/2012/11/Pu%C4%8Danka-od-severu-1024x768.jpg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r>
              <a:rPr lang="cs-CZ" sz="1600" dirty="0" smtClean="0">
                <a:solidFill>
                  <a:schemeClr val="tx1"/>
                </a:solidFill>
              </a:rPr>
              <a:t>[6</a:t>
            </a:r>
            <a:r>
              <a:rPr lang="cs-CZ" sz="1600" dirty="0">
                <a:solidFill>
                  <a:schemeClr val="tx1"/>
                </a:solidFill>
              </a:rPr>
              <a:t>] Velká Stolová: Tipy na výlety, turistika a dovolená v ČR. In: PAVLÁSEK, Tomáš. </a:t>
            </a:r>
            <a:r>
              <a:rPr lang="cs-CZ" sz="1600" i="1" dirty="0">
                <a:solidFill>
                  <a:schemeClr val="tx1"/>
                </a:solidFill>
              </a:rPr>
              <a:t>Výletník</a:t>
            </a:r>
            <a:r>
              <a:rPr lang="cs-CZ" sz="1600" dirty="0">
                <a:solidFill>
                  <a:schemeClr val="tx1"/>
                </a:solidFill>
              </a:rPr>
              <a:t> [online]. [cit. 2014-09-01]. Dostupné z: </a:t>
            </a:r>
            <a:r>
              <a:rPr lang="cs-CZ" sz="1600" dirty="0">
                <a:solidFill>
                  <a:schemeClr val="tx1"/>
                </a:solidFill>
                <a:hlinkClick r:id="rId4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4"/>
              </a:rPr>
              <a:t>www.vyletnik.cz/images/vylet/uzivatele/myslitel/velka-stolova-77c.jpg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r>
              <a:rPr lang="cs-CZ" sz="1600" dirty="0" smtClean="0">
                <a:solidFill>
                  <a:schemeClr val="tx1"/>
                </a:solidFill>
              </a:rPr>
              <a:t>[7</a:t>
            </a:r>
            <a:r>
              <a:rPr lang="cs-CZ" sz="1600" dirty="0">
                <a:solidFill>
                  <a:schemeClr val="tx1"/>
                </a:solidFill>
              </a:rPr>
              <a:t>] Alpy a jezero. In: </a:t>
            </a:r>
            <a:r>
              <a:rPr lang="cs-CZ" sz="1600" i="1" dirty="0">
                <a:solidFill>
                  <a:schemeClr val="tx1"/>
                </a:solidFill>
              </a:rPr>
              <a:t>CA </a:t>
            </a:r>
            <a:r>
              <a:rPr lang="cs-CZ" sz="1600" i="1" dirty="0" err="1">
                <a:solidFill>
                  <a:schemeClr val="tx1"/>
                </a:solidFill>
              </a:rPr>
              <a:t>Luballa</a:t>
            </a:r>
            <a:r>
              <a:rPr lang="cs-CZ" sz="1600" i="1" dirty="0">
                <a:solidFill>
                  <a:schemeClr val="tx1"/>
                </a:solidFill>
              </a:rPr>
              <a:t>: S větrem v plachtách</a:t>
            </a:r>
            <a:r>
              <a:rPr lang="cs-CZ" sz="1600" dirty="0">
                <a:solidFill>
                  <a:schemeClr val="tx1"/>
                </a:solidFill>
              </a:rPr>
              <a:t> [online]. 2012-01-28 [cit. 2014-09-01]. Dostupné z: </a:t>
            </a:r>
            <a:r>
              <a:rPr lang="cs-CZ" sz="1600" dirty="0">
                <a:solidFill>
                  <a:schemeClr val="tx1"/>
                </a:solidFill>
                <a:hlinkClick r:id="rId5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5"/>
              </a:rPr>
              <a:t>nd01.jxs.cz/056/332/0ce137b43e_9393780_o2.jpg</a:t>
            </a: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1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2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2600" dirty="0" smtClean="0">
              <a:solidFill>
                <a:schemeClr val="tx1"/>
              </a:solidFill>
            </a:endParaRPr>
          </a:p>
          <a:p>
            <a:pPr algn="l">
              <a:buSzPct val="100000"/>
            </a:pPr>
            <a:endParaRPr lang="cs-CZ" sz="2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04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141</Words>
  <Application>Microsoft Office PowerPoint</Application>
  <PresentationFormat>Předvádění na obrazovce (4:3)</PresentationFormat>
  <Paragraphs>69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Krajina</vt:lpstr>
      <vt:lpstr>Snímek 3</vt:lpstr>
      <vt:lpstr>Přírodní krajina</vt:lpstr>
      <vt:lpstr>Odkaz na fotografii [1] </vt:lpstr>
      <vt:lpstr>Kulturní krajina</vt:lpstr>
      <vt:lpstr>Odkaz na fotografii [2] </vt:lpstr>
      <vt:lpstr>Typy krajin podle nadmořské výšky</vt:lpstr>
      <vt:lpstr>Roviny</vt:lpstr>
      <vt:lpstr>Pahorkatiny</vt:lpstr>
      <vt:lpstr>Vrchoviny</vt:lpstr>
      <vt:lpstr>Hornatiny</vt:lpstr>
      <vt:lpstr>Velehory</vt:lpstr>
      <vt:lpstr>Použité zdroje</vt:lpstr>
      <vt:lpstr>Použité zdroje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Libhošť</dc:title>
  <dc:creator>pavla</dc:creator>
  <cp:lastModifiedBy>jenikovap</cp:lastModifiedBy>
  <cp:revision>25</cp:revision>
  <dcterms:created xsi:type="dcterms:W3CDTF">2013-08-14T13:51:15Z</dcterms:created>
  <dcterms:modified xsi:type="dcterms:W3CDTF">2014-05-15T16:53:57Z</dcterms:modified>
</cp:coreProperties>
</file>