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86" r:id="rId3"/>
    <p:sldId id="256" r:id="rId4"/>
    <p:sldId id="265" r:id="rId5"/>
    <p:sldId id="272" r:id="rId6"/>
    <p:sldId id="273" r:id="rId7"/>
    <p:sldId id="278" r:id="rId8"/>
    <p:sldId id="277" r:id="rId9"/>
    <p:sldId id="266" r:id="rId10"/>
    <p:sldId id="283" r:id="rId11"/>
    <p:sldId id="279" r:id="rId12"/>
    <p:sldId id="280" r:id="rId13"/>
    <p:sldId id="281" r:id="rId14"/>
    <p:sldId id="282" r:id="rId15"/>
    <p:sldId id="284" r:id="rId16"/>
    <p:sldId id="271" r:id="rId17"/>
    <p:sldId id="28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68" autoAdjust="0"/>
    <p:restoredTop sz="94660"/>
  </p:normalViewPr>
  <p:slideViewPr>
    <p:cSldViewPr>
      <p:cViewPr varScale="1">
        <p:scale>
          <a:sx n="86" d="100"/>
          <a:sy n="86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00202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045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858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5181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30823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9384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56446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6960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014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150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3641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F53B1-7250-46A7-86F2-D3FA4769DF96}" type="datetimeFigureOut">
              <a:rPr lang="cs-CZ" smtClean="0"/>
              <a:pPr/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236A84-1152-4B60-BAB6-C1E724524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1639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ceskydomacicesnek.cz/200000205-b2085b3025/dovolen%C3%A1%202011-cibule%20297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petus.pl/obrazki/n/134576_kombajn-pole-zboz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slinki.net/rosliny/zboze-pole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peta-slonecznikow-zachod-slonca-pole.na-telefon.org/tapety/slonecznikow-zachod-slonca-pole.jpe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new.valasskakrajina.cz/wp-content/uploads/2012/03/Kv%C4%9Btnat%C3%A1-louk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h6.googleusercontent.com/-rIdU5vjFh9o/TkGZWSTHOrI/AAAAAAAANro/jqqAR8rh2tc/s640/GreatBritain%20057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f/Lesy_pod_Tokem3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clsostrava.webnode.cz/200000002-8f6cc9066c/les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img7.rajce.idnes.cz/d0703/7/7270/7270358_54d07ce8ac8e302df467e46bcbe45807/images/P1060798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ceskydomacicesnek.cz/200000205-b2085b3025/dovolen%C3%A1%202011-cibule%20297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new.valasskakrajina.cz/wp-content/uploads/2012/03/Kv%C4%9Btnat%C3%A1-louka.jpg" TargetMode="External"/><Relationship Id="rId5" Type="http://schemas.openxmlformats.org/officeDocument/2006/relationships/hyperlink" Target="http://www.tapeta-slonecznikow-zachod-slonca-pole.na-telefon.org/tapety/slonecznikow-zachod-slonca-pole.jpeg" TargetMode="External"/><Relationship Id="rId4" Type="http://schemas.openxmlformats.org/officeDocument/2006/relationships/hyperlink" Target="http://www.roslinki.net/rosliny/zboze-pole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icasaweb.google.com/lh/photo/nnTGyUJshGhhzY8LBJ9-zQ?feat=directlin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g7.rajce.idnes.cz/d0703/7/7270/7270358_54d07ce8ac8e302df467e46bcbe45807/images/P1060798b.jpg" TargetMode="External"/><Relationship Id="rId5" Type="http://schemas.openxmlformats.org/officeDocument/2006/relationships/hyperlink" Target="http://files.clsostrava.webnode.cz/200000002-8f6cc9066c/les.jpg" TargetMode="External"/><Relationship Id="rId4" Type="http://schemas.openxmlformats.org/officeDocument/2006/relationships/hyperlink" Target="http://upload.wikimedia.org/wikipedia/commons/8/8f/Lesy_pod_Tokem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Název školy:		Základní škola a Mateřská škola,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Libhošť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90, příspěvková organizace	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Autor:					Mgr. Pavla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Jeníková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Reg.číslo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projektu:				CZ.1.07/1.4.00/21.3715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Název projektu:				Moderní škola									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Název materiálu:			</a:t>
            </a: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</a:t>
            </a: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VY_52_INOVACE_S1_SaP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_05_PJ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Vzdělávací oblast:  				Společnost a příroda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Tematický okruh:  				Obec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Téma:					Zemědělská a průmyslová krajina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					Žák porovnává krajinu zemědělskou a 					průmyslovou.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Ročník:					3.ročník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 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Datum vytvoření: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				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.9. 2013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7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17942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607047"/>
            <a:ext cx="9144000" cy="1470025"/>
          </a:xfrm>
        </p:spPr>
        <p:txBody>
          <a:bodyPr>
            <a:noAutofit/>
          </a:bodyPr>
          <a:lstStyle/>
          <a:p>
            <a:r>
              <a:rPr lang="cs-CZ" sz="7200" dirty="0" smtClean="0">
                <a:latin typeface="+mn-lt"/>
              </a:rPr>
              <a:t>Typy krajin podle </a:t>
            </a:r>
            <a:br>
              <a:rPr lang="cs-CZ" sz="7200" dirty="0" smtClean="0">
                <a:latin typeface="+mn-lt"/>
              </a:rPr>
            </a:br>
            <a:r>
              <a:rPr lang="cs-CZ" sz="7200" dirty="0" smtClean="0">
                <a:latin typeface="+mn-lt"/>
              </a:rPr>
              <a:t>využití</a:t>
            </a:r>
            <a:endParaRPr lang="cs-CZ" sz="7200" dirty="0">
              <a:latin typeface="+mn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12856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748408"/>
            <a:ext cx="7416824" cy="1752600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Zemědělská krajina</a:t>
            </a:r>
            <a:endParaRPr lang="cs-CZ" sz="66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p</a:t>
            </a:r>
            <a:r>
              <a:rPr lang="cs-CZ" sz="2800" dirty="0" smtClean="0">
                <a:solidFill>
                  <a:schemeClr val="tx1"/>
                </a:solidFill>
              </a:rPr>
              <a:t>ole louky, pastviny, sady, vinice</a:t>
            </a:r>
          </a:p>
          <a:p>
            <a:r>
              <a:rPr lang="cs-CZ" sz="6600" dirty="0" smtClean="0">
                <a:solidFill>
                  <a:schemeClr val="tx1"/>
                </a:solidFill>
              </a:rPr>
              <a:t>Průmyslová krajina</a:t>
            </a:r>
            <a:endParaRPr lang="cs-CZ" sz="6600" dirty="0">
              <a:solidFill>
                <a:schemeClr val="tx1"/>
              </a:solidFill>
            </a:endParaRPr>
          </a:p>
          <a:p>
            <a:pPr fontAlgn="base"/>
            <a:r>
              <a:rPr lang="cs-CZ" sz="2800" dirty="0" smtClean="0">
                <a:solidFill>
                  <a:schemeClr val="tx1"/>
                </a:solidFill>
              </a:rPr>
              <a:t>těžební, průmyslové zóny v okolí měst</a:t>
            </a:r>
          </a:p>
          <a:p>
            <a:pPr fontAlgn="base"/>
            <a:r>
              <a:rPr lang="cs-CZ" sz="2800" dirty="0" smtClean="0"/>
              <a:t>  </a:t>
            </a:r>
            <a:endParaRPr lang="cs-CZ" sz="2800" dirty="0"/>
          </a:p>
          <a:p>
            <a:endParaRPr lang="cs-CZ" sz="2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7991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dirty="0" smtClean="0"/>
              <a:t>Pole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492896"/>
            <a:ext cx="7416824" cy="1752600"/>
          </a:xfrm>
        </p:spPr>
        <p:txBody>
          <a:bodyPr>
            <a:noAutofit/>
          </a:bodyPr>
          <a:lstStyle/>
          <a:p>
            <a:pPr algn="l"/>
            <a:r>
              <a:rPr lang="cs-CZ" sz="2400" dirty="0">
                <a:solidFill>
                  <a:schemeClr val="tx1"/>
                </a:solidFill>
              </a:rPr>
              <a:t>Na polích se </a:t>
            </a:r>
            <a:r>
              <a:rPr lang="cs-CZ" sz="2400" dirty="0" smtClean="0">
                <a:solidFill>
                  <a:schemeClr val="tx1"/>
                </a:solidFill>
              </a:rPr>
              <a:t>pěstují: 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obilniny:		pšenice</a:t>
            </a:r>
            <a:r>
              <a:rPr lang="cs-CZ" sz="2400" dirty="0">
                <a:solidFill>
                  <a:schemeClr val="tx1"/>
                </a:solidFill>
              </a:rPr>
              <a:t>, žito, ječmen, oves, </a:t>
            </a:r>
            <a:r>
              <a:rPr lang="cs-CZ" sz="2400" dirty="0" smtClean="0">
                <a:solidFill>
                  <a:schemeClr val="tx1"/>
                </a:solidFill>
              </a:rPr>
              <a:t>kukuřice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okopaniny:		brambory</a:t>
            </a:r>
            <a:r>
              <a:rPr lang="cs-CZ" sz="2400" dirty="0">
                <a:solidFill>
                  <a:schemeClr val="tx1"/>
                </a:solidFill>
              </a:rPr>
              <a:t>, cukrová </a:t>
            </a:r>
            <a:r>
              <a:rPr lang="cs-CZ" sz="2400" dirty="0" smtClean="0">
                <a:solidFill>
                  <a:schemeClr val="tx1"/>
                </a:solidFill>
              </a:rPr>
              <a:t>řepa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listová </a:t>
            </a:r>
            <a:r>
              <a:rPr lang="cs-CZ" sz="2400" dirty="0">
                <a:solidFill>
                  <a:schemeClr val="tx1"/>
                </a:solidFill>
              </a:rPr>
              <a:t>zelenina </a:t>
            </a:r>
            <a:r>
              <a:rPr lang="cs-CZ" sz="2400" dirty="0" smtClean="0">
                <a:solidFill>
                  <a:schemeClr val="tx1"/>
                </a:solidFill>
              </a:rPr>
              <a:t>:	zelí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kořenová zelenina:	mrkev</a:t>
            </a:r>
            <a:r>
              <a:rPr lang="cs-CZ" sz="2400" dirty="0">
                <a:solidFill>
                  <a:schemeClr val="tx1"/>
                </a:solidFill>
              </a:rPr>
              <a:t>, </a:t>
            </a:r>
            <a:r>
              <a:rPr lang="cs-CZ" sz="2400" dirty="0" smtClean="0">
                <a:solidFill>
                  <a:schemeClr val="tx1"/>
                </a:solidFill>
              </a:rPr>
              <a:t>petržel</a:t>
            </a:r>
          </a:p>
          <a:p>
            <a:pPr algn="l"/>
            <a:r>
              <a:rPr lang="cs-CZ" sz="2400" dirty="0">
                <a:solidFill>
                  <a:schemeClr val="tx1"/>
                </a:solidFill>
              </a:rPr>
              <a:t>o</a:t>
            </a:r>
            <a:r>
              <a:rPr lang="cs-CZ" sz="2400" dirty="0" smtClean="0">
                <a:solidFill>
                  <a:schemeClr val="tx1"/>
                </a:solidFill>
              </a:rPr>
              <a:t>lejniny: 		řepka olejka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pícniny: 		jetel</a:t>
            </a:r>
            <a:r>
              <a:rPr lang="cs-CZ" sz="2400" dirty="0">
                <a:solidFill>
                  <a:schemeClr val="tx1"/>
                </a:solidFill>
              </a:rPr>
              <a:t>, vojtěška, </a:t>
            </a:r>
            <a:r>
              <a:rPr lang="cs-CZ" sz="2400" dirty="0" smtClean="0">
                <a:solidFill>
                  <a:schemeClr val="tx1"/>
                </a:solidFill>
              </a:rPr>
              <a:t>bob</a:t>
            </a:r>
            <a:endParaRPr lang="cs-CZ" sz="2400" dirty="0">
              <a:solidFill>
                <a:schemeClr val="tx1"/>
              </a:solidFill>
            </a:endParaRPr>
          </a:p>
          <a:p>
            <a:pPr algn="l"/>
            <a:endParaRPr lang="cs-CZ" sz="3600" dirty="0" smtClean="0">
              <a:solidFill>
                <a:schemeClr val="tx1"/>
              </a:solidFill>
            </a:endParaRPr>
          </a:p>
          <a:p>
            <a:pPr algn="l"/>
            <a:endParaRPr lang="cs-CZ" sz="3600" dirty="0" smtClean="0">
              <a:solidFill>
                <a:schemeClr val="tx1"/>
              </a:solidFill>
            </a:endParaRPr>
          </a:p>
          <a:p>
            <a:pPr algn="l"/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9699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hlinkClick r:id="rId3"/>
              </a:rPr>
              <a:t>Odkaz na fotografii</a:t>
            </a:r>
            <a:r>
              <a:rPr lang="cs-CZ" sz="4000" dirty="0" smtClean="0"/>
              <a:t> </a:t>
            </a:r>
            <a:r>
              <a:rPr lang="cs-CZ" sz="1600" dirty="0"/>
              <a:t>[1]</a:t>
            </a:r>
          </a:p>
        </p:txBody>
      </p:sp>
    </p:spTree>
    <p:extLst>
      <p:ext uri="{BB962C8B-B14F-4D97-AF65-F5344CB8AC3E}">
        <p14:creationId xmlns="" xmlns:p14="http://schemas.microsoft.com/office/powerpoint/2010/main" val="396749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Odkaz na </a:t>
            </a:r>
            <a:r>
              <a:rPr lang="cs-CZ" dirty="0" smtClean="0">
                <a:hlinkClick r:id="rId3"/>
              </a:rPr>
              <a:t>fotografii</a:t>
            </a:r>
            <a:r>
              <a:rPr lang="cs-CZ" dirty="0" smtClean="0"/>
              <a:t> </a:t>
            </a:r>
            <a:r>
              <a:rPr lang="cs-CZ" sz="1600" dirty="0" smtClean="0"/>
              <a:t>[2]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68232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Odkaz na </a:t>
            </a:r>
            <a:r>
              <a:rPr lang="cs-CZ" dirty="0" smtClean="0">
                <a:hlinkClick r:id="rId3"/>
              </a:rPr>
              <a:t>fotografii</a:t>
            </a:r>
            <a:r>
              <a:rPr lang="cs-CZ" dirty="0" smtClean="0"/>
              <a:t> </a:t>
            </a:r>
            <a:r>
              <a:rPr lang="cs-CZ" sz="1600" dirty="0" smtClean="0"/>
              <a:t>[3]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74469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Odkaz na </a:t>
            </a:r>
            <a:r>
              <a:rPr lang="cs-CZ" dirty="0" smtClean="0">
                <a:hlinkClick r:id="rId3"/>
              </a:rPr>
              <a:t>fotografii</a:t>
            </a:r>
            <a:r>
              <a:rPr lang="cs-CZ" dirty="0" smtClean="0"/>
              <a:t> </a:t>
            </a:r>
            <a:r>
              <a:rPr lang="cs-CZ" sz="1600" dirty="0" smtClean="0"/>
              <a:t>[4]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729699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dirty="0" smtClean="0"/>
              <a:t>Louky a pastviny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780928"/>
            <a:ext cx="7416824" cy="175260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Louky jsou </a:t>
            </a:r>
            <a:r>
              <a:rPr lang="cs-CZ" sz="2800" dirty="0">
                <a:solidFill>
                  <a:schemeClr val="tx1"/>
                </a:solidFill>
              </a:rPr>
              <a:t>tvořeny trvalými travními porosty.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Většina </a:t>
            </a:r>
            <a:r>
              <a:rPr lang="cs-CZ" sz="2800" dirty="0">
                <a:solidFill>
                  <a:schemeClr val="tx1"/>
                </a:solidFill>
              </a:rPr>
              <a:t>našich luk není původní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Jedná se o umělý ekosystém, který člověk obhospodařuje a udržuje kosením, hnojením, nebo pastvou (která je nejjednodušším a nejefektivnější způsobem obhospodařování</a:t>
            </a:r>
            <a:r>
              <a:rPr lang="cs-CZ" sz="2800" dirty="0" smtClean="0">
                <a:solidFill>
                  <a:schemeClr val="tx1"/>
                </a:solidFill>
              </a:rPr>
              <a:t>).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6769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Odkaz na </a:t>
            </a:r>
            <a:r>
              <a:rPr lang="cs-CZ" dirty="0" smtClean="0">
                <a:hlinkClick r:id="rId3"/>
              </a:rPr>
              <a:t>fotografii</a:t>
            </a:r>
            <a:r>
              <a:rPr lang="cs-CZ" dirty="0" smtClean="0"/>
              <a:t> </a:t>
            </a:r>
            <a:r>
              <a:rPr lang="cs-CZ" sz="1600" dirty="0" smtClean="0"/>
              <a:t>[5]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958198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Odkaz na </a:t>
            </a:r>
            <a:r>
              <a:rPr lang="cs-CZ" dirty="0" smtClean="0">
                <a:hlinkClick r:id="rId3"/>
              </a:rPr>
              <a:t>fotografii</a:t>
            </a:r>
            <a:r>
              <a:rPr lang="cs-CZ" dirty="0" smtClean="0"/>
              <a:t> </a:t>
            </a:r>
            <a:r>
              <a:rPr lang="cs-CZ" sz="1600" dirty="0" smtClean="0"/>
              <a:t>[6]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5852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dirty="0" smtClean="0"/>
              <a:t>Lesy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780928"/>
            <a:ext cx="7416824" cy="2736304"/>
          </a:xfrm>
        </p:spPr>
        <p:txBody>
          <a:bodyPr>
            <a:noAutofit/>
          </a:bodyPr>
          <a:lstStyle/>
          <a:p>
            <a:pPr algn="l"/>
            <a:r>
              <a:rPr lang="cs-CZ" sz="2800" dirty="0">
                <a:solidFill>
                  <a:schemeClr val="tx1"/>
                </a:solidFill>
              </a:rPr>
              <a:t>Lesy poskytují cennou obnovitelnou surovinu využívanou ve stavebnictví, papírenství, při výrobě nábytku a mnoha dalších předmětů ze dřeva.	</a:t>
            </a:r>
          </a:p>
          <a:p>
            <a:pPr algn="l"/>
            <a:r>
              <a:rPr lang="cs-CZ" sz="2800" dirty="0">
                <a:solidFill>
                  <a:schemeClr val="tx1"/>
                </a:solidFill>
              </a:rPr>
              <a:t>Les je společenstvím mnoha organismů - rostlin a živočichů, které jsou na sobě navzájem </a:t>
            </a:r>
            <a:r>
              <a:rPr lang="cs-CZ" sz="2800" dirty="0" smtClean="0">
                <a:solidFill>
                  <a:schemeClr val="tx1"/>
                </a:solidFill>
              </a:rPr>
              <a:t>závislé.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1827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Odkaz na </a:t>
            </a:r>
            <a:r>
              <a:rPr lang="cs-CZ" dirty="0" smtClean="0">
                <a:hlinkClick r:id="rId3"/>
              </a:rPr>
              <a:t>fotografii</a:t>
            </a:r>
            <a:r>
              <a:rPr lang="cs-CZ" dirty="0" smtClean="0"/>
              <a:t> </a:t>
            </a:r>
            <a:r>
              <a:rPr lang="cs-CZ" sz="1600" dirty="0" smtClean="0"/>
              <a:t>[7]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58680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Odkaz na </a:t>
            </a:r>
            <a:r>
              <a:rPr lang="cs-CZ" dirty="0" smtClean="0">
                <a:hlinkClick r:id="rId3"/>
              </a:rPr>
              <a:t>fotografii</a:t>
            </a:r>
            <a:r>
              <a:rPr lang="cs-CZ" dirty="0" smtClean="0"/>
              <a:t> </a:t>
            </a:r>
            <a:r>
              <a:rPr lang="cs-CZ" sz="1600" dirty="0" smtClean="0"/>
              <a:t>[8]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950525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hlinkClick r:id="rId3"/>
              </a:rPr>
              <a:t>Odkaz na </a:t>
            </a:r>
            <a:r>
              <a:rPr lang="cs-CZ" dirty="0" smtClean="0">
                <a:hlinkClick r:id="rId3"/>
              </a:rPr>
              <a:t>fotografii</a:t>
            </a:r>
            <a:r>
              <a:rPr lang="cs-CZ" dirty="0" smtClean="0"/>
              <a:t> </a:t>
            </a:r>
            <a:r>
              <a:rPr lang="cs-CZ" sz="1600" dirty="0" smtClean="0"/>
              <a:t>[9]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3829580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>
            <a:noAutofit/>
          </a:bodyPr>
          <a:lstStyle/>
          <a:p>
            <a:r>
              <a:rPr lang="cs-CZ" sz="6200" dirty="0" smtClean="0"/>
              <a:t>Použité zdroje</a:t>
            </a:r>
            <a:endParaRPr lang="cs-CZ" sz="6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4104456"/>
          </a:xfrm>
        </p:spPr>
        <p:txBody>
          <a:bodyPr>
            <a:noAutofit/>
          </a:bodyPr>
          <a:lstStyle/>
          <a:p>
            <a:pPr algn="l">
              <a:buSzPct val="100000"/>
            </a:pPr>
            <a:r>
              <a:rPr lang="cs-CZ" sz="1600" dirty="0">
                <a:solidFill>
                  <a:schemeClr val="tx1"/>
                </a:solidFill>
              </a:rPr>
              <a:t>[1</a:t>
            </a:r>
            <a:r>
              <a:rPr lang="cs-CZ" sz="1600" dirty="0" smtClean="0">
                <a:solidFill>
                  <a:schemeClr val="tx1"/>
                </a:solidFill>
              </a:rPr>
              <a:t>] </a:t>
            </a:r>
            <a:r>
              <a:rPr lang="cs-CZ" sz="1600" dirty="0">
                <a:solidFill>
                  <a:schemeClr val="tx1"/>
                </a:solidFill>
              </a:rPr>
              <a:t>Cibule. In: </a:t>
            </a:r>
            <a:r>
              <a:rPr lang="cs-CZ" sz="1600" i="1" dirty="0">
                <a:solidFill>
                  <a:schemeClr val="tx1"/>
                </a:solidFill>
              </a:rPr>
              <a:t>Český česnek: Český česnek z Podkrkonoší</a:t>
            </a:r>
            <a:r>
              <a:rPr lang="cs-CZ" sz="16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6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schemeClr val="tx1"/>
                </a:solidFill>
                <a:hlinkClick r:id="rId3"/>
              </a:rPr>
              <a:t>files.ceskydomacicesnek.cz/200000205-b2085b3025/dovolen%C3%A1%202011-cibule%20297.jpg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600" dirty="0" smtClean="0">
                <a:solidFill>
                  <a:schemeClr val="tx1"/>
                </a:solidFill>
              </a:rPr>
              <a:t>[2] </a:t>
            </a:r>
            <a:r>
              <a:rPr lang="cs-CZ" sz="1600" dirty="0">
                <a:solidFill>
                  <a:schemeClr val="tx1"/>
                </a:solidFill>
              </a:rPr>
              <a:t>Pole. In: </a:t>
            </a:r>
            <a:r>
              <a:rPr lang="cs-CZ" sz="1600" i="1" dirty="0" err="1">
                <a:solidFill>
                  <a:schemeClr val="tx1"/>
                </a:solidFill>
              </a:rPr>
              <a:t>Roslinki</a:t>
            </a:r>
            <a:r>
              <a:rPr lang="cs-CZ" sz="1600" i="1" dirty="0">
                <a:solidFill>
                  <a:schemeClr val="tx1"/>
                </a:solidFill>
              </a:rPr>
              <a:t>: </a:t>
            </a:r>
            <a:r>
              <a:rPr lang="cs-CZ" sz="1600" i="1" dirty="0" err="1">
                <a:solidFill>
                  <a:schemeClr val="tx1"/>
                </a:solidFill>
              </a:rPr>
              <a:t>Zbože</a:t>
            </a:r>
            <a:r>
              <a:rPr lang="cs-CZ" sz="16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600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cs-CZ" sz="1600" dirty="0" smtClean="0">
                <a:solidFill>
                  <a:schemeClr val="tx1"/>
                </a:solidFill>
                <a:hlinkClick r:id="rId4"/>
              </a:rPr>
              <a:t>www.roslinki.net/rosliny/zboze-pole.jpg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600" dirty="0" smtClean="0">
                <a:solidFill>
                  <a:schemeClr val="tx1"/>
                </a:solidFill>
              </a:rPr>
              <a:t>[3] </a:t>
            </a:r>
            <a:r>
              <a:rPr lang="cs-CZ" sz="1600" dirty="0">
                <a:solidFill>
                  <a:schemeClr val="tx1"/>
                </a:solidFill>
              </a:rPr>
              <a:t>Pole. In: </a:t>
            </a:r>
            <a:r>
              <a:rPr lang="cs-CZ" sz="1600" i="1" dirty="0">
                <a:solidFill>
                  <a:schemeClr val="tx1"/>
                </a:solidFill>
              </a:rPr>
              <a:t>Na telefon.org</a:t>
            </a:r>
            <a:r>
              <a:rPr lang="cs-CZ" sz="16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600" dirty="0">
                <a:solidFill>
                  <a:schemeClr val="tx1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www.tapeta-slonecznikow-zachod-slonca-pole.na-telefon.org/tapety/slonecznikow-zachod-slonca-pole.jpeg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600" dirty="0" smtClean="0">
                <a:solidFill>
                  <a:schemeClr val="tx1"/>
                </a:solidFill>
              </a:rPr>
              <a:t>[4] </a:t>
            </a:r>
            <a:r>
              <a:rPr lang="cs-CZ" sz="1600" dirty="0">
                <a:solidFill>
                  <a:schemeClr val="tx1"/>
                </a:solidFill>
              </a:rPr>
              <a:t>Tapeta Kombajn. In: </a:t>
            </a:r>
            <a:r>
              <a:rPr lang="cs-CZ" sz="1600" i="1" dirty="0">
                <a:solidFill>
                  <a:schemeClr val="tx1"/>
                </a:solidFill>
              </a:rPr>
              <a:t>Tapetus.pl</a:t>
            </a:r>
            <a:r>
              <a:rPr lang="cs-CZ" sz="16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600" dirty="0">
                <a:solidFill>
                  <a:schemeClr val="tx1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www.tapeta-slonecznikow-zachod-slonca-pole.na-telefon.org/tapety/slonecznikow-zachod-slonca-pole.jpeg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600" dirty="0" smtClean="0">
                <a:solidFill>
                  <a:schemeClr val="tx1"/>
                </a:solidFill>
              </a:rPr>
              <a:t>[5] </a:t>
            </a:r>
            <a:r>
              <a:rPr lang="cs-CZ" sz="1600" dirty="0">
                <a:solidFill>
                  <a:schemeClr val="tx1"/>
                </a:solidFill>
              </a:rPr>
              <a:t>Květnatá louka. In: </a:t>
            </a:r>
            <a:r>
              <a:rPr lang="cs-CZ" sz="1600" i="1" dirty="0">
                <a:solidFill>
                  <a:schemeClr val="tx1"/>
                </a:solidFill>
              </a:rPr>
              <a:t>Valašská krajina: Informační portál o přírodě Beskyd</a:t>
            </a:r>
            <a:r>
              <a:rPr lang="cs-CZ" sz="16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600" dirty="0">
                <a:solidFill>
                  <a:schemeClr val="tx1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schemeClr val="tx1"/>
                </a:solidFill>
                <a:hlinkClick r:id="rId6"/>
              </a:rPr>
              <a:t>new.valasskakrajina.cz/wp-content/uploads/2012/03/Kv%C4%9Btnat%C3%A1-louka.jpg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349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96000"/>
            <a:lum/>
          </a:blip>
          <a:srcRect/>
          <a:tile tx="0" ty="0" sx="100000" sy="100000" flip="y" algn="r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>
            <a:noAutofit/>
          </a:bodyPr>
          <a:lstStyle/>
          <a:p>
            <a:r>
              <a:rPr lang="cs-CZ" sz="6200" dirty="0" smtClean="0"/>
              <a:t>Použité zdroje</a:t>
            </a:r>
            <a:endParaRPr lang="cs-CZ" sz="6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4392488"/>
          </a:xfrm>
        </p:spPr>
        <p:txBody>
          <a:bodyPr>
            <a:noAutofit/>
          </a:bodyPr>
          <a:lstStyle/>
          <a:p>
            <a:pPr algn="l">
              <a:buSzPct val="100000"/>
            </a:pPr>
            <a:r>
              <a:rPr lang="cs-CZ" sz="1600" dirty="0" smtClean="0">
                <a:solidFill>
                  <a:schemeClr val="tx1"/>
                </a:solidFill>
              </a:rPr>
              <a:t>[6] </a:t>
            </a:r>
            <a:r>
              <a:rPr lang="cs-CZ" sz="1600" dirty="0" err="1">
                <a:solidFill>
                  <a:schemeClr val="tx1"/>
                </a:solidFill>
              </a:rPr>
              <a:t>vce</a:t>
            </a:r>
            <a:r>
              <a:rPr lang="cs-CZ" sz="1600" dirty="0">
                <a:solidFill>
                  <a:schemeClr val="tx1"/>
                </a:solidFill>
              </a:rPr>
              <a:t> </a:t>
            </a:r>
            <a:r>
              <a:rPr lang="cs-CZ" sz="1600" dirty="0" err="1">
                <a:solidFill>
                  <a:schemeClr val="tx1"/>
                </a:solidFill>
              </a:rPr>
              <a:t>pri</a:t>
            </a:r>
            <a:r>
              <a:rPr lang="cs-CZ" sz="1600" dirty="0">
                <a:solidFill>
                  <a:schemeClr val="tx1"/>
                </a:solidFill>
              </a:rPr>
              <a:t> </a:t>
            </a:r>
            <a:r>
              <a:rPr lang="cs-CZ" sz="1600" dirty="0" err="1">
                <a:solidFill>
                  <a:schemeClr val="tx1"/>
                </a:solidFill>
              </a:rPr>
              <a:t>pobrezi</a:t>
            </a:r>
            <a:r>
              <a:rPr lang="cs-CZ" sz="1600" dirty="0">
                <a:solidFill>
                  <a:schemeClr val="tx1"/>
                </a:solidFill>
              </a:rPr>
              <a:t>. In: BALÁK, Václav. </a:t>
            </a:r>
            <a:r>
              <a:rPr lang="cs-CZ" sz="1600" i="1" dirty="0">
                <a:solidFill>
                  <a:schemeClr val="tx1"/>
                </a:solidFill>
              </a:rPr>
              <a:t>Václav Balák: </a:t>
            </a:r>
            <a:r>
              <a:rPr lang="cs-CZ" sz="1600" i="1" dirty="0" err="1">
                <a:solidFill>
                  <a:schemeClr val="tx1"/>
                </a:solidFill>
              </a:rPr>
              <a:t>Eurotrip</a:t>
            </a:r>
            <a:r>
              <a:rPr lang="cs-CZ" sz="1600" i="1" dirty="0">
                <a:solidFill>
                  <a:schemeClr val="tx1"/>
                </a:solidFill>
              </a:rPr>
              <a:t> 2011 – </a:t>
            </a:r>
            <a:r>
              <a:rPr lang="cs-CZ" sz="1600" i="1" dirty="0" err="1">
                <a:solidFill>
                  <a:schemeClr val="tx1"/>
                </a:solidFill>
              </a:rPr>
              <a:t>Carlisle</a:t>
            </a:r>
            <a:r>
              <a:rPr lang="cs-CZ" sz="16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600" dirty="0">
                <a:solidFill>
                  <a:schemeClr val="tx1"/>
                </a:solidFill>
                <a:hlinkClick r:id="rId3"/>
              </a:rPr>
              <a:t>https://</a:t>
            </a:r>
            <a:r>
              <a:rPr lang="cs-CZ" sz="1600" dirty="0" smtClean="0">
                <a:solidFill>
                  <a:schemeClr val="tx1"/>
                </a:solidFill>
                <a:hlinkClick r:id="rId3"/>
              </a:rPr>
              <a:t>picasaweb.google.com/lh/photo/nnTGyUJshGhhzY8LBJ9-zQ?feat=directlink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600" dirty="0" smtClean="0">
                <a:solidFill>
                  <a:schemeClr val="tx1"/>
                </a:solidFill>
              </a:rPr>
              <a:t>[7] </a:t>
            </a:r>
            <a:r>
              <a:rPr lang="en-US" sz="1600" dirty="0" err="1">
                <a:solidFill>
                  <a:schemeClr val="tx1"/>
                </a:solidFill>
              </a:rPr>
              <a:t>Rozvolněný</a:t>
            </a:r>
            <a:r>
              <a:rPr lang="en-US" sz="1600" dirty="0">
                <a:solidFill>
                  <a:schemeClr val="tx1"/>
                </a:solidFill>
              </a:rPr>
              <a:t> les v JV </a:t>
            </a:r>
            <a:r>
              <a:rPr lang="en-US" sz="1600" dirty="0" err="1">
                <a:solidFill>
                  <a:schemeClr val="tx1"/>
                </a:solidFill>
              </a:rPr>
              <a:t>svazích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Toku</a:t>
            </a:r>
            <a:r>
              <a:rPr lang="en-US" sz="1600" dirty="0">
                <a:solidFill>
                  <a:schemeClr val="tx1"/>
                </a:solidFill>
              </a:rPr>
              <a:t>. In: </a:t>
            </a:r>
            <a:r>
              <a:rPr lang="en-US" sz="1600" i="1" dirty="0">
                <a:solidFill>
                  <a:schemeClr val="tx1"/>
                </a:solidFill>
              </a:rPr>
              <a:t>Wikimedia Commons</a:t>
            </a:r>
            <a:r>
              <a:rPr lang="en-US" sz="1600" dirty="0">
                <a:solidFill>
                  <a:schemeClr val="tx1"/>
                </a:solidFill>
              </a:rPr>
              <a:t> [online]. 2007-10-27 [cit. 2014-09-01]. </a:t>
            </a:r>
            <a:r>
              <a:rPr lang="en-US" sz="1600" dirty="0" err="1">
                <a:solidFill>
                  <a:schemeClr val="tx1"/>
                </a:solidFill>
              </a:rPr>
              <a:t>Dostupné</a:t>
            </a:r>
            <a:r>
              <a:rPr lang="en-US" sz="1600" dirty="0">
                <a:solidFill>
                  <a:schemeClr val="tx1"/>
                </a:solidFill>
              </a:rPr>
              <a:t> z: </a:t>
            </a:r>
            <a:r>
              <a:rPr lang="en-US" sz="1600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en-US" sz="1600" dirty="0" smtClean="0">
                <a:solidFill>
                  <a:schemeClr val="tx1"/>
                </a:solidFill>
                <a:hlinkClick r:id="rId4"/>
              </a:rPr>
              <a:t>upload.wikimedia.org/wikipedia/commons/8/8f/Lesy_pod_Tokem3.JPG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600" dirty="0" smtClean="0">
                <a:solidFill>
                  <a:schemeClr val="tx1"/>
                </a:solidFill>
              </a:rPr>
              <a:t>[8] </a:t>
            </a:r>
            <a:r>
              <a:rPr lang="cs-CZ" sz="1600" dirty="0">
                <a:solidFill>
                  <a:schemeClr val="tx1"/>
                </a:solidFill>
              </a:rPr>
              <a:t>Les. In: </a:t>
            </a:r>
            <a:r>
              <a:rPr lang="cs-CZ" sz="1600" i="1" dirty="0">
                <a:solidFill>
                  <a:schemeClr val="tx1"/>
                </a:solidFill>
              </a:rPr>
              <a:t>Pobočka při Ostravských městských lesích</a:t>
            </a:r>
            <a:r>
              <a:rPr lang="cs-CZ" sz="1600" dirty="0">
                <a:solidFill>
                  <a:schemeClr val="tx1"/>
                </a:solidFill>
              </a:rPr>
              <a:t> [online]. [cit. 2014-09-01]. Dostupné z: </a:t>
            </a:r>
            <a:r>
              <a:rPr lang="cs-CZ" sz="1600" dirty="0">
                <a:solidFill>
                  <a:schemeClr val="tx1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schemeClr val="tx1"/>
                </a:solidFill>
                <a:hlinkClick r:id="rId5"/>
              </a:rPr>
              <a:t>files.clsostrava.webnode.cz/200000002-8f6cc9066c/les.jpg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>
              <a:buSzPct val="100000"/>
            </a:pPr>
            <a:r>
              <a:rPr lang="cs-CZ" sz="1600" dirty="0" smtClean="0">
                <a:solidFill>
                  <a:schemeClr val="tx1"/>
                </a:solidFill>
              </a:rPr>
              <a:t>[9]</a:t>
            </a:r>
            <a:r>
              <a:rPr lang="cs-CZ" sz="1600" dirty="0">
                <a:solidFill>
                  <a:schemeClr val="tx1"/>
                </a:solidFill>
              </a:rPr>
              <a:t> Moravská Amazonie - nejjižnější místo Moravy: Nejtypičtější​ pohled, spousta slepých ramen řeky Dyje, Kyjovka a Moravy, původní Lužní lesy bez zásahu člověka. In: </a:t>
            </a:r>
            <a:r>
              <a:rPr lang="cs-CZ" sz="1600" i="1" dirty="0">
                <a:solidFill>
                  <a:schemeClr val="tx1"/>
                </a:solidFill>
              </a:rPr>
              <a:t>Rajče</a:t>
            </a:r>
            <a:r>
              <a:rPr lang="cs-CZ" sz="1600" dirty="0">
                <a:solidFill>
                  <a:schemeClr val="tx1"/>
                </a:solidFill>
              </a:rPr>
              <a:t> [online]. 2012-10 [cit. 2014-09-01]. Dostupné z: </a:t>
            </a:r>
            <a:r>
              <a:rPr lang="cs-CZ" sz="1600" dirty="0">
                <a:solidFill>
                  <a:schemeClr val="tx1"/>
                </a:solidFill>
                <a:hlinkClick r:id="rId6"/>
              </a:rPr>
              <a:t>http</a:t>
            </a:r>
            <a:r>
              <a:rPr lang="cs-CZ" sz="1600">
                <a:solidFill>
                  <a:schemeClr val="tx1"/>
                </a:solidFill>
                <a:hlinkClick r:id="rId6"/>
              </a:rPr>
              <a:t>://</a:t>
            </a:r>
            <a:r>
              <a:rPr lang="cs-CZ" sz="1600" smtClean="0">
                <a:solidFill>
                  <a:schemeClr val="tx1"/>
                </a:solidFill>
                <a:hlinkClick r:id="rId6"/>
              </a:rPr>
              <a:t>img7.rajce.idnes.cz/d0703/7/7270/7270358_54d07ce8ac8e302df467e46bcbe45807/images/P1060798b.jpg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8007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155</Words>
  <Application>Microsoft Office PowerPoint</Application>
  <PresentationFormat>Předvádění na obrazovce (4:3)</PresentationFormat>
  <Paragraphs>61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Typy krajin podle  využití</vt:lpstr>
      <vt:lpstr>Snímek 3</vt:lpstr>
      <vt:lpstr>Pole</vt:lpstr>
      <vt:lpstr>Odkaz na fotografii [1]</vt:lpstr>
      <vt:lpstr>Odkaz na fotografii [2]</vt:lpstr>
      <vt:lpstr>Odkaz na fotografii [3]</vt:lpstr>
      <vt:lpstr>Odkaz na fotografii [4]</vt:lpstr>
      <vt:lpstr>Louky a pastviny</vt:lpstr>
      <vt:lpstr>Odkaz na fotografii [5]</vt:lpstr>
      <vt:lpstr>Odkaz na fotografii [6]</vt:lpstr>
      <vt:lpstr>Lesy</vt:lpstr>
      <vt:lpstr>Odkaz na fotografii [7]</vt:lpstr>
      <vt:lpstr>Odkaz na fotografii [8]</vt:lpstr>
      <vt:lpstr>Odkaz na fotografii [9]</vt:lpstr>
      <vt:lpstr>Použité zdroje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Libhošť</dc:title>
  <dc:creator>pavla</dc:creator>
  <cp:lastModifiedBy>jenikovap</cp:lastModifiedBy>
  <cp:revision>35</cp:revision>
  <dcterms:created xsi:type="dcterms:W3CDTF">2013-08-14T13:51:15Z</dcterms:created>
  <dcterms:modified xsi:type="dcterms:W3CDTF">2014-05-15T16:54:15Z</dcterms:modified>
</cp:coreProperties>
</file>