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64" r:id="rId2"/>
    <p:sldId id="273" r:id="rId3"/>
    <p:sldId id="281" r:id="rId4"/>
    <p:sldId id="276" r:id="rId5"/>
    <p:sldId id="257" r:id="rId6"/>
    <p:sldId id="275" r:id="rId7"/>
    <p:sldId id="283" r:id="rId8"/>
    <p:sldId id="267" r:id="rId9"/>
    <p:sldId id="262" r:id="rId10"/>
    <p:sldId id="268" r:id="rId11"/>
    <p:sldId id="266" r:id="rId12"/>
    <p:sldId id="269" r:id="rId13"/>
    <p:sldId id="278" r:id="rId14"/>
    <p:sldId id="258" r:id="rId15"/>
    <p:sldId id="285" r:id="rId16"/>
    <p:sldId id="286" r:id="rId17"/>
    <p:sldId id="288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BEBCFA7-F40E-46CB-9B8F-A2B8A64A5F03}" type="datetimeFigureOut">
              <a:rPr lang="cs-CZ" smtClean="0"/>
              <a:t>15. 5. 2014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BFF02D-2543-43B7-AE23-F5A157D7AD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64013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BFF02D-2543-43B7-AE23-F5A157D7AD37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9552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E66340-9219-43B9-8125-75E86F1CDF4A}" type="datetimeFigureOut">
              <a:rPr lang="cs-CZ" smtClean="0"/>
              <a:t>15. 5. 2014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CE086E-B4C1-4191-9669-FF9A0E02AE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75220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E66340-9219-43B9-8125-75E86F1CDF4A}" type="datetimeFigureOut">
              <a:rPr lang="cs-CZ" smtClean="0"/>
              <a:t>15. 5. 2014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CE086E-B4C1-4191-9669-FF9A0E02AE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70140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E66340-9219-43B9-8125-75E86F1CDF4A}" type="datetimeFigureOut">
              <a:rPr lang="cs-CZ" smtClean="0"/>
              <a:t>15. 5. 2014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CE086E-B4C1-4191-9669-FF9A0E02AE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46531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E66340-9219-43B9-8125-75E86F1CDF4A}" type="datetimeFigureOut">
              <a:rPr lang="cs-CZ" smtClean="0"/>
              <a:t>15. 5. 2014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CE086E-B4C1-4191-9669-FF9A0E02AE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28716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E66340-9219-43B9-8125-75E86F1CDF4A}" type="datetimeFigureOut">
              <a:rPr lang="cs-CZ" smtClean="0"/>
              <a:t>15. 5. 2014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CE086E-B4C1-4191-9669-FF9A0E02AE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75689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E66340-9219-43B9-8125-75E86F1CDF4A}" type="datetimeFigureOut">
              <a:rPr lang="cs-CZ" smtClean="0"/>
              <a:t>15. 5. 2014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CE086E-B4C1-4191-9669-FF9A0E02AE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20879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E66340-9219-43B9-8125-75E86F1CDF4A}" type="datetimeFigureOut">
              <a:rPr lang="cs-CZ" smtClean="0"/>
              <a:t>15. 5. 2014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CE086E-B4C1-4191-9669-FF9A0E02AE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35362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E66340-9219-43B9-8125-75E86F1CDF4A}" type="datetimeFigureOut">
              <a:rPr lang="cs-CZ" smtClean="0"/>
              <a:t>15. 5. 2014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CE086E-B4C1-4191-9669-FF9A0E02AE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06144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E66340-9219-43B9-8125-75E86F1CDF4A}" type="datetimeFigureOut">
              <a:rPr lang="cs-CZ" smtClean="0"/>
              <a:t>15. 5. 2014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CE086E-B4C1-4191-9669-FF9A0E02AE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21194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E66340-9219-43B9-8125-75E86F1CDF4A}" type="datetimeFigureOut">
              <a:rPr lang="cs-CZ" smtClean="0"/>
              <a:t>15. 5. 2014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CE086E-B4C1-4191-9669-FF9A0E02AE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81155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E66340-9219-43B9-8125-75E86F1CDF4A}" type="datetimeFigureOut">
              <a:rPr lang="cs-CZ" smtClean="0"/>
              <a:t>15. 5. 2014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CE086E-B4C1-4191-9669-FF9A0E02AE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37624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E66340-9219-43B9-8125-75E86F1CDF4A}" type="datetimeFigureOut">
              <a:rPr lang="cs-CZ" smtClean="0"/>
              <a:t>15. 5. 2014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CE086E-B4C1-4191-9669-FF9A0E02AE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3784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5/5e/York_multicultural_week.jpg?uselang=cs" TargetMode="External"/><Relationship Id="rId3" Type="http://schemas.openxmlformats.org/officeDocument/2006/relationships/hyperlink" Target="http://cs.wikipedia.org/wiki/Negroidn%C3%AD_rasa#mediaviewer/Soubor:Kenyan_man_2.jpg" TargetMode="External"/><Relationship Id="rId7" Type="http://schemas.openxmlformats.org/officeDocument/2006/relationships/hyperlink" Target="http://commons.wikimedia.org/wiki/File:Hermandad_-_friendship.jpg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ommons.wikimedia.org/wiki/File:Eva_Habermann.jpg" TargetMode="External"/><Relationship Id="rId5" Type="http://schemas.openxmlformats.org/officeDocument/2006/relationships/hyperlink" Target="http://cs.wikipedia.org/wiki/Mongoloidn%C3%AD_rasa#mediaviewer/Soubor:Gail_Kim.jpg" TargetMode="External"/><Relationship Id="rId10" Type="http://schemas.openxmlformats.org/officeDocument/2006/relationships/hyperlink" Target="http://commons.wikimedia.org/wiki/File:US_Navy_090513-F-1333S-025_A_crew_member_attached_to_Military_Sealift_Command_hospital_ship_USNS_Comfort_(T-AH_20)_checks_a_patients_eyes.jpg?uselang=cs" TargetMode="External"/><Relationship Id="rId4" Type="http://schemas.openxmlformats.org/officeDocument/2006/relationships/hyperlink" Target="http://cs.wikipedia.org/wiki/Mongoloidn%C3%AD_rasa#mediaviewer/Soubor:LA2-NSRW-1-0149.jpg" TargetMode="External"/><Relationship Id="rId9" Type="http://schemas.openxmlformats.org/officeDocument/2006/relationships/hyperlink" Target="http://commons.wikimedia.org/wiki/File:Multiculturalism.jpg?uselang=cs" TargetMode="Externa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Children_in_a_Primary_Education_School.JPG" TargetMode="External"/><Relationship Id="rId3" Type="http://schemas.openxmlformats.org/officeDocument/2006/relationships/hyperlink" Target="http://commons.wikimedia.org/wiki/File:%E9%87%9D%E4%BE%9B%E9%A4%8A.jpg" TargetMode="External"/><Relationship Id="rId7" Type="http://schemas.openxmlformats.org/officeDocument/2006/relationships/hyperlink" Target="http://commons.wikimedia.org/wiki/File:Marietta_Greek_Festival_.jpg?uselang=cs" TargetMode="External"/><Relationship Id="rId2" Type="http://schemas.openxmlformats.org/officeDocument/2006/relationships/hyperlink" Target="http://commons.wikimedia.org/wiki/File:Cham_girls_in_Vietnam.jpg?uselang=cs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ommons.wikimedia.org/wiki/File:Children_in_Middle_Vietnam.jpg" TargetMode="External"/><Relationship Id="rId5" Type="http://schemas.openxmlformats.org/officeDocument/2006/relationships/hyperlink" Target="http://commons.wikimedia.org/wiki/File:Khamoro_Roma_Festival_2007_Prague.jpg" TargetMode="External"/><Relationship Id="rId4" Type="http://schemas.openxmlformats.org/officeDocument/2006/relationships/hyperlink" Target="http://commons.wikimedia.org/wiki/File:Romany_musicians.jpg" TargetMode="Externa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Coloured-family.jpg" TargetMode="External"/><Relationship Id="rId3" Type="http://schemas.openxmlformats.org/officeDocument/2006/relationships/hyperlink" Target="http://commons.wikimedia.org/wiki/File:Mrs._Bush_attends_the_United_Nations_International_Literacy_Day_Celebration_in_New_York_City_with_children_from_the..._-_NARA_-_186400.tif?uselang=cs" TargetMode="External"/><Relationship Id="rId7" Type="http://schemas.openxmlformats.org/officeDocument/2006/relationships/hyperlink" Target="http://commons.wikimedia.org/wiki/File:Maghreb_people_mosaic.jpg" TargetMode="External"/><Relationship Id="rId2" Type="http://schemas.openxmlformats.org/officeDocument/2006/relationships/hyperlink" Target="http://commons.wikimedia.org/wiki/File:EU_Vienna_celebrates_Nobel_Prize,_formalizes_contribution_to_CTBTO_(8263395973)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ommons.wikimedia.org/wiki/File:Chinaimg.png" TargetMode="External"/><Relationship Id="rId5" Type="http://schemas.openxmlformats.org/officeDocument/2006/relationships/hyperlink" Target="http://commons.wikimedia.org/wiki/File:Romani_people_Lviv_Ukraine.jpg" TargetMode="External"/><Relationship Id="rId4" Type="http://schemas.openxmlformats.org/officeDocument/2006/relationships/hyperlink" Target="http://commons.wikimedia.org/wiki/File:MST_International_Socialist46623.jpe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6087" y="260648"/>
            <a:ext cx="5711825" cy="1243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46438415"/>
              </p:ext>
            </p:extLst>
          </p:nvPr>
        </p:nvGraphicFramePr>
        <p:xfrm>
          <a:off x="467544" y="1700813"/>
          <a:ext cx="8280920" cy="4644792"/>
        </p:xfrm>
        <a:graphic>
          <a:graphicData uri="http://schemas.openxmlformats.org/drawingml/2006/table">
            <a:tbl>
              <a:tblPr firstRow="1" firstCol="1" bandRow="1"/>
              <a:tblGrid>
                <a:gridCol w="2063168"/>
                <a:gridCol w="6217752"/>
              </a:tblGrid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Název školy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Základní škola praktická Rožnov pod Radhoštěm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Číslo projektu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CZ. 1. 07/1. 4.00/21.3751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Číslo materiálu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VY_32_INOVACE_218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Mgr. Romana </a:t>
                      </a:r>
                      <a:r>
                        <a:rPr lang="cs-CZ" sz="1800" dirty="0" err="1">
                          <a:effectLst/>
                          <a:latin typeface="Calibri"/>
                          <a:ea typeface="Times New Roman"/>
                          <a:cs typeface="Arial"/>
                        </a:rPr>
                        <a:t>Rybiařová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Název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Multikulturní</a:t>
                      </a:r>
                      <a:r>
                        <a:rPr lang="cs-CZ" baseline="0" dirty="0" smtClean="0"/>
                        <a:t> společnost</a:t>
                      </a:r>
                      <a:endParaRPr lang="cs-CZ" dirty="0"/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Datum (období)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aseline="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Květen</a:t>
                      </a:r>
                      <a:r>
                        <a:rPr lang="cs-CZ" sz="180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 2014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Ročník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9. ročník </a:t>
                      </a: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ZŠ praktická, lehké mentální postižení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Vzdělávací oblast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latin typeface="+mn-lt"/>
                          <a:ea typeface="Calibri"/>
                          <a:cs typeface="Times New Roman"/>
                        </a:rPr>
                        <a:t>Globální výchova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2292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Anotace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+mn-lt"/>
                          <a:ea typeface="Calibri"/>
                          <a:cs typeface="Times New Roman"/>
                        </a:rPr>
                        <a:t>Prezentace je určena žákům 9. ročníku ZŠ</a:t>
                      </a:r>
                      <a:r>
                        <a:rPr lang="cs-CZ" sz="1600" baseline="0" dirty="0" smtClean="0">
                          <a:latin typeface="+mn-lt"/>
                          <a:ea typeface="Calibri"/>
                          <a:cs typeface="Times New Roman"/>
                        </a:rPr>
                        <a:t> praktické. Slouží  k besedě a diskusi na téma </a:t>
                      </a:r>
                      <a:r>
                        <a:rPr lang="cs-CZ" sz="1600" dirty="0" smtClean="0"/>
                        <a:t>– Multikulturní společnost</a:t>
                      </a:r>
                      <a:r>
                        <a:rPr lang="cs-CZ" sz="1600" baseline="0" dirty="0" smtClean="0"/>
                        <a:t> , </a:t>
                      </a:r>
                      <a:r>
                        <a:rPr lang="cs-CZ" sz="1600" dirty="0" smtClean="0"/>
                        <a:t>multikulturalismus, národnostní menšiny,</a:t>
                      </a:r>
                      <a:r>
                        <a:rPr lang="cs-CZ" sz="1600" baseline="0" dirty="0" smtClean="0"/>
                        <a:t> rasa, národ,  xenofobie,  rasismus a multikulturní tolerance.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  <a:defRPr/>
                      </a:pPr>
                      <a:r>
                        <a:rPr lang="cs-CZ" sz="1600" baseline="0" dirty="0" smtClean="0"/>
                        <a:t>Žáci se seznámí s těmito pojmy , naučí se na příkladech ze života rozpoznat xenofobní a rasistické chování a pochopí význam multikulturní společnosti.</a:t>
                      </a:r>
                      <a:endParaRPr lang="cs-CZ" sz="1600" b="0" dirty="0">
                        <a:solidFill>
                          <a:schemeClr val="tx1"/>
                        </a:solidFill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18530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971600" y="1882642"/>
            <a:ext cx="4104456" cy="92333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 smtClean="0"/>
              <a:t>mají </a:t>
            </a:r>
            <a:r>
              <a:rPr lang="cs-CZ" b="1" dirty="0"/>
              <a:t>společný rasový </a:t>
            </a:r>
            <a:r>
              <a:rPr lang="cs-CZ" b="1" dirty="0" smtClean="0"/>
              <a:t>původ</a:t>
            </a:r>
            <a:r>
              <a:rPr lang="cs-CZ" dirty="0" smtClean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obvykle </a:t>
            </a:r>
            <a:r>
              <a:rPr lang="cs-CZ" dirty="0"/>
              <a:t>společný jazyk </a:t>
            </a:r>
            <a:r>
              <a:rPr lang="cs-CZ" dirty="0" smtClean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sdílejí </a:t>
            </a:r>
            <a:r>
              <a:rPr lang="cs-CZ" dirty="0"/>
              <a:t>společnou </a:t>
            </a:r>
            <a:r>
              <a:rPr lang="cs-CZ" b="1" u="sng" dirty="0"/>
              <a:t>kulturu</a:t>
            </a:r>
          </a:p>
        </p:txBody>
      </p:sp>
      <p:sp>
        <p:nvSpPr>
          <p:cNvPr id="4" name="Obdélník 3"/>
          <p:cNvSpPr/>
          <p:nvPr/>
        </p:nvSpPr>
        <p:spPr>
          <a:xfrm>
            <a:off x="107504" y="116632"/>
            <a:ext cx="4968552" cy="523220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Národnostní menšiny a </a:t>
            </a:r>
            <a:r>
              <a:rPr lang="cs-CZ" sz="2800" b="1" dirty="0" smtClean="0">
                <a:solidFill>
                  <a:srgbClr val="FF0000"/>
                </a:solidFill>
              </a:rPr>
              <a:t>etnika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07504" y="735087"/>
            <a:ext cx="3582712" cy="461665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Etnikum – etnická skupina 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07504" y="1313439"/>
            <a:ext cx="3162532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/>
              <a:t>je společenství lidí, </a:t>
            </a:r>
            <a:r>
              <a:rPr lang="cs-CZ" sz="2000" dirty="0" smtClean="0"/>
              <a:t>kteří: </a:t>
            </a:r>
            <a:endParaRPr lang="cs-CZ" sz="2000" dirty="0"/>
          </a:p>
        </p:txBody>
      </p:sp>
      <p:sp>
        <p:nvSpPr>
          <p:cNvPr id="8" name="Obdélník 7"/>
          <p:cNvSpPr/>
          <p:nvPr/>
        </p:nvSpPr>
        <p:spPr>
          <a:xfrm>
            <a:off x="107504" y="5910371"/>
            <a:ext cx="8424936" cy="64633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je to tedy každá </a:t>
            </a:r>
            <a:r>
              <a:rPr lang="cs-CZ" dirty="0"/>
              <a:t>skupina lidí, která se odlišuje významnými etnickými znaky od většinové společnosti </a:t>
            </a:r>
            <a:endParaRPr lang="cs-CZ" dirty="0" smtClean="0"/>
          </a:p>
        </p:txBody>
      </p:sp>
      <p:sp>
        <p:nvSpPr>
          <p:cNvPr id="9" name="Obdélník 8"/>
          <p:cNvSpPr/>
          <p:nvPr/>
        </p:nvSpPr>
        <p:spPr>
          <a:xfrm>
            <a:off x="107503" y="3573016"/>
            <a:ext cx="4968553" cy="92333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je </a:t>
            </a:r>
            <a:r>
              <a:rPr lang="cs-CZ" b="1" dirty="0"/>
              <a:t>společenství občanů </a:t>
            </a:r>
            <a:r>
              <a:rPr lang="cs-CZ" dirty="0" smtClean="0"/>
              <a:t>žijících </a:t>
            </a:r>
            <a:r>
              <a:rPr lang="cs-CZ" dirty="0"/>
              <a:t>na území současné České republiky, kteří se odlišují od ostatních občanů </a:t>
            </a:r>
            <a:endParaRPr lang="cs-CZ" dirty="0" smtClean="0"/>
          </a:p>
        </p:txBody>
      </p:sp>
      <p:sp>
        <p:nvSpPr>
          <p:cNvPr id="10" name="Obdélník 9"/>
          <p:cNvSpPr/>
          <p:nvPr/>
        </p:nvSpPr>
        <p:spPr>
          <a:xfrm>
            <a:off x="85650" y="3005919"/>
            <a:ext cx="4183838" cy="46166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400" b="1" dirty="0"/>
              <a:t>Národnostní (</a:t>
            </a:r>
            <a:r>
              <a:rPr lang="cs-CZ" sz="2400" b="1" dirty="0" smtClean="0"/>
              <a:t>et­nická) </a:t>
            </a:r>
            <a:r>
              <a:rPr lang="cs-CZ" sz="2400" b="1" dirty="0"/>
              <a:t>menšina 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971600" y="4604935"/>
            <a:ext cx="4104456" cy="1200329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/>
              <a:t>společným </a:t>
            </a:r>
            <a:r>
              <a:rPr lang="cs-CZ" b="1" dirty="0"/>
              <a:t>etnickým </a:t>
            </a:r>
            <a:r>
              <a:rPr lang="cs-CZ" b="1" dirty="0" smtClean="0"/>
              <a:t>původem </a:t>
            </a:r>
            <a:endParaRPr lang="cs-CZ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jazykem </a:t>
            </a:r>
            <a:endParaRPr lang="cs-CZ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u="sng" dirty="0" smtClean="0"/>
              <a:t>kulturou</a:t>
            </a:r>
            <a:r>
              <a:rPr lang="cs-CZ" b="1" dirty="0" smtClean="0"/>
              <a:t> </a:t>
            </a:r>
            <a:endParaRPr lang="cs-CZ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/>
              <a:t>tradicemi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2675494" y="6372036"/>
            <a:ext cx="4910447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/>
              <a:t>jazykem, kulturními tradicemi, mentalitou atd.</a:t>
            </a: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1351" y="116632"/>
            <a:ext cx="3745195" cy="24952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7375" y="2774986"/>
            <a:ext cx="3231089" cy="30475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534657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7" grpId="0" animBg="1"/>
      <p:bldP spid="8" grpId="0" animBg="1"/>
      <p:bldP spid="9" grpId="0" animBg="1"/>
      <p:bldP spid="10" grpId="0" animBg="1"/>
      <p:bldP spid="13" grpId="0" animBg="1"/>
      <p:bldP spid="1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1659572"/>
            <a:ext cx="4320480" cy="378565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cs-CZ" sz="2000" b="1" dirty="0" smtClean="0"/>
              <a:t>Bulharská </a:t>
            </a:r>
            <a:r>
              <a:rPr lang="cs-CZ" sz="2000" b="1" dirty="0"/>
              <a:t>národnostní menšina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cs-CZ" sz="2000" b="1" dirty="0" smtClean="0"/>
              <a:t>Chorvatská </a:t>
            </a:r>
            <a:r>
              <a:rPr lang="cs-CZ" sz="2000" b="1" dirty="0"/>
              <a:t>národnostní menšina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cs-CZ" sz="2000" b="1" dirty="0" smtClean="0"/>
              <a:t>Maďarská </a:t>
            </a:r>
            <a:r>
              <a:rPr lang="cs-CZ" sz="2000" b="1" dirty="0"/>
              <a:t>národnostní menšina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cs-CZ" sz="2000" b="1" dirty="0" smtClean="0"/>
              <a:t>Německá </a:t>
            </a:r>
            <a:r>
              <a:rPr lang="cs-CZ" sz="2000" b="1" dirty="0"/>
              <a:t>národnostní menšina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cs-CZ" sz="2000" b="1" dirty="0" smtClean="0"/>
              <a:t>Polská </a:t>
            </a:r>
            <a:r>
              <a:rPr lang="cs-CZ" sz="2000" b="1" dirty="0"/>
              <a:t>národnostní menšina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cs-CZ" sz="2000" b="1" dirty="0" smtClean="0"/>
              <a:t>Romská národnostní menšina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cs-CZ" sz="2000" b="1" dirty="0" smtClean="0"/>
              <a:t>Rusínská národnostní menšina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cs-CZ" sz="2000" b="1" dirty="0" smtClean="0"/>
              <a:t>Ruská </a:t>
            </a:r>
            <a:r>
              <a:rPr lang="cs-CZ" sz="2000" b="1" dirty="0"/>
              <a:t>národnostní menšina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cs-CZ" sz="2000" b="1" dirty="0" smtClean="0"/>
              <a:t>Řecká </a:t>
            </a:r>
            <a:r>
              <a:rPr lang="cs-CZ" sz="2000" b="1" dirty="0"/>
              <a:t>národnostní menšina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cs-CZ" sz="2000" b="1" dirty="0" smtClean="0"/>
              <a:t>Slovenská </a:t>
            </a:r>
            <a:r>
              <a:rPr lang="cs-CZ" sz="2000" b="1" dirty="0"/>
              <a:t>národnostní menšina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cs-CZ" sz="2000" b="1" dirty="0" smtClean="0"/>
              <a:t>Srbská </a:t>
            </a:r>
            <a:r>
              <a:rPr lang="cs-CZ" sz="2000" b="1" dirty="0"/>
              <a:t>národnostní menšina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cs-CZ" sz="2000" b="1" dirty="0" smtClean="0"/>
              <a:t>Ukrajinská </a:t>
            </a:r>
            <a:r>
              <a:rPr lang="cs-CZ" sz="2000" b="1" dirty="0"/>
              <a:t>národnostní menšina</a:t>
            </a:r>
          </a:p>
        </p:txBody>
      </p:sp>
      <p:sp>
        <p:nvSpPr>
          <p:cNvPr id="3" name="Obdélník 2"/>
          <p:cNvSpPr/>
          <p:nvPr/>
        </p:nvSpPr>
        <p:spPr>
          <a:xfrm>
            <a:off x="179512" y="159023"/>
            <a:ext cx="3536546" cy="461665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Národnostní menšiny v ČR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79512" y="836712"/>
            <a:ext cx="4936608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/>
              <a:t>Na území České republiky žijí tyto menšiny</a:t>
            </a:r>
          </a:p>
        </p:txBody>
      </p:sp>
      <p:sp>
        <p:nvSpPr>
          <p:cNvPr id="5" name="Obdélník 4"/>
          <p:cNvSpPr/>
          <p:nvPr/>
        </p:nvSpPr>
        <p:spPr>
          <a:xfrm>
            <a:off x="179512" y="6095037"/>
            <a:ext cx="8638047" cy="64633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dále </a:t>
            </a:r>
            <a:r>
              <a:rPr lang="cs-CZ" dirty="0"/>
              <a:t>jsou zde etnické a národností skupiny, avšak nejedná se o menšiny, neboť nejsou občany České republiky – např. </a:t>
            </a:r>
            <a:r>
              <a:rPr lang="cs-CZ" b="1" dirty="0"/>
              <a:t>Vietnamci, Rumuni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2421" y="159023"/>
            <a:ext cx="2273125" cy="33927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2421" y="3709080"/>
            <a:ext cx="3082944" cy="23122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33284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502" y="904658"/>
            <a:ext cx="3564396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je </a:t>
            </a:r>
            <a:r>
              <a:rPr lang="cs-CZ" dirty="0"/>
              <a:t>vše, co vytváří lidská civilizace</a:t>
            </a:r>
          </a:p>
        </p:txBody>
      </p:sp>
      <p:sp>
        <p:nvSpPr>
          <p:cNvPr id="3" name="Obdélník 2"/>
          <p:cNvSpPr/>
          <p:nvPr/>
        </p:nvSpPr>
        <p:spPr>
          <a:xfrm>
            <a:off x="4435192" y="332656"/>
            <a:ext cx="3168352" cy="175432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umění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náboženství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morálku</a:t>
            </a:r>
            <a:r>
              <a:rPr lang="cs-CZ" dirty="0"/>
              <a:t>, </a:t>
            </a:r>
            <a:r>
              <a:rPr lang="cs-CZ" dirty="0" smtClean="0"/>
              <a:t>zvyky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vzdělávací systémy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politiku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právo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07502" y="2454152"/>
            <a:ext cx="5911866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díky své kultuře hodnotíme svůj pohled na vše kolem sebe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07503" y="2951900"/>
            <a:ext cx="8784977" cy="64633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skrz kulturu si určujeme </a:t>
            </a:r>
            <a:r>
              <a:rPr lang="cs-CZ" dirty="0"/>
              <a:t>co je krásné a co je ošklivé, co je spravedlivé a nespravedlivé, čestné a nečestné nebo pravdivé a nepravdivé</a:t>
            </a:r>
          </a:p>
        </p:txBody>
      </p:sp>
      <p:sp>
        <p:nvSpPr>
          <p:cNvPr id="6" name="Obdélník 5"/>
          <p:cNvSpPr/>
          <p:nvPr/>
        </p:nvSpPr>
        <p:spPr>
          <a:xfrm>
            <a:off x="107502" y="3726647"/>
            <a:ext cx="5400602" cy="92333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/>
              <a:t>v názorech na krásu, či jiná estetická kritéria snadněji shodnou dva jedinci žijící ve střední Evropě, než kupříkladu Afričan a </a:t>
            </a:r>
            <a:r>
              <a:rPr lang="cs-CZ" dirty="0" smtClean="0"/>
              <a:t>Asijec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07503" y="4726885"/>
            <a:ext cx="5400601" cy="64633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z </a:t>
            </a:r>
            <a:r>
              <a:rPr lang="cs-CZ" dirty="0"/>
              <a:t>toho vyplývá, že </a:t>
            </a:r>
            <a:r>
              <a:rPr lang="cs-CZ" dirty="0" smtClean="0"/>
              <a:t>stejně </a:t>
            </a:r>
            <a:r>
              <a:rPr lang="cs-CZ" dirty="0"/>
              <a:t>tomu bude i v nazírání na svět mezi různými světovými kulturami</a:t>
            </a:r>
          </a:p>
        </p:txBody>
      </p:sp>
      <p:sp>
        <p:nvSpPr>
          <p:cNvPr id="9" name="Obdélník 8"/>
          <p:cNvSpPr/>
          <p:nvPr/>
        </p:nvSpPr>
        <p:spPr>
          <a:xfrm>
            <a:off x="179512" y="87015"/>
            <a:ext cx="1117165" cy="461665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</a:rPr>
              <a:t>Kultura</a:t>
            </a:r>
          </a:p>
        </p:txBody>
      </p:sp>
      <p:sp>
        <p:nvSpPr>
          <p:cNvPr id="10" name="Obdélník 9"/>
          <p:cNvSpPr/>
          <p:nvPr/>
        </p:nvSpPr>
        <p:spPr>
          <a:xfrm>
            <a:off x="107503" y="5579948"/>
            <a:ext cx="5400601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nn-NO" dirty="0"/>
              <a:t>nutné tyto odlišnosti kultur respektovat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107504" y="6011996"/>
            <a:ext cx="7128794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kde je psáno,  že </a:t>
            </a:r>
            <a:r>
              <a:rPr lang="cs-CZ" dirty="0"/>
              <a:t>zrovna </a:t>
            </a:r>
            <a:r>
              <a:rPr lang="cs-CZ" dirty="0" smtClean="0"/>
              <a:t>náš </a:t>
            </a:r>
            <a:r>
              <a:rPr lang="cs-CZ" dirty="0"/>
              <a:t>pohled na svět (evropský) je ten správný</a:t>
            </a:r>
            <a:r>
              <a:rPr lang="cs-CZ" dirty="0" smtClean="0"/>
              <a:t>?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107501" y="1402406"/>
            <a:ext cx="3564397" cy="92333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je také komplexem myšlenek, názorů, postojů (</a:t>
            </a:r>
            <a:r>
              <a:rPr lang="cs-CZ" i="1" dirty="0" smtClean="0"/>
              <a:t>ve svých názorech a postojích s lišíme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107505" y="6444044"/>
            <a:ext cx="7128792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stejně </a:t>
            </a:r>
            <a:r>
              <a:rPr lang="cs-CZ" dirty="0"/>
              <a:t>tak by však měli postupovat i příslušníci jiných kultur vůči nám</a:t>
            </a:r>
          </a:p>
        </p:txBody>
      </p:sp>
      <p:sp>
        <p:nvSpPr>
          <p:cNvPr id="14" name="Levá složená závorka 13"/>
          <p:cNvSpPr/>
          <p:nvPr/>
        </p:nvSpPr>
        <p:spPr>
          <a:xfrm>
            <a:off x="3923928" y="332657"/>
            <a:ext cx="472572" cy="1754326"/>
          </a:xfrm>
          <a:prstGeom prst="leftBrace">
            <a:avLst>
              <a:gd name="adj1" fmla="val 20427"/>
              <a:gd name="adj2" fmla="val 42516"/>
            </a:avLst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5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6791" y="3782947"/>
            <a:ext cx="3249499" cy="21663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547965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8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1668756"/>
            <a:ext cx="5400600" cy="64633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cs-CZ" b="1" dirty="0" smtClean="0"/>
              <a:t>Multikultura</a:t>
            </a:r>
            <a:r>
              <a:rPr lang="cs-CZ" dirty="0" smtClean="0"/>
              <a:t> </a:t>
            </a:r>
          </a:p>
          <a:p>
            <a:r>
              <a:rPr lang="cs-CZ" dirty="0" smtClean="0"/>
              <a:t>= kultura vzniklá propojením kultur různých etnik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71316" y="241484"/>
            <a:ext cx="2057551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Multikultura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23528" y="868650"/>
            <a:ext cx="7862434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cs-CZ" sz="2000" b="1" dirty="0" smtClean="0"/>
              <a:t>„multikulturní</a:t>
            </a:r>
            <a:r>
              <a:rPr lang="cs-CZ" sz="2000" b="1" dirty="0"/>
              <a:t>“ </a:t>
            </a:r>
            <a:r>
              <a:rPr lang="cs-CZ" dirty="0"/>
              <a:t>znamená </a:t>
            </a:r>
            <a:r>
              <a:rPr lang="cs-CZ" dirty="0" smtClean="0"/>
              <a:t>existenci a soužití </a:t>
            </a:r>
            <a:r>
              <a:rPr lang="cs-CZ" b="1" dirty="0" smtClean="0"/>
              <a:t>alespoň </a:t>
            </a:r>
            <a:r>
              <a:rPr lang="cs-CZ" b="1" dirty="0"/>
              <a:t>dvou kultur vedle </a:t>
            </a:r>
            <a:r>
              <a:rPr lang="cs-CZ" b="1" dirty="0" smtClean="0"/>
              <a:t>sebe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323528" y="2315087"/>
            <a:ext cx="5400600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cs-CZ" dirty="0" smtClean="0"/>
              <a:t>= společenství </a:t>
            </a:r>
            <a:r>
              <a:rPr lang="cs-CZ" dirty="0"/>
              <a:t>různých tradic a náboženského vyznání </a:t>
            </a:r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104041"/>
            <a:ext cx="4278554" cy="28452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4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4560" y="3068960"/>
            <a:ext cx="4571936" cy="28803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618219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0" grpId="0" animBg="1"/>
      <p:bldP spid="1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83252" y="1880979"/>
            <a:ext cx="8378085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menšiny se nemusí vzdávat </a:t>
            </a:r>
            <a:r>
              <a:rPr lang="cs-CZ" sz="2000" dirty="0"/>
              <a:t>většiny specifických a tradičních rysů své kulturní </a:t>
            </a:r>
            <a:r>
              <a:rPr lang="cs-CZ" sz="2000" dirty="0" smtClean="0"/>
              <a:t>identity</a:t>
            </a:r>
            <a:endParaRPr lang="cs-CZ" sz="2000" dirty="0"/>
          </a:p>
        </p:txBody>
      </p:sp>
      <p:sp>
        <p:nvSpPr>
          <p:cNvPr id="5" name="Obdélník 4"/>
          <p:cNvSpPr/>
          <p:nvPr/>
        </p:nvSpPr>
        <p:spPr>
          <a:xfrm>
            <a:off x="428338" y="5589240"/>
            <a:ext cx="4359686" cy="70788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r>
              <a:rPr lang="cs-CZ" sz="2000" dirty="0"/>
              <a:t>Z určitých hledisek </a:t>
            </a:r>
            <a:r>
              <a:rPr lang="cs-CZ" sz="2000" dirty="0" smtClean="0"/>
              <a:t>česká </a:t>
            </a:r>
            <a:r>
              <a:rPr lang="cs-CZ" sz="2000" dirty="0"/>
              <a:t>společnost bezesporu </a:t>
            </a:r>
            <a:r>
              <a:rPr lang="cs-CZ" sz="2000" b="1" dirty="0" smtClean="0"/>
              <a:t>JE multikulturní</a:t>
            </a:r>
            <a:endParaRPr lang="cs-CZ" sz="2000" b="1" dirty="0"/>
          </a:p>
        </p:txBody>
      </p:sp>
      <p:sp>
        <p:nvSpPr>
          <p:cNvPr id="7" name="Obdélník 6"/>
          <p:cNvSpPr/>
          <p:nvPr/>
        </p:nvSpPr>
        <p:spPr>
          <a:xfrm>
            <a:off x="183252" y="1406362"/>
            <a:ext cx="7758608" cy="400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/>
              <a:t>společnost, kde menšiny mají stejná práva jako majorita </a:t>
            </a:r>
          </a:p>
        </p:txBody>
      </p:sp>
      <p:sp>
        <p:nvSpPr>
          <p:cNvPr id="8" name="Obdélník 7"/>
          <p:cNvSpPr/>
          <p:nvPr/>
        </p:nvSpPr>
        <p:spPr>
          <a:xfrm>
            <a:off x="183252" y="2663372"/>
            <a:ext cx="8485244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pl-PL" sz="2000" dirty="0"/>
              <a:t>jinakost, odlišnost </a:t>
            </a:r>
            <a:r>
              <a:rPr lang="pl-PL" sz="2000" dirty="0" smtClean="0"/>
              <a:t>jiých kultur je </a:t>
            </a:r>
            <a:r>
              <a:rPr lang="pl-PL" sz="2000" dirty="0"/>
              <a:t>dokonce někdy společnosti (státem)podporována 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04778" y="4705980"/>
            <a:ext cx="5274264" cy="52322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/>
              <a:t>Je česká společnost multikulturní?</a:t>
            </a:r>
            <a:endParaRPr lang="cs-CZ" sz="2800" b="1" dirty="0"/>
          </a:p>
        </p:txBody>
      </p:sp>
      <p:sp>
        <p:nvSpPr>
          <p:cNvPr id="10" name="Obdélník 9"/>
          <p:cNvSpPr/>
          <p:nvPr/>
        </p:nvSpPr>
        <p:spPr>
          <a:xfrm>
            <a:off x="183252" y="623969"/>
            <a:ext cx="8637220" cy="70788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v jedné společnosti, na jednom území,  žijí lidé původem z různých kulturních prostředí 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204778" y="112624"/>
            <a:ext cx="5575629" cy="461665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</a:rPr>
              <a:t>Multikulturní </a:t>
            </a:r>
            <a:r>
              <a:rPr lang="cs-CZ" sz="2400" b="1" dirty="0" smtClean="0">
                <a:solidFill>
                  <a:srgbClr val="FF0000"/>
                </a:solidFill>
              </a:rPr>
              <a:t>společnost (</a:t>
            </a:r>
            <a:r>
              <a:rPr lang="cs-CZ" sz="2400" b="1" dirty="0" err="1" smtClean="0">
                <a:solidFill>
                  <a:srgbClr val="FF0000"/>
                </a:solidFill>
              </a:rPr>
              <a:t>multikulturalita</a:t>
            </a:r>
            <a:r>
              <a:rPr lang="cs-CZ" sz="2400" b="1" dirty="0" smtClean="0">
                <a:solidFill>
                  <a:srgbClr val="FF0000"/>
                </a:solidFill>
              </a:rPr>
              <a:t>)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83252" y="3445764"/>
            <a:ext cx="5597155" cy="101566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znamená to nejenom </a:t>
            </a:r>
            <a:r>
              <a:rPr lang="cs-CZ" sz="2000" dirty="0"/>
              <a:t>rozdílnost kultur v chování, tradicích, hodnotách a normách,  ale </a:t>
            </a:r>
            <a:r>
              <a:rPr lang="cs-CZ" sz="2000" b="1" dirty="0"/>
              <a:t>i </a:t>
            </a:r>
            <a:r>
              <a:rPr lang="cs-CZ" sz="2000" b="1" dirty="0" smtClean="0"/>
              <a:t>hledání způsobu soužití</a:t>
            </a:r>
            <a:endParaRPr lang="cs-CZ" sz="2000" b="1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9705" y="3799707"/>
            <a:ext cx="3163887" cy="2981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347512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7" grpId="0" animBg="1"/>
      <p:bldP spid="8" grpId="0" animBg="1"/>
      <p:bldP spid="9" grpId="0" animBg="1"/>
      <p:bldP spid="10" grpId="0" animBg="1"/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7997" y="694437"/>
            <a:ext cx="8593960" cy="64633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 =  </a:t>
            </a:r>
            <a:r>
              <a:rPr lang="cs-CZ" dirty="0"/>
              <a:t>úsilí o možnostech většího rozvoje pro etnické a rasové minority, zejména </a:t>
            </a:r>
            <a:r>
              <a:rPr lang="cs-CZ" dirty="0" smtClean="0"/>
              <a:t>při.</a:t>
            </a:r>
            <a:r>
              <a:rPr lang="cs-CZ" b="1" dirty="0" smtClean="0"/>
              <a:t> </a:t>
            </a:r>
            <a:r>
              <a:rPr lang="cs-CZ" b="1" dirty="0"/>
              <a:t>vzdělávání, dodržování tradic a kulturních projevů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57997" y="95366"/>
            <a:ext cx="3152466" cy="461665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</a:rPr>
              <a:t>MULTIKULTURALISMUS</a:t>
            </a:r>
          </a:p>
        </p:txBody>
      </p:sp>
      <p:sp>
        <p:nvSpPr>
          <p:cNvPr id="4" name="Obdélník 3"/>
          <p:cNvSpPr/>
          <p:nvPr/>
        </p:nvSpPr>
        <p:spPr>
          <a:xfrm>
            <a:off x="257997" y="1486525"/>
            <a:ext cx="8593960" cy="64633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b="1" dirty="0" smtClean="0"/>
              <a:t>= vytváření </a:t>
            </a:r>
            <a:r>
              <a:rPr lang="cs-CZ" b="1" dirty="0"/>
              <a:t>přátelského prostředí a vzájemného respektu pro soužití různých etnik a </a:t>
            </a:r>
            <a:r>
              <a:rPr lang="cs-CZ" b="1" dirty="0" smtClean="0"/>
              <a:t>národností</a:t>
            </a:r>
            <a:endParaRPr lang="cs-CZ" b="1" dirty="0"/>
          </a:p>
        </p:txBody>
      </p:sp>
      <p:sp>
        <p:nvSpPr>
          <p:cNvPr id="5" name="Obdélník 4"/>
          <p:cNvSpPr/>
          <p:nvPr/>
        </p:nvSpPr>
        <p:spPr>
          <a:xfrm>
            <a:off x="257997" y="5820642"/>
            <a:ext cx="8079534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setkání </a:t>
            </a:r>
            <a:r>
              <a:rPr lang="cs-CZ" dirty="0"/>
              <a:t>s odlišností </a:t>
            </a:r>
            <a:r>
              <a:rPr lang="cs-CZ" dirty="0" smtClean="0"/>
              <a:t>a jinými kulturami nám pomáhá k  </a:t>
            </a:r>
            <a:r>
              <a:rPr lang="cs-CZ" dirty="0"/>
              <a:t>rozšíření našeho </a:t>
            </a:r>
            <a:r>
              <a:rPr lang="cs-CZ" dirty="0" smtClean="0"/>
              <a:t>chápání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57997" y="6300028"/>
            <a:ext cx="8079534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/>
              <a:t>přináší nové zkušenosti, pohledy a někdy i hluboké </a:t>
            </a:r>
            <a:r>
              <a:rPr lang="cs-CZ" dirty="0" smtClean="0"/>
              <a:t>setkání </a:t>
            </a:r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198" y="2430371"/>
            <a:ext cx="4271668" cy="28349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3890" y="2358364"/>
            <a:ext cx="3878067" cy="29069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112023" y="5229200"/>
            <a:ext cx="170033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i="1" dirty="0" smtClean="0"/>
              <a:t>Multikulturní festival</a:t>
            </a:r>
            <a:endParaRPr lang="cs-CZ" sz="1400" i="1" dirty="0"/>
          </a:p>
        </p:txBody>
      </p:sp>
    </p:spTree>
    <p:extLst>
      <p:ext uri="{BB962C8B-B14F-4D97-AF65-F5344CB8AC3E}">
        <p14:creationId xmlns:p14="http://schemas.microsoft.com/office/powerpoint/2010/main" val="3243618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07504" y="2289646"/>
            <a:ext cx="3960440" cy="92333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/>
              <a:t>m</a:t>
            </a:r>
            <a:r>
              <a:rPr lang="cs-CZ" dirty="0" smtClean="0"/>
              <a:t>ohou to být projevy </a:t>
            </a:r>
            <a:r>
              <a:rPr lang="cs-CZ" b="1" dirty="0"/>
              <a:t>odporu, nepřátelství, ale i nedůvěra </a:t>
            </a:r>
            <a:r>
              <a:rPr lang="cs-CZ" dirty="0"/>
              <a:t>ke všemu cizímu a strach ze všeho </a:t>
            </a:r>
            <a:r>
              <a:rPr lang="cs-CZ" dirty="0" smtClean="0"/>
              <a:t>cizího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07504" y="3668831"/>
            <a:ext cx="3962106" cy="1200329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konkrétním projevem </a:t>
            </a:r>
            <a:r>
              <a:rPr lang="cs-CZ" dirty="0"/>
              <a:t>je </a:t>
            </a:r>
            <a:r>
              <a:rPr lang="cs-CZ" b="1" dirty="0"/>
              <a:t>nepřátelství k lidem </a:t>
            </a:r>
            <a:r>
              <a:rPr lang="cs-CZ" dirty="0"/>
              <a:t>jiné barvy pleti, jiné národnosti, jazyka, </a:t>
            </a:r>
            <a:r>
              <a:rPr lang="cs-CZ" dirty="0" smtClean="0"/>
              <a:t>náboženského přesvědčení</a:t>
            </a:r>
            <a:r>
              <a:rPr lang="cs-CZ" dirty="0"/>
              <a:t>, </a:t>
            </a:r>
            <a:r>
              <a:rPr lang="cs-CZ" dirty="0" smtClean="0"/>
              <a:t>kultury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07504" y="1198493"/>
            <a:ext cx="3962106" cy="64633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b="1" dirty="0"/>
              <a:t>j</a:t>
            </a:r>
            <a:r>
              <a:rPr lang="cs-CZ" b="1" dirty="0" smtClean="0"/>
              <a:t>e to strach z </a:t>
            </a:r>
            <a:r>
              <a:rPr lang="cs-CZ" b="1" dirty="0"/>
              <a:t>toho, kdo přichází z ciziny či z cizího </a:t>
            </a:r>
            <a:r>
              <a:rPr lang="cs-CZ" b="1" dirty="0" smtClean="0"/>
              <a:t>prostředí</a:t>
            </a:r>
            <a:endParaRPr lang="cs-CZ" b="1" dirty="0"/>
          </a:p>
        </p:txBody>
      </p:sp>
      <p:sp>
        <p:nvSpPr>
          <p:cNvPr id="7" name="Obdélník 6"/>
          <p:cNvSpPr/>
          <p:nvPr/>
        </p:nvSpPr>
        <p:spPr>
          <a:xfrm>
            <a:off x="179512" y="241484"/>
            <a:ext cx="1703223" cy="523220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Xenofobie</a:t>
            </a:r>
          </a:p>
        </p:txBody>
      </p:sp>
      <p:sp>
        <p:nvSpPr>
          <p:cNvPr id="8" name="Obdélník 7"/>
          <p:cNvSpPr/>
          <p:nvPr/>
        </p:nvSpPr>
        <p:spPr>
          <a:xfrm>
            <a:off x="179512" y="5373216"/>
            <a:ext cx="3823026" cy="1200329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/>
              <a:t>projevující se navenek odporem a nepřátelstvím vůči </a:t>
            </a:r>
            <a:r>
              <a:rPr lang="cs-CZ" b="1" dirty="0"/>
              <a:t>imigrantům, ale i cizincům s trvalým pobytem a uprchlíkům</a:t>
            </a:r>
          </a:p>
        </p:txBody>
      </p:sp>
      <p:pic>
        <p:nvPicPr>
          <p:cNvPr id="14340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8227" y="1204385"/>
            <a:ext cx="4859039" cy="53209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067284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48262" y="2152735"/>
            <a:ext cx="2736304" cy="92333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b="1" dirty="0" smtClean="0"/>
              <a:t>Bílá </a:t>
            </a:r>
            <a:r>
              <a:rPr lang="cs-CZ" b="1" dirty="0"/>
              <a:t>(europoidní)</a:t>
            </a:r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/>
              <a:t>Černá </a:t>
            </a:r>
            <a:r>
              <a:rPr lang="cs-CZ" b="1" dirty="0"/>
              <a:t>(negroidní)</a:t>
            </a:r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/>
              <a:t>Žlutá </a:t>
            </a:r>
            <a:r>
              <a:rPr lang="cs-CZ" b="1" dirty="0"/>
              <a:t>(mongoloidní)</a:t>
            </a:r>
          </a:p>
        </p:txBody>
      </p:sp>
      <p:sp>
        <p:nvSpPr>
          <p:cNvPr id="5" name="Obdélník 4"/>
          <p:cNvSpPr/>
          <p:nvPr/>
        </p:nvSpPr>
        <p:spPr>
          <a:xfrm>
            <a:off x="159322" y="4647350"/>
            <a:ext cx="4700710" cy="92333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míšením </a:t>
            </a:r>
            <a:r>
              <a:rPr lang="cs-CZ" b="1" dirty="0"/>
              <a:t>černé a bílé rasy </a:t>
            </a:r>
            <a:r>
              <a:rPr lang="cs-CZ" dirty="0"/>
              <a:t>vznikli </a:t>
            </a:r>
            <a:r>
              <a:rPr lang="cs-CZ" b="1" dirty="0">
                <a:solidFill>
                  <a:srgbClr val="FF0000"/>
                </a:solidFill>
              </a:rPr>
              <a:t>mulati.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míšením </a:t>
            </a:r>
            <a:r>
              <a:rPr lang="cs-CZ" dirty="0"/>
              <a:t>r</a:t>
            </a:r>
            <a:r>
              <a:rPr lang="cs-CZ" b="1" dirty="0"/>
              <a:t>udého obyvatelstva (indiáni) a bílé rasy</a:t>
            </a:r>
            <a:r>
              <a:rPr lang="cs-CZ" dirty="0"/>
              <a:t> vznikli </a:t>
            </a:r>
            <a:r>
              <a:rPr lang="cs-CZ" b="1" dirty="0" smtClean="0">
                <a:solidFill>
                  <a:srgbClr val="FF0000"/>
                </a:solidFill>
              </a:rPr>
              <a:t>mesticové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65924" y="1187460"/>
            <a:ext cx="5342180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se </a:t>
            </a:r>
            <a:r>
              <a:rPr lang="cs-CZ" dirty="0"/>
              <a:t>liší např. ve </a:t>
            </a:r>
            <a:r>
              <a:rPr lang="cs-CZ" b="1" dirty="0"/>
              <a:t>výšce postavy, barvě kůže, očí a </a:t>
            </a:r>
            <a:r>
              <a:rPr lang="cs-CZ" b="1" dirty="0" smtClean="0"/>
              <a:t>vlasů</a:t>
            </a:r>
            <a:endParaRPr lang="cs-CZ" b="1" dirty="0"/>
          </a:p>
        </p:txBody>
      </p:sp>
      <p:sp>
        <p:nvSpPr>
          <p:cNvPr id="7" name="Obdélník 6"/>
          <p:cNvSpPr/>
          <p:nvPr/>
        </p:nvSpPr>
        <p:spPr>
          <a:xfrm>
            <a:off x="3521612" y="147409"/>
            <a:ext cx="1629998" cy="461665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</a:rPr>
              <a:t>Lidské rasy </a:t>
            </a:r>
          </a:p>
        </p:txBody>
      </p:sp>
      <p:sp>
        <p:nvSpPr>
          <p:cNvPr id="8" name="Obdélník 7"/>
          <p:cNvSpPr/>
          <p:nvPr/>
        </p:nvSpPr>
        <p:spPr>
          <a:xfrm>
            <a:off x="165924" y="3309083"/>
            <a:ext cx="4694108" cy="92333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další podtypy </a:t>
            </a:r>
            <a:r>
              <a:rPr lang="cs-CZ" dirty="0"/>
              <a:t>vznikly </a:t>
            </a:r>
            <a:r>
              <a:rPr lang="cs-CZ" b="1" dirty="0"/>
              <a:t>míšením ras v průběhu </a:t>
            </a:r>
            <a:r>
              <a:rPr lang="cs-CZ" b="1" dirty="0" smtClean="0"/>
              <a:t>vývoje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takovýmto </a:t>
            </a:r>
            <a:r>
              <a:rPr lang="cs-CZ" dirty="0"/>
              <a:t>lidem říkáme </a:t>
            </a:r>
            <a:r>
              <a:rPr lang="cs-CZ" b="1" dirty="0"/>
              <a:t>míšenci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165924" y="755412"/>
            <a:ext cx="3758004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/>
              <a:t>n</a:t>
            </a:r>
            <a:r>
              <a:rPr lang="cs-CZ" dirty="0" smtClean="0"/>
              <a:t>a </a:t>
            </a:r>
            <a:r>
              <a:rPr lang="cs-CZ" dirty="0"/>
              <a:t>zemi žije téměř </a:t>
            </a:r>
            <a:r>
              <a:rPr lang="cs-CZ" b="1" dirty="0"/>
              <a:t>6 miliard </a:t>
            </a:r>
            <a:r>
              <a:rPr lang="cs-CZ" dirty="0" smtClean="0"/>
              <a:t>lidí 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165925" y="1691516"/>
            <a:ext cx="5248746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/>
              <a:t>Podle barvy pleti </a:t>
            </a:r>
            <a:r>
              <a:rPr lang="cs-CZ" dirty="0" smtClean="0"/>
              <a:t>rozlišujeme </a:t>
            </a:r>
            <a:r>
              <a:rPr lang="cs-CZ" dirty="0"/>
              <a:t>tři hlavní lidské rasy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179512" y="5982379"/>
            <a:ext cx="8755156" cy="83099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sz="2400" b="1" dirty="0" smtClean="0"/>
              <a:t>Rasa je velká skupin </a:t>
            </a:r>
            <a:r>
              <a:rPr lang="cs-CZ" sz="2400" b="1" dirty="0"/>
              <a:t>lidí s </a:t>
            </a:r>
            <a:r>
              <a:rPr lang="cs-CZ" sz="2400" b="1" dirty="0" smtClean="0"/>
              <a:t>podobnými fyziologickými </a:t>
            </a:r>
            <a:r>
              <a:rPr lang="cs-CZ" sz="2400" b="1" dirty="0"/>
              <a:t>a somatickými vlastnostmi, které se trvale přenášejí na potomstvo.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248262" y="85854"/>
            <a:ext cx="3012107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Lidské rasy a národ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3704" y="151333"/>
            <a:ext cx="1536608" cy="20535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6714" y="2979484"/>
            <a:ext cx="1581510" cy="2897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5914" y="109101"/>
            <a:ext cx="1510582" cy="2095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1" name="Picture 5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363" t="9448" r="11920" b="12306"/>
          <a:stretch/>
        </p:blipFill>
        <p:spPr bwMode="auto">
          <a:xfrm>
            <a:off x="6732240" y="2276872"/>
            <a:ext cx="2338313" cy="36109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06294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8" grpId="0" animBg="1"/>
      <p:bldP spid="12" grpId="0" animBg="1"/>
      <p:bldP spid="13" grpId="0" animBg="1"/>
      <p:bldP spid="1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01353" y="44624"/>
            <a:ext cx="1108445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Národ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07505" y="2780928"/>
            <a:ext cx="8011144" cy="70788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b="1" dirty="0"/>
              <a:t>n</a:t>
            </a:r>
            <a:r>
              <a:rPr lang="cs-CZ" sz="2000" b="1" dirty="0" smtClean="0"/>
              <a:t>árod</a:t>
            </a:r>
            <a:r>
              <a:rPr lang="cs-CZ" sz="2000" dirty="0" smtClean="0"/>
              <a:t> </a:t>
            </a:r>
            <a:r>
              <a:rPr lang="cs-CZ" sz="2000" dirty="0"/>
              <a:t>je </a:t>
            </a:r>
            <a:r>
              <a:rPr lang="cs-CZ" sz="2000" dirty="0" smtClean="0"/>
              <a:t>pojmem kulturním </a:t>
            </a:r>
            <a:r>
              <a:rPr lang="cs-CZ" sz="2000" dirty="0"/>
              <a:t>a historickým, vztahuje se na společenský vývoj určitých lidských skupin.</a:t>
            </a:r>
          </a:p>
        </p:txBody>
      </p:sp>
      <p:sp>
        <p:nvSpPr>
          <p:cNvPr id="5" name="Obdélník 4"/>
          <p:cNvSpPr/>
          <p:nvPr/>
        </p:nvSpPr>
        <p:spPr>
          <a:xfrm>
            <a:off x="107505" y="3573016"/>
            <a:ext cx="8748464" cy="70788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b="1" dirty="0"/>
              <a:t>n</a:t>
            </a:r>
            <a:r>
              <a:rPr lang="cs-CZ" sz="2000" b="1" dirty="0" smtClean="0"/>
              <a:t>a </a:t>
            </a:r>
            <a:r>
              <a:rPr lang="cs-CZ" sz="2000" b="1" dirty="0"/>
              <a:t>světě neexistuje žádný národ, který by byl </a:t>
            </a:r>
            <a:r>
              <a:rPr lang="cs-CZ" sz="2000" b="1" dirty="0" smtClean="0"/>
              <a:t>zastoupen pouze </a:t>
            </a:r>
            <a:r>
              <a:rPr lang="cs-CZ" sz="2000" b="1" dirty="0"/>
              <a:t>jediným rasově čistým typem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07505" y="692696"/>
            <a:ext cx="4802696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dirty="0"/>
              <a:t>n</a:t>
            </a:r>
            <a:r>
              <a:rPr lang="cs-CZ" sz="2000" dirty="0" smtClean="0"/>
              <a:t>árod </a:t>
            </a:r>
            <a:r>
              <a:rPr lang="cs-CZ" sz="2000" b="1" dirty="0" smtClean="0"/>
              <a:t>není společenství jen jedné rasy</a:t>
            </a:r>
            <a:endParaRPr lang="cs-CZ" sz="2000" b="1" dirty="0"/>
          </a:p>
        </p:txBody>
      </p:sp>
      <p:sp>
        <p:nvSpPr>
          <p:cNvPr id="7" name="Obdélník 6"/>
          <p:cNvSpPr/>
          <p:nvPr/>
        </p:nvSpPr>
        <p:spPr>
          <a:xfrm>
            <a:off x="107504" y="1196752"/>
            <a:ext cx="8475103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dirty="0" smtClean="0"/>
              <a:t>na složení národa se mohou </a:t>
            </a:r>
            <a:r>
              <a:rPr lang="cs-CZ" sz="2000" dirty="0"/>
              <a:t>podílet různé rasové typy, i smíšené populace</a:t>
            </a:r>
          </a:p>
        </p:txBody>
      </p:sp>
      <p:sp>
        <p:nvSpPr>
          <p:cNvPr id="8" name="Obdélník 7"/>
          <p:cNvSpPr/>
          <p:nvPr/>
        </p:nvSpPr>
        <p:spPr>
          <a:xfrm>
            <a:off x="107505" y="1700808"/>
            <a:ext cx="5126916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dirty="0"/>
              <a:t>žádný národ </a:t>
            </a:r>
            <a:r>
              <a:rPr lang="cs-CZ" sz="2000" dirty="0" smtClean="0"/>
              <a:t>tedy nelze </a:t>
            </a:r>
            <a:r>
              <a:rPr lang="cs-CZ" sz="2000" dirty="0"/>
              <a:t>označit za čistou </a:t>
            </a:r>
            <a:r>
              <a:rPr lang="cs-CZ" sz="2000" dirty="0" smtClean="0"/>
              <a:t>rasu</a:t>
            </a:r>
            <a:endParaRPr lang="cs-CZ" sz="2000" dirty="0"/>
          </a:p>
        </p:txBody>
      </p:sp>
      <p:sp>
        <p:nvSpPr>
          <p:cNvPr id="9" name="Obdélník 8"/>
          <p:cNvSpPr/>
          <p:nvPr/>
        </p:nvSpPr>
        <p:spPr>
          <a:xfrm>
            <a:off x="1691680" y="116632"/>
            <a:ext cx="7258137" cy="46166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400" dirty="0"/>
              <a:t>Pojmy </a:t>
            </a:r>
            <a:r>
              <a:rPr lang="cs-CZ" sz="2400" b="1" u="sng" dirty="0"/>
              <a:t>rasa</a:t>
            </a:r>
            <a:r>
              <a:rPr lang="cs-CZ" sz="2400" dirty="0"/>
              <a:t> a </a:t>
            </a:r>
            <a:r>
              <a:rPr lang="cs-CZ" sz="2400" b="1" u="sng" dirty="0"/>
              <a:t>národ</a:t>
            </a:r>
            <a:r>
              <a:rPr lang="cs-CZ" sz="2400" dirty="0"/>
              <a:t> je třeba je třeba přesně odlišovat</a:t>
            </a:r>
          </a:p>
        </p:txBody>
      </p:sp>
      <p:sp>
        <p:nvSpPr>
          <p:cNvPr id="10" name="Obdélník 9"/>
          <p:cNvSpPr/>
          <p:nvPr/>
        </p:nvSpPr>
        <p:spPr>
          <a:xfrm>
            <a:off x="107504" y="2204864"/>
            <a:ext cx="8942647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000" b="1" dirty="0" smtClean="0"/>
              <a:t>rasa</a:t>
            </a:r>
            <a:r>
              <a:rPr lang="cs-CZ" sz="2000" dirty="0" smtClean="0"/>
              <a:t> </a:t>
            </a:r>
            <a:r>
              <a:rPr lang="cs-CZ" sz="2000" dirty="0"/>
              <a:t>je pojmem přírodovědeckým, biologickým a vztahuje se na tělesné vlastnosti</a:t>
            </a:r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1392"/>
          <a:stretch/>
        </p:blipFill>
        <p:spPr bwMode="auto">
          <a:xfrm>
            <a:off x="3563888" y="4725144"/>
            <a:ext cx="5356697" cy="20916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2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5" y="4509120"/>
            <a:ext cx="3233936" cy="2251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864137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116632"/>
            <a:ext cx="1728192" cy="523220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Rasismus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79512" y="764704"/>
            <a:ext cx="8712968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b="1" dirty="0"/>
              <a:t>je názor, který tvrdí, že někteří </a:t>
            </a:r>
            <a:r>
              <a:rPr lang="cs-CZ" b="1" i="1" dirty="0"/>
              <a:t>lidé jsou nadřazeni z důvodu příslušnosti k určité </a:t>
            </a:r>
            <a:r>
              <a:rPr lang="cs-CZ" b="1" i="1" dirty="0" smtClean="0"/>
              <a:t>rase</a:t>
            </a:r>
            <a:r>
              <a:rPr lang="cs-CZ" b="1" dirty="0" smtClean="0"/>
              <a:t> </a:t>
            </a:r>
            <a:endParaRPr lang="cs-CZ" b="1" dirty="0"/>
          </a:p>
        </p:txBody>
      </p:sp>
      <p:sp>
        <p:nvSpPr>
          <p:cNvPr id="5" name="Obdélník 4"/>
          <p:cNvSpPr/>
          <p:nvPr/>
        </p:nvSpPr>
        <p:spPr>
          <a:xfrm>
            <a:off x="179512" y="2276872"/>
            <a:ext cx="8712968" cy="64633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podstatou </a:t>
            </a:r>
            <a:r>
              <a:rPr lang="cs-CZ" dirty="0"/>
              <a:t>rasismu je od počátku </a:t>
            </a:r>
            <a:r>
              <a:rPr lang="cs-CZ" b="1" dirty="0"/>
              <a:t>nenávist člověka k člověku</a:t>
            </a:r>
            <a:r>
              <a:rPr lang="cs-CZ" dirty="0"/>
              <a:t>, </a:t>
            </a:r>
            <a:r>
              <a:rPr lang="cs-CZ" b="1" dirty="0"/>
              <a:t>snaha většiny </a:t>
            </a:r>
            <a:r>
              <a:rPr lang="cs-CZ" b="1" dirty="0" smtClean="0"/>
              <a:t>podrobit si </a:t>
            </a:r>
            <a:r>
              <a:rPr lang="cs-CZ" b="1" dirty="0"/>
              <a:t>menšinu a diskriminovat </a:t>
            </a:r>
            <a:r>
              <a:rPr lang="cs-CZ" b="1" dirty="0" smtClean="0"/>
              <a:t>ji</a:t>
            </a:r>
            <a:endParaRPr lang="cs-CZ" b="1" dirty="0"/>
          </a:p>
        </p:txBody>
      </p:sp>
      <p:sp>
        <p:nvSpPr>
          <p:cNvPr id="6" name="Obdélník 5"/>
          <p:cNvSpPr/>
          <p:nvPr/>
        </p:nvSpPr>
        <p:spPr>
          <a:xfrm>
            <a:off x="179512" y="3068960"/>
            <a:ext cx="8712968" cy="64633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v </a:t>
            </a:r>
            <a:r>
              <a:rPr lang="cs-CZ" dirty="0"/>
              <a:t>dnešní době je rasismus </a:t>
            </a:r>
            <a:r>
              <a:rPr lang="cs-CZ" b="1" dirty="0" smtClean="0"/>
              <a:t>morálně nepřípustný </a:t>
            </a:r>
            <a:r>
              <a:rPr lang="cs-CZ" dirty="0" smtClean="0"/>
              <a:t>a </a:t>
            </a:r>
            <a:r>
              <a:rPr lang="cs-CZ" dirty="0"/>
              <a:t>nemá v této lidské společnosti žádné právo na existenci, protože lidstvo jako </a:t>
            </a:r>
            <a:r>
              <a:rPr lang="cs-CZ" dirty="0" smtClean="0"/>
              <a:t>celek je </a:t>
            </a:r>
            <a:r>
              <a:rPr lang="cs-CZ" dirty="0"/>
              <a:t>jednotného původu</a:t>
            </a:r>
          </a:p>
        </p:txBody>
      </p:sp>
      <p:sp>
        <p:nvSpPr>
          <p:cNvPr id="7" name="Obdélník 6"/>
          <p:cNvSpPr/>
          <p:nvPr/>
        </p:nvSpPr>
        <p:spPr>
          <a:xfrm>
            <a:off x="179512" y="1772816"/>
            <a:ext cx="8712968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rasismus </a:t>
            </a:r>
            <a:r>
              <a:rPr lang="cs-CZ" dirty="0"/>
              <a:t>se rodí z </a:t>
            </a:r>
            <a:r>
              <a:rPr lang="cs-CZ" b="1" dirty="0"/>
              <a:t>nedostatku tolerance, pochopení a porozumění</a:t>
            </a:r>
          </a:p>
        </p:txBody>
      </p:sp>
      <p:sp>
        <p:nvSpPr>
          <p:cNvPr id="8" name="Obdélník 7"/>
          <p:cNvSpPr/>
          <p:nvPr/>
        </p:nvSpPr>
        <p:spPr>
          <a:xfrm>
            <a:off x="539552" y="5048016"/>
            <a:ext cx="4191238" cy="147732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 smtClean="0"/>
              <a:t>slovní a </a:t>
            </a:r>
            <a:r>
              <a:rPr lang="cs-CZ" b="1" dirty="0"/>
              <a:t>fyzické napadání </a:t>
            </a:r>
            <a:r>
              <a:rPr lang="cs-CZ" b="1" dirty="0" smtClean="0"/>
              <a:t>kvůli jejich politickému </a:t>
            </a:r>
            <a:r>
              <a:rPr lang="cs-CZ" b="1" dirty="0"/>
              <a:t>či náboženskému přesvědčení anebo rasovému, </a:t>
            </a:r>
            <a:r>
              <a:rPr lang="cs-CZ" b="1" dirty="0" smtClean="0"/>
              <a:t>národnostnímu, nebo etnickému  původu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79512" y="4499828"/>
            <a:ext cx="2182905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Rasistické projevy</a:t>
            </a:r>
            <a:r>
              <a:rPr lang="cs-CZ" dirty="0"/>
              <a:t> </a:t>
            </a:r>
          </a:p>
        </p:txBody>
      </p:sp>
      <p:sp>
        <p:nvSpPr>
          <p:cNvPr id="4" name="Obdélník 3"/>
          <p:cNvSpPr/>
          <p:nvPr/>
        </p:nvSpPr>
        <p:spPr>
          <a:xfrm>
            <a:off x="179512" y="1268760"/>
            <a:ext cx="8712968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Projevuje se jako </a:t>
            </a:r>
            <a:r>
              <a:rPr lang="cs-CZ" b="1" dirty="0" smtClean="0"/>
              <a:t>agresivní </a:t>
            </a:r>
            <a:r>
              <a:rPr lang="cs-CZ" b="1" dirty="0"/>
              <a:t>či </a:t>
            </a:r>
            <a:r>
              <a:rPr lang="cs-CZ" b="1" dirty="0" smtClean="0"/>
              <a:t>ponižující </a:t>
            </a:r>
            <a:r>
              <a:rPr lang="cs-CZ" b="1" dirty="0"/>
              <a:t>chování </a:t>
            </a:r>
            <a:r>
              <a:rPr lang="cs-CZ" dirty="0"/>
              <a:t>k příslušníkům „cizí rasy“.</a:t>
            </a: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914106"/>
            <a:ext cx="4001549" cy="28992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889597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  <p:bldP spid="7" grpId="0" animBg="1"/>
      <p:bldP spid="8" grpId="0" animBg="1"/>
      <p:bldP spid="9" grpId="0" animBg="1"/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79511" y="5085184"/>
            <a:ext cx="4824537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/>
              <a:t>Diskriminace se projevuje v různých </a:t>
            </a:r>
            <a:r>
              <a:rPr lang="cs-CZ" dirty="0" smtClean="0"/>
              <a:t>oblastech: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07504" y="44624"/>
            <a:ext cx="3217676" cy="523220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Rasová diskriminace</a:t>
            </a:r>
          </a:p>
        </p:txBody>
      </p:sp>
      <p:sp>
        <p:nvSpPr>
          <p:cNvPr id="5" name="Obdélník 4"/>
          <p:cNvSpPr/>
          <p:nvPr/>
        </p:nvSpPr>
        <p:spPr>
          <a:xfrm>
            <a:off x="827584" y="1844824"/>
            <a:ext cx="3096344" cy="1200329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 smtClean="0"/>
              <a:t>rozlišováním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 smtClean="0"/>
              <a:t>vylučováním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 smtClean="0"/>
              <a:t>omezováním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 smtClean="0"/>
              <a:t>znevýhodňováním</a:t>
            </a:r>
          </a:p>
        </p:txBody>
      </p:sp>
      <p:sp>
        <p:nvSpPr>
          <p:cNvPr id="6" name="Obdélník 5"/>
          <p:cNvSpPr/>
          <p:nvPr/>
        </p:nvSpPr>
        <p:spPr>
          <a:xfrm>
            <a:off x="755576" y="3717032"/>
            <a:ext cx="3168352" cy="1200329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 smtClean="0"/>
              <a:t>určitou rasu</a:t>
            </a:r>
            <a:endParaRPr lang="cs-CZ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 smtClean="0"/>
              <a:t>barvu </a:t>
            </a:r>
            <a:r>
              <a:rPr lang="cs-CZ" b="1" dirty="0"/>
              <a:t>pleti, </a:t>
            </a:r>
            <a:endParaRPr lang="cs-CZ" b="1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 smtClean="0"/>
              <a:t>rodové </a:t>
            </a:r>
            <a:r>
              <a:rPr lang="cs-CZ" b="1" dirty="0"/>
              <a:t>nebo </a:t>
            </a:r>
            <a:r>
              <a:rPr lang="cs-CZ" b="1" dirty="0" smtClean="0"/>
              <a:t>etnickém původ</a:t>
            </a:r>
            <a:endParaRPr lang="cs-CZ" b="1" dirty="0"/>
          </a:p>
        </p:txBody>
      </p:sp>
      <p:sp>
        <p:nvSpPr>
          <p:cNvPr id="8" name="Obdélník 7"/>
          <p:cNvSpPr/>
          <p:nvPr/>
        </p:nvSpPr>
        <p:spPr>
          <a:xfrm>
            <a:off x="107504" y="620688"/>
            <a:ext cx="8784976" cy="64633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/>
              <a:t>cílem </a:t>
            </a:r>
            <a:r>
              <a:rPr lang="cs-CZ" dirty="0" smtClean="0"/>
              <a:t>nebo následkem </a:t>
            </a:r>
            <a:r>
              <a:rPr lang="cs-CZ" dirty="0"/>
              <a:t>je znemožnění nebo omezení lidských práv a základních svobod </a:t>
            </a:r>
            <a:r>
              <a:rPr lang="cs-CZ" dirty="0" smtClean="0"/>
              <a:t>člověka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79512" y="3212976"/>
            <a:ext cx="3914790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Rasová diskriminace je zaměřena na: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79512" y="1412776"/>
            <a:ext cx="2178802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Jakým způsobem?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755576" y="5589240"/>
            <a:ext cx="2052228" cy="1200329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 smtClean="0"/>
              <a:t>v </a:t>
            </a:r>
            <a:r>
              <a:rPr lang="cs-CZ" b="1" dirty="0"/>
              <a:t>zaměstnání, </a:t>
            </a:r>
            <a:endParaRPr lang="cs-CZ" b="1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 smtClean="0"/>
              <a:t>v </a:t>
            </a:r>
            <a:r>
              <a:rPr lang="cs-CZ" b="1" dirty="0"/>
              <a:t>bydlení, </a:t>
            </a:r>
            <a:endParaRPr lang="cs-CZ" b="1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 smtClean="0"/>
              <a:t>ve </a:t>
            </a:r>
            <a:r>
              <a:rPr lang="cs-CZ" b="1" dirty="0"/>
              <a:t>vzdělání, </a:t>
            </a:r>
            <a:endParaRPr lang="cs-CZ" b="1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 smtClean="0"/>
              <a:t>ve </a:t>
            </a:r>
            <a:r>
              <a:rPr lang="cs-CZ" b="1" dirty="0"/>
              <a:t>službách atd. </a:t>
            </a:r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3051" y="1340768"/>
            <a:ext cx="3615954" cy="29023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36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316903"/>
            <a:ext cx="3735532" cy="24964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16902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504" y="4077072"/>
            <a:ext cx="5976664" cy="92333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je </a:t>
            </a:r>
            <a:r>
              <a:rPr lang="cs-CZ" dirty="0"/>
              <a:t>tedy třeba, aby byla stanovena </a:t>
            </a:r>
            <a:r>
              <a:rPr lang="cs-CZ" b="1" dirty="0"/>
              <a:t>stejná práva i stejné povinnosti </a:t>
            </a:r>
            <a:r>
              <a:rPr lang="cs-CZ" dirty="0"/>
              <a:t>jak pro členy majoritní společnosti, tak i pro členy minoritních skupin.</a:t>
            </a:r>
          </a:p>
        </p:txBody>
      </p:sp>
      <p:sp>
        <p:nvSpPr>
          <p:cNvPr id="4" name="Obdélník 3"/>
          <p:cNvSpPr/>
          <p:nvPr/>
        </p:nvSpPr>
        <p:spPr>
          <a:xfrm>
            <a:off x="107504" y="620688"/>
            <a:ext cx="8856983" cy="92333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„</a:t>
            </a:r>
            <a:r>
              <a:rPr lang="cs-CZ" dirty="0"/>
              <a:t>multikulturní“ </a:t>
            </a:r>
            <a:r>
              <a:rPr lang="cs-CZ" dirty="0" smtClean="0"/>
              <a:t>však neznamená </a:t>
            </a:r>
            <a:r>
              <a:rPr lang="cs-CZ" dirty="0"/>
              <a:t>jen jiný národ, ale také i jinou subkulturu, tzn. </a:t>
            </a:r>
            <a:r>
              <a:rPr lang="cs-CZ" b="1" dirty="0"/>
              <a:t>menšinu, vyznávající jiné kulturní hodnoty, nebo založenou na jiných principech </a:t>
            </a:r>
            <a:r>
              <a:rPr lang="cs-CZ" dirty="0"/>
              <a:t>(squatteři, </a:t>
            </a:r>
            <a:r>
              <a:rPr lang="cs-CZ" dirty="0" err="1"/>
              <a:t>technaři</a:t>
            </a:r>
            <a:r>
              <a:rPr lang="cs-CZ" dirty="0"/>
              <a:t>, čtyřprocentní menšina, náboženské sekty atd.) </a:t>
            </a:r>
          </a:p>
        </p:txBody>
      </p:sp>
      <p:sp>
        <p:nvSpPr>
          <p:cNvPr id="5" name="Obdélník 4"/>
          <p:cNvSpPr/>
          <p:nvPr/>
        </p:nvSpPr>
        <p:spPr>
          <a:xfrm>
            <a:off x="107504" y="1772816"/>
            <a:ext cx="8856984" cy="64633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podstatné </a:t>
            </a:r>
            <a:r>
              <a:rPr lang="cs-CZ" dirty="0"/>
              <a:t>pro soužití menšiny s většinou jsou jakési právní a sociální mantinely, které se všichni zaváží dodržovat</a:t>
            </a:r>
          </a:p>
        </p:txBody>
      </p:sp>
      <p:sp>
        <p:nvSpPr>
          <p:cNvPr id="6" name="Obdélník 5"/>
          <p:cNvSpPr/>
          <p:nvPr/>
        </p:nvSpPr>
        <p:spPr>
          <a:xfrm>
            <a:off x="107503" y="2564904"/>
            <a:ext cx="5976665" cy="64633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žádný </a:t>
            </a:r>
            <a:r>
              <a:rPr lang="cs-CZ" dirty="0"/>
              <a:t>jedinec nebo skupina nemá právo omezovat občanská práva jiného jedince nebo skupiny. </a:t>
            </a:r>
          </a:p>
        </p:txBody>
      </p:sp>
      <p:sp>
        <p:nvSpPr>
          <p:cNvPr id="7" name="Obdélník 6"/>
          <p:cNvSpPr/>
          <p:nvPr/>
        </p:nvSpPr>
        <p:spPr>
          <a:xfrm>
            <a:off x="178677" y="3430161"/>
            <a:ext cx="5905491" cy="430887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200" b="1" dirty="0"/>
              <a:t>„Moje svoboda končí tam, kde začíná ta tvoje.“ </a:t>
            </a:r>
          </a:p>
        </p:txBody>
      </p:sp>
      <p:sp>
        <p:nvSpPr>
          <p:cNvPr id="8" name="Obdélník 7"/>
          <p:cNvSpPr/>
          <p:nvPr/>
        </p:nvSpPr>
        <p:spPr>
          <a:xfrm>
            <a:off x="107504" y="5158933"/>
            <a:ext cx="8856982" cy="64633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jde </a:t>
            </a:r>
            <a:r>
              <a:rPr lang="cs-CZ" b="1" dirty="0" smtClean="0"/>
              <a:t>o </a:t>
            </a:r>
            <a:r>
              <a:rPr lang="cs-CZ" b="1" dirty="0"/>
              <a:t>vzájemné pochopení různých tradic, zvyků, chování, </a:t>
            </a:r>
            <a:r>
              <a:rPr lang="cs-CZ" b="1" dirty="0" smtClean="0"/>
              <a:t>postojů a náboženství </a:t>
            </a:r>
            <a:r>
              <a:rPr lang="cs-CZ" dirty="0" smtClean="0"/>
              <a:t> jednotlivých </a:t>
            </a:r>
            <a:r>
              <a:rPr lang="cs-CZ" dirty="0"/>
              <a:t>majoritních a minoritních </a:t>
            </a:r>
            <a:r>
              <a:rPr lang="cs-CZ" dirty="0" smtClean="0"/>
              <a:t>skupin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64159" y="44624"/>
            <a:ext cx="3224857" cy="461665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Multikulturní </a:t>
            </a:r>
            <a:r>
              <a:rPr lang="cs-CZ" sz="2400" b="1" dirty="0">
                <a:solidFill>
                  <a:srgbClr val="FF0000"/>
                </a:solidFill>
              </a:rPr>
              <a:t>tolerance </a:t>
            </a:r>
          </a:p>
        </p:txBody>
      </p:sp>
      <p:sp>
        <p:nvSpPr>
          <p:cNvPr id="10" name="Obdélník 9"/>
          <p:cNvSpPr/>
          <p:nvPr/>
        </p:nvSpPr>
        <p:spPr>
          <a:xfrm>
            <a:off x="107503" y="5890046"/>
            <a:ext cx="8856985" cy="92333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b="1" dirty="0" smtClean="0"/>
              <a:t>jde o soužití </a:t>
            </a:r>
            <a:r>
              <a:rPr lang="cs-CZ" b="1" dirty="0"/>
              <a:t>národnostních menšin s většinami ve vzájemné toleranci, míru, bez zbytečného ohrožování, diskriminace, rasové nenávisti, zneužívání či jiných negativních projevů </a:t>
            </a:r>
            <a:r>
              <a:rPr lang="cs-CZ" b="1" dirty="0" smtClean="0"/>
              <a:t>xenofobie</a:t>
            </a:r>
            <a:endParaRPr lang="cs-CZ" b="1" dirty="0"/>
          </a:p>
        </p:txBody>
      </p:sp>
      <p:pic>
        <p:nvPicPr>
          <p:cNvPr id="10244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9602" y="2922987"/>
            <a:ext cx="2764083" cy="18761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594313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6" grpId="0" animBg="1"/>
      <p:bldP spid="7" grpId="0" animBg="1"/>
      <p:bldP spid="8" grpId="0" animBg="1"/>
      <p:bldP spid="10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79512" y="1052736"/>
            <a:ext cx="8463094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konflikty mohou vznikat  v důsledku přílivu imigrantů do určitých zemí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79512" y="5445224"/>
            <a:ext cx="3600400" cy="1200329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b="1" dirty="0" smtClean="0"/>
              <a:t>ovšem </a:t>
            </a:r>
            <a:r>
              <a:rPr lang="cs-CZ" b="1" dirty="0"/>
              <a:t>pojem multikulturní tolerance </a:t>
            </a:r>
            <a:r>
              <a:rPr lang="cs-CZ" b="1" dirty="0" smtClean="0"/>
              <a:t> zůstává </a:t>
            </a:r>
            <a:r>
              <a:rPr lang="cs-CZ" b="1" dirty="0"/>
              <a:t>stále někde v pozadí a je nejvyšší čas jej dále rozvíjet a </a:t>
            </a:r>
            <a:r>
              <a:rPr lang="cs-CZ" b="1" dirty="0" smtClean="0"/>
              <a:t>rozšiřovat</a:t>
            </a:r>
            <a:endParaRPr lang="cs-CZ" b="1" dirty="0"/>
          </a:p>
        </p:txBody>
      </p:sp>
      <p:sp>
        <p:nvSpPr>
          <p:cNvPr id="4" name="Obdélník 3"/>
          <p:cNvSpPr/>
          <p:nvPr/>
        </p:nvSpPr>
        <p:spPr>
          <a:xfrm>
            <a:off x="179512" y="260648"/>
            <a:ext cx="8622704" cy="64633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konflikty </a:t>
            </a:r>
            <a:r>
              <a:rPr lang="cs-CZ" dirty="0"/>
              <a:t>mezi etnickými, rasovými a náboženskými skupinami či celými národy </a:t>
            </a:r>
            <a:r>
              <a:rPr lang="cs-CZ" dirty="0" smtClean="0"/>
              <a:t>a státy</a:t>
            </a:r>
            <a:r>
              <a:rPr lang="cs-CZ" dirty="0"/>
              <a:t>, </a:t>
            </a:r>
            <a:r>
              <a:rPr lang="cs-CZ" b="1" dirty="0"/>
              <a:t>je jeden z nejobávanějších problémů současné </a:t>
            </a:r>
            <a:r>
              <a:rPr lang="cs-CZ" b="1" dirty="0" smtClean="0"/>
              <a:t>civilizace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79512" y="1628800"/>
            <a:ext cx="8463094" cy="64633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s </a:t>
            </a:r>
            <a:r>
              <a:rPr lang="cs-CZ" dirty="0"/>
              <a:t>pojmy jakými jsou rasismus, xenofobie a multikulturní tolerance se v současné době setkáváme téměř denně</a:t>
            </a:r>
          </a:p>
        </p:txBody>
      </p:sp>
      <p:sp>
        <p:nvSpPr>
          <p:cNvPr id="8" name="Obdélník 7"/>
          <p:cNvSpPr/>
          <p:nvPr/>
        </p:nvSpPr>
        <p:spPr>
          <a:xfrm>
            <a:off x="179512" y="2420888"/>
            <a:ext cx="3600400" cy="175432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velmi </a:t>
            </a:r>
            <a:r>
              <a:rPr lang="cs-CZ" dirty="0"/>
              <a:t>nápomocným </a:t>
            </a:r>
            <a:r>
              <a:rPr lang="cs-CZ" b="1" dirty="0"/>
              <a:t>šiřitelem tohoto tématu se staly média</a:t>
            </a:r>
            <a:r>
              <a:rPr lang="cs-CZ" dirty="0"/>
              <a:t>, především televizní stanice a denní tisk, které informují o negativních důsledcích těchto jevů</a:t>
            </a:r>
          </a:p>
        </p:txBody>
      </p:sp>
      <p:sp>
        <p:nvSpPr>
          <p:cNvPr id="9" name="Obdélník 8"/>
          <p:cNvSpPr/>
          <p:nvPr/>
        </p:nvSpPr>
        <p:spPr>
          <a:xfrm>
            <a:off x="179512" y="4365104"/>
            <a:ext cx="3600400" cy="92333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nemálo </a:t>
            </a:r>
            <a:r>
              <a:rPr lang="cs-CZ" dirty="0"/>
              <a:t>lidí pocítili projevy rasismu či xenofobie na vlastní kůži</a:t>
            </a: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1303" y="2924944"/>
            <a:ext cx="5095193" cy="38213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151844" y="2419949"/>
            <a:ext cx="4630691" cy="46166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pl-PL" sz="2400" b="1" dirty="0" smtClean="0"/>
              <a:t>„Všichni jsme dětmi planety Země“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8945042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 animBg="1"/>
      <p:bldP spid="4" grpId="0" animBg="1"/>
      <p:bldP spid="7" grpId="0" animBg="1"/>
      <p:bldP spid="8" grpId="0" animBg="1"/>
      <p:bldP spid="9" grpId="0" animBg="1"/>
      <p:bldP spid="2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59232" y="4458598"/>
            <a:ext cx="8363512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cs.wikipedia.org/wiki/Negroidn%C3%AD_rasa#mediaviewer/Soubor:Kenyan_man_2.jpg</a:t>
            </a:r>
            <a:endParaRPr lang="cs-CZ" sz="1600" dirty="0" smtClean="0"/>
          </a:p>
        </p:txBody>
      </p:sp>
      <p:sp>
        <p:nvSpPr>
          <p:cNvPr id="4" name="Obdélník 3"/>
          <p:cNvSpPr/>
          <p:nvPr/>
        </p:nvSpPr>
        <p:spPr>
          <a:xfrm>
            <a:off x="159232" y="5466710"/>
            <a:ext cx="8763452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cs.wikipedia.org/wiki/Mongoloidn%C3%AD_rasa#mediaviewer/Soubor:LA2-NSRW-1-0149.jpg</a:t>
            </a:r>
            <a:endParaRPr lang="cs-CZ" sz="1600" dirty="0" smtClean="0"/>
          </a:p>
        </p:txBody>
      </p:sp>
      <p:sp>
        <p:nvSpPr>
          <p:cNvPr id="6" name="Obdélník 5"/>
          <p:cNvSpPr/>
          <p:nvPr/>
        </p:nvSpPr>
        <p:spPr>
          <a:xfrm>
            <a:off x="159232" y="4962654"/>
            <a:ext cx="8078206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cs.wikipedia.org/wiki/Mongoloidn%C3%AD_rasa#mediaviewer/Soubor:Gail_Kim.jpg</a:t>
            </a:r>
            <a:endParaRPr lang="cs-CZ" sz="1600" dirty="0" smtClean="0"/>
          </a:p>
        </p:txBody>
      </p:sp>
      <p:sp>
        <p:nvSpPr>
          <p:cNvPr id="7" name="Obdélník 6"/>
          <p:cNvSpPr/>
          <p:nvPr/>
        </p:nvSpPr>
        <p:spPr>
          <a:xfrm>
            <a:off x="159232" y="5940569"/>
            <a:ext cx="856895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nl-NL" sz="1600" dirty="0"/>
              <a:t>EDMOND.FREDERIK. http://commons.wikimedia.org [online]. [cit. 14.5.2014]. Dostupný na WWW: </a:t>
            </a:r>
            <a:r>
              <a:rPr lang="nl-NL" sz="1600" dirty="0">
                <a:hlinkClick r:id="rId6"/>
              </a:rPr>
              <a:t>http://</a:t>
            </a:r>
            <a:r>
              <a:rPr lang="nl-NL" sz="1600" dirty="0" smtClean="0">
                <a:hlinkClick r:id="rId6"/>
              </a:rPr>
              <a:t>commons.wikimedia.org/wiki/File:Eva_Habermann.jpg</a:t>
            </a:r>
            <a:endParaRPr lang="cs-CZ" sz="1600" dirty="0" smtClean="0"/>
          </a:p>
        </p:txBody>
      </p:sp>
      <p:sp>
        <p:nvSpPr>
          <p:cNvPr id="12" name="Obdélník 11"/>
          <p:cNvSpPr/>
          <p:nvPr/>
        </p:nvSpPr>
        <p:spPr>
          <a:xfrm>
            <a:off x="159232" y="2772217"/>
            <a:ext cx="8511931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RUFINO. </a:t>
            </a:r>
            <a:r>
              <a:rPr lang="cs-CZ" sz="1600" i="1" dirty="0"/>
              <a:t>http://commons.wikimedia.org</a:t>
            </a:r>
            <a:r>
              <a:rPr lang="cs-CZ" sz="1600" dirty="0"/>
              <a:t> [online]. [cit. 15.5.2014]. Dostupný na WWW: </a:t>
            </a:r>
            <a:r>
              <a:rPr lang="cs-CZ" sz="1600" dirty="0">
                <a:hlinkClick r:id="rId7"/>
              </a:rPr>
              <a:t>http://commons.wikimedia.org/wiki/File:Hermandad_-_</a:t>
            </a:r>
            <a:r>
              <a:rPr lang="cs-CZ" sz="1600" dirty="0" smtClean="0">
                <a:hlinkClick r:id="rId7"/>
              </a:rPr>
              <a:t>friendship.jpg</a:t>
            </a:r>
            <a:endParaRPr lang="cs-CZ" sz="1600" dirty="0" smtClean="0"/>
          </a:p>
        </p:txBody>
      </p:sp>
      <p:sp>
        <p:nvSpPr>
          <p:cNvPr id="13" name="Obdélník 12"/>
          <p:cNvSpPr/>
          <p:nvPr/>
        </p:nvSpPr>
        <p:spPr>
          <a:xfrm>
            <a:off x="159232" y="2298358"/>
            <a:ext cx="8763452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>
                <a:hlinkClick r:id="rId8"/>
              </a:rPr>
              <a:t>http://</a:t>
            </a:r>
            <a:r>
              <a:rPr lang="cs-CZ" sz="1600" dirty="0" smtClean="0">
                <a:hlinkClick r:id="rId8"/>
              </a:rPr>
              <a:t>upload.wikimedia.org/wikipedia/commons/5/5e/York_multicultural_week.jpg?uselang=cs</a:t>
            </a:r>
            <a:endParaRPr lang="cs-CZ" sz="1600" dirty="0" smtClean="0"/>
          </a:p>
        </p:txBody>
      </p:sp>
      <p:sp>
        <p:nvSpPr>
          <p:cNvPr id="14" name="Obdélník 13"/>
          <p:cNvSpPr/>
          <p:nvPr/>
        </p:nvSpPr>
        <p:spPr>
          <a:xfrm>
            <a:off x="159232" y="1476073"/>
            <a:ext cx="8511931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MONISHA.PUSHPARAJ. http://commons.wikimedia.org [online]. [cit. 15.5.2014]. Dostupný na WWW: </a:t>
            </a:r>
            <a:r>
              <a:rPr lang="cs-CZ" sz="1600" dirty="0">
                <a:hlinkClick r:id="rId9"/>
              </a:rPr>
              <a:t>http://</a:t>
            </a:r>
            <a:r>
              <a:rPr lang="cs-CZ" sz="1600" dirty="0" smtClean="0">
                <a:hlinkClick r:id="rId9"/>
              </a:rPr>
              <a:t>commons.wikimedia.org/wiki/File:Multiculturalism.jpg?uselang=cs</a:t>
            </a:r>
            <a:endParaRPr lang="cs-CZ" sz="1600" dirty="0" smtClean="0"/>
          </a:p>
        </p:txBody>
      </p:sp>
      <p:sp>
        <p:nvSpPr>
          <p:cNvPr id="15" name="Obdélník 14"/>
          <p:cNvSpPr/>
          <p:nvPr/>
        </p:nvSpPr>
        <p:spPr>
          <a:xfrm>
            <a:off x="159232" y="3534107"/>
            <a:ext cx="8511931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>
                <a:hlinkClick r:id="rId10"/>
              </a:rPr>
              <a:t>http://commons.wikimedia.org/wiki/File:US_Navy_090513-F-1333S-025_A_crew_member_attached_to_Military_Sealift_Command_hospital_ship_USNS_Comfort_(T-AH_20)_</a:t>
            </a:r>
            <a:r>
              <a:rPr lang="cs-CZ" sz="1600" dirty="0" smtClean="0">
                <a:hlinkClick r:id="rId10"/>
              </a:rPr>
              <a:t>checks_a_patients_eyes.jpg?uselang=cs</a:t>
            </a:r>
            <a:endParaRPr lang="cs-CZ" sz="1600" dirty="0" smtClean="0"/>
          </a:p>
        </p:txBody>
      </p:sp>
      <p:sp>
        <p:nvSpPr>
          <p:cNvPr id="16" name="TextovéPole 15"/>
          <p:cNvSpPr txBox="1"/>
          <p:nvPr/>
        </p:nvSpPr>
        <p:spPr>
          <a:xfrm>
            <a:off x="177604" y="1052736"/>
            <a:ext cx="307545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Vlastní tvorba – studijní materiály</a:t>
            </a:r>
            <a:endParaRPr lang="cs-CZ" sz="1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51520" y="476672"/>
            <a:ext cx="86414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Zdroje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53015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89125" y="709987"/>
            <a:ext cx="8280920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commons.wikimedia.org/wiki/File:Cham_girls_in_Vietnam.jpg?uselang=cs</a:t>
            </a:r>
            <a:endParaRPr lang="cs-CZ" sz="1600" dirty="0" smtClean="0"/>
          </a:p>
        </p:txBody>
      </p:sp>
      <p:sp>
        <p:nvSpPr>
          <p:cNvPr id="3" name="Obdélník 2"/>
          <p:cNvSpPr/>
          <p:nvPr/>
        </p:nvSpPr>
        <p:spPr>
          <a:xfrm>
            <a:off x="289125" y="1378018"/>
            <a:ext cx="820891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ja-JP" altLang="en-US" sz="1600" dirty="0"/>
              <a:t>豊瀬源一</a:t>
            </a:r>
            <a:r>
              <a:rPr lang="en-US" altLang="ja-JP" sz="1600" dirty="0"/>
              <a:t>. </a:t>
            </a:r>
            <a:r>
              <a:rPr lang="cs-CZ" sz="1600" dirty="0"/>
              <a:t>http://commons.wikimedia.org [online]. [cit. 15.5.2014]. Dostupný na WWW: </a:t>
            </a:r>
            <a:r>
              <a:rPr lang="cs-CZ" sz="1600" dirty="0">
                <a:hlinkClick r:id="rId3"/>
              </a:rPr>
              <a:t>http://commons.wikimedia.org/wiki/File:%</a:t>
            </a:r>
            <a:r>
              <a:rPr lang="cs-CZ" sz="1600" dirty="0" smtClean="0">
                <a:hlinkClick r:id="rId3"/>
              </a:rPr>
              <a:t>E9%87%9D%E4%BE%9B%E9%A4%8A.jpg</a:t>
            </a:r>
            <a:endParaRPr lang="cs-CZ" sz="1600" dirty="0" smtClean="0"/>
          </a:p>
        </p:txBody>
      </p:sp>
      <p:sp>
        <p:nvSpPr>
          <p:cNvPr id="4" name="Obdélník 3"/>
          <p:cNvSpPr/>
          <p:nvPr/>
        </p:nvSpPr>
        <p:spPr>
          <a:xfrm>
            <a:off x="289125" y="2292270"/>
            <a:ext cx="823882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ZDENĚK BOBEK. http://commons.wikimedia.org [online]. [cit. 15.5.2014]. Dostupný na WWW: </a:t>
            </a:r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commons.wikimedia.org/wiki/File:Romany_musicians.jpg</a:t>
            </a:r>
            <a:endParaRPr lang="cs-CZ" sz="1600" dirty="0" smtClean="0"/>
          </a:p>
        </p:txBody>
      </p:sp>
      <p:sp>
        <p:nvSpPr>
          <p:cNvPr id="5" name="Obdélník 4"/>
          <p:cNvSpPr/>
          <p:nvPr/>
        </p:nvSpPr>
        <p:spPr>
          <a:xfrm>
            <a:off x="289125" y="3206522"/>
            <a:ext cx="806489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JIALIANG GAO. http://commons.wikimedia.org [online]. [cit. 15.5.2014]. Dostupný na WWW: </a:t>
            </a:r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commons.wikimedia.org/wiki/File:Khamoro_Roma_Festival_2007_Prague.jpg</a:t>
            </a:r>
            <a:endParaRPr lang="cs-CZ" sz="1600" dirty="0" smtClean="0"/>
          </a:p>
        </p:txBody>
      </p:sp>
      <p:sp>
        <p:nvSpPr>
          <p:cNvPr id="6" name="Obdélník 5"/>
          <p:cNvSpPr/>
          <p:nvPr/>
        </p:nvSpPr>
        <p:spPr>
          <a:xfrm>
            <a:off x="289125" y="4120774"/>
            <a:ext cx="882047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THOMAS SCHOCH. http://commons.wikimedia.org [online]. [cit. 15.5.2014]. Dostupný na WWW: </a:t>
            </a:r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commons.wikimedia.org/wiki/File:Children_in_Middle_Vietnam.jpg</a:t>
            </a:r>
            <a:endParaRPr lang="cs-CZ" sz="1600" dirty="0" smtClean="0"/>
          </a:p>
        </p:txBody>
      </p:sp>
      <p:sp>
        <p:nvSpPr>
          <p:cNvPr id="7" name="Obdélník 6"/>
          <p:cNvSpPr/>
          <p:nvPr/>
        </p:nvSpPr>
        <p:spPr>
          <a:xfrm>
            <a:off x="289125" y="5035026"/>
            <a:ext cx="8459337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DENNIS FROM ATLANTA. http://commons.wikimedia.org [online]. [cit. 15.5.2014]. Dostupný na WWW: </a:t>
            </a:r>
            <a:r>
              <a:rPr lang="cs-CZ" sz="1600" dirty="0">
                <a:hlinkClick r:id="rId7"/>
              </a:rPr>
              <a:t>http://commons.wikimedia.org/wiki/File:Marietta_Greek_Festival_.</a:t>
            </a:r>
            <a:r>
              <a:rPr lang="cs-CZ" sz="1600" dirty="0" smtClean="0">
                <a:hlinkClick r:id="rId7"/>
              </a:rPr>
              <a:t>jpg?uselang=cs</a:t>
            </a:r>
            <a:endParaRPr lang="cs-CZ" sz="1600" dirty="0" smtClean="0"/>
          </a:p>
        </p:txBody>
      </p:sp>
      <p:sp>
        <p:nvSpPr>
          <p:cNvPr id="8" name="Obdélník 7"/>
          <p:cNvSpPr/>
          <p:nvPr/>
        </p:nvSpPr>
        <p:spPr>
          <a:xfrm>
            <a:off x="289125" y="5949280"/>
            <a:ext cx="8459337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sz="1600" dirty="0"/>
              <a:t>R. K. SINGAM. http://commons.wikimedia.org [online]. [cit. 15.5.2014]. Dostupný na WWW: </a:t>
            </a:r>
            <a:r>
              <a:rPr lang="pt-BR" sz="1600" dirty="0">
                <a:hlinkClick r:id="rId8"/>
              </a:rPr>
              <a:t>http://</a:t>
            </a:r>
            <a:r>
              <a:rPr lang="pt-BR" sz="1600" dirty="0" smtClean="0">
                <a:hlinkClick r:id="rId8"/>
              </a:rPr>
              <a:t>commons.wikimedia.org/wiki/File:Children_in_a_Primary_Education_School.JPG</a:t>
            </a: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3414441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30707" y="188640"/>
            <a:ext cx="8712968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600" dirty="0"/>
              <a:t>THE OFFICIAL CTBTO PHOTOSTREAM. http://commons.wikimedia.org [online]. [cit. 15.5.2014]. </a:t>
            </a:r>
            <a:r>
              <a:rPr lang="en-US" sz="1600" dirty="0" err="1"/>
              <a:t>Dostupný</a:t>
            </a:r>
            <a:r>
              <a:rPr lang="en-US" sz="1600" dirty="0"/>
              <a:t> </a:t>
            </a:r>
            <a:r>
              <a:rPr lang="en-US" sz="1600" dirty="0" err="1"/>
              <a:t>na</a:t>
            </a:r>
            <a:r>
              <a:rPr lang="en-US" sz="1600" dirty="0"/>
              <a:t> WWW: </a:t>
            </a:r>
            <a:r>
              <a:rPr lang="en-US" sz="1600" dirty="0">
                <a:hlinkClick r:id="rId2"/>
              </a:rPr>
              <a:t>http://commons.wikimedia.org/wiki/File:EU_Vienna_celebrates_Nobel_Prize,_formalizes_contribution_to_CTBTO_(8263395973).</a:t>
            </a:r>
            <a:r>
              <a:rPr lang="en-US" sz="1600" dirty="0" smtClean="0">
                <a:hlinkClick r:id="rId2"/>
              </a:rPr>
              <a:t>jpg</a:t>
            </a:r>
            <a:endParaRPr lang="cs-CZ" sz="1600" dirty="0" smtClean="0"/>
          </a:p>
        </p:txBody>
      </p:sp>
      <p:sp>
        <p:nvSpPr>
          <p:cNvPr id="6" name="Obdélník 5"/>
          <p:cNvSpPr/>
          <p:nvPr/>
        </p:nvSpPr>
        <p:spPr>
          <a:xfrm>
            <a:off x="230707" y="1432289"/>
            <a:ext cx="871296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>
                <a:hlinkClick r:id="rId3"/>
              </a:rPr>
              <a:t>http://commons.wikimedia.org/wiki/File:Mrs._Bush_attends_the_United_Nations_International_Literacy_Day_Celebration_in_New_York_City_with_children_from_the..._-_NARA_-_</a:t>
            </a:r>
            <a:r>
              <a:rPr lang="cs-CZ" sz="1600" dirty="0" smtClean="0">
                <a:hlinkClick r:id="rId3"/>
              </a:rPr>
              <a:t>186400.tif?uselang=</a:t>
            </a:r>
            <a:r>
              <a:rPr lang="cs-CZ" sz="1600" dirty="0" err="1" smtClean="0">
                <a:hlinkClick r:id="rId3"/>
              </a:rPr>
              <a:t>cs</a:t>
            </a:r>
            <a:endParaRPr lang="cs-CZ" sz="1600" dirty="0" smtClean="0"/>
          </a:p>
        </p:txBody>
      </p:sp>
      <p:sp>
        <p:nvSpPr>
          <p:cNvPr id="7" name="Obdélník 6"/>
          <p:cNvSpPr/>
          <p:nvPr/>
        </p:nvSpPr>
        <p:spPr>
          <a:xfrm>
            <a:off x="230707" y="2183495"/>
            <a:ext cx="8692155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3.0 BRAZÍLIE. http://commons.wikimedia.org [online]. [cit. 15.5.2014]. Dostupný na WWW: </a:t>
            </a:r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commons.wikimedia.org/wiki/File:MST_International_Socialist46623.jpeg?uselang=cs</a:t>
            </a:r>
            <a:endParaRPr lang="cs-CZ" sz="1600" dirty="0" smtClean="0"/>
          </a:p>
        </p:txBody>
      </p:sp>
      <p:sp>
        <p:nvSpPr>
          <p:cNvPr id="8" name="Obdélník 7"/>
          <p:cNvSpPr/>
          <p:nvPr/>
        </p:nvSpPr>
        <p:spPr>
          <a:xfrm>
            <a:off x="230707" y="2934701"/>
            <a:ext cx="8692155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az-Cyrl-AZ" sz="1600" dirty="0"/>
              <a:t>ВОДНИК. </a:t>
            </a:r>
            <a:r>
              <a:rPr lang="cs-CZ" sz="1600" i="1" dirty="0"/>
              <a:t>http://commons.wikimedia.org</a:t>
            </a:r>
            <a:r>
              <a:rPr lang="cs-CZ" sz="1600" dirty="0"/>
              <a:t> [online]. [cit. 15.5.2014]. Dostupný na WWW: </a:t>
            </a:r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commons.wikimedia.org/wiki/File:Romani_people_Lviv_Ukraine.jpg</a:t>
            </a:r>
            <a:endParaRPr lang="cs-CZ" sz="1600" dirty="0" smtClean="0"/>
          </a:p>
        </p:txBody>
      </p:sp>
      <p:sp>
        <p:nvSpPr>
          <p:cNvPr id="10" name="Obdélník 9"/>
          <p:cNvSpPr/>
          <p:nvPr/>
        </p:nvSpPr>
        <p:spPr>
          <a:xfrm>
            <a:off x="230707" y="3685907"/>
            <a:ext cx="866462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l-PL" sz="1600" dirty="0"/>
              <a:t>NAT. http://commons.wikimedia.org [online]. [cit. 15.5.2014]. Dostupný na WWW: </a:t>
            </a:r>
            <a:r>
              <a:rPr lang="pl-PL" sz="1600" dirty="0">
                <a:hlinkClick r:id="rId6"/>
              </a:rPr>
              <a:t>http://</a:t>
            </a:r>
            <a:r>
              <a:rPr lang="pl-PL" sz="1600" dirty="0" smtClean="0">
                <a:hlinkClick r:id="rId6"/>
              </a:rPr>
              <a:t>commons.wikimedia.org/wiki/File:Chinaimg.png</a:t>
            </a:r>
            <a:endParaRPr lang="pl-PL" sz="1600" dirty="0" smtClean="0"/>
          </a:p>
        </p:txBody>
      </p:sp>
      <p:sp>
        <p:nvSpPr>
          <p:cNvPr id="9" name="Obdélník 8"/>
          <p:cNvSpPr/>
          <p:nvPr/>
        </p:nvSpPr>
        <p:spPr>
          <a:xfrm>
            <a:off x="230707" y="4437112"/>
            <a:ext cx="8710767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DZLINKER. http://commons.wikimedia.org [online]. [cit. 15.5.2014]. Dostupný na WWW: </a:t>
            </a:r>
            <a:r>
              <a:rPr lang="cs-CZ" sz="1600" dirty="0">
                <a:hlinkClick r:id="rId7"/>
              </a:rPr>
              <a:t>http://</a:t>
            </a:r>
            <a:r>
              <a:rPr lang="cs-CZ" sz="1600" dirty="0" smtClean="0">
                <a:hlinkClick r:id="rId7"/>
              </a:rPr>
              <a:t>commons.wikimedia.org/wiki/File:Maghreb_people_mosaic.jpg</a:t>
            </a:r>
            <a:endParaRPr lang="cs-CZ" sz="1600" dirty="0" smtClean="0"/>
          </a:p>
        </p:txBody>
      </p:sp>
      <p:sp>
        <p:nvSpPr>
          <p:cNvPr id="11" name="Obdélník 10"/>
          <p:cNvSpPr/>
          <p:nvPr/>
        </p:nvSpPr>
        <p:spPr>
          <a:xfrm>
            <a:off x="242539" y="5157192"/>
            <a:ext cx="865279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HENRY M. TROTTER. http://commons.wikimedia.org [online]. [cit. 15.5.2014]. Dostupný na WWW: </a:t>
            </a:r>
            <a:r>
              <a:rPr lang="cs-CZ" sz="1600" dirty="0">
                <a:hlinkClick r:id="rId8"/>
              </a:rPr>
              <a:t>http://</a:t>
            </a:r>
            <a:r>
              <a:rPr lang="cs-CZ" sz="1600" dirty="0" smtClean="0">
                <a:hlinkClick r:id="rId8"/>
              </a:rPr>
              <a:t>commons.wikimedia.org/wiki/File:Coloured-family.jpg</a:t>
            </a: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491757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2196</TotalTime>
  <Words>1615</Words>
  <Application>Microsoft Office PowerPoint</Application>
  <PresentationFormat>Předvádění na obrazovce (4:3)</PresentationFormat>
  <Paragraphs>173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romanar</dc:creator>
  <cp:lastModifiedBy>romanar</cp:lastModifiedBy>
  <cp:revision>55</cp:revision>
  <dcterms:created xsi:type="dcterms:W3CDTF">2014-05-12T18:32:41Z</dcterms:created>
  <dcterms:modified xsi:type="dcterms:W3CDTF">2014-05-15T19:17:32Z</dcterms:modified>
</cp:coreProperties>
</file>