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1" r:id="rId2"/>
    <p:sldId id="258" r:id="rId3"/>
    <p:sldId id="260" r:id="rId4"/>
    <p:sldId id="262" r:id="rId5"/>
    <p:sldId id="263" r:id="rId6"/>
    <p:sldId id="264" r:id="rId7"/>
    <p:sldId id="265" r:id="rId8"/>
    <p:sldId id="267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209" autoAdjust="0"/>
  </p:normalViewPr>
  <p:slideViewPr>
    <p:cSldViewPr>
      <p:cViewPr>
        <p:scale>
          <a:sx n="90" d="100"/>
          <a:sy n="90" d="100"/>
        </p:scale>
        <p:origin x="-510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19776A-03AC-4EDB-9580-003B86948E2C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1F686F-E8EE-487A-95BD-134DD2F848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6874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26A5372-3E6C-40E4-A65F-60E5FE2B3E52}" type="slidenum">
              <a:rPr lang="cs-CZ" altLang="cs-CZ" smtClean="0"/>
              <a:pPr/>
              <a:t>1</a:t>
            </a:fld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2185187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B034D69-9830-45CA-B8EE-98CA8F7E94A2}" type="slidenum">
              <a:rPr lang="cs-CZ" altLang="cs-CZ" smtClean="0"/>
              <a:pPr/>
              <a:t>2</a:t>
            </a:fld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5134144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2784-4DF1-4763-8992-FD8FDB6F8E1D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CF2DE-CCDA-46AF-B44A-87ED707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8843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2784-4DF1-4763-8992-FD8FDB6F8E1D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CF2DE-CCDA-46AF-B44A-87ED707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245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2784-4DF1-4763-8992-FD8FDB6F8E1D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CF2DE-CCDA-46AF-B44A-87ED707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9214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2784-4DF1-4763-8992-FD8FDB6F8E1D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CF2DE-CCDA-46AF-B44A-87ED707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550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2784-4DF1-4763-8992-FD8FDB6F8E1D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CF2DE-CCDA-46AF-B44A-87ED707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7436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2784-4DF1-4763-8992-FD8FDB6F8E1D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CF2DE-CCDA-46AF-B44A-87ED707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6748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2784-4DF1-4763-8992-FD8FDB6F8E1D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CF2DE-CCDA-46AF-B44A-87ED707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9027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2784-4DF1-4763-8992-FD8FDB6F8E1D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CF2DE-CCDA-46AF-B44A-87ED707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3383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2784-4DF1-4763-8992-FD8FDB6F8E1D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CF2DE-CCDA-46AF-B44A-87ED707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349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2784-4DF1-4763-8992-FD8FDB6F8E1D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CF2DE-CCDA-46AF-B44A-87ED707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2200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D2784-4DF1-4763-8992-FD8FDB6F8E1D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CF2DE-CCDA-46AF-B44A-87ED707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578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D2784-4DF1-4763-8992-FD8FDB6F8E1D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BCF2DE-CCDA-46AF-B44A-87ED707313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975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Jaroslav_Ha%C5%A1ek.gi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6633"/>
            <a:ext cx="7848872" cy="18030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366" name="Group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4141716"/>
              </p:ext>
            </p:extLst>
          </p:nvPr>
        </p:nvGraphicFramePr>
        <p:xfrm>
          <a:off x="1043608" y="2103440"/>
          <a:ext cx="7200800" cy="4608938"/>
        </p:xfrm>
        <a:graphic>
          <a:graphicData uri="http://schemas.openxmlformats.org/drawingml/2006/table">
            <a:tbl>
              <a:tblPr/>
              <a:tblGrid>
                <a:gridCol w="2880320"/>
                <a:gridCol w="4320480"/>
              </a:tblGrid>
              <a:tr h="9957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51435" marR="51435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marL="68580" marR="68580" marT="45694" marB="4569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51435" marR="51435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8</a:t>
                      </a:r>
                    </a:p>
                  </a:txBody>
                  <a:tcPr marL="68580" marR="68580" marT="45694" marB="4569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9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51435" marR="51435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L="68580" marR="68580" marT="45694" marB="4569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51435" marR="51435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Mgr. Vlasta Hubená</a:t>
                      </a:r>
                    </a:p>
                  </a:txBody>
                  <a:tcPr marL="68580" marR="68580" marT="45694" marB="4569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CELEK</a:t>
                      </a:r>
                    </a:p>
                  </a:txBody>
                  <a:tcPr marL="51435" marR="51435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Česká literatura 1. poloviny 20. století</a:t>
                      </a:r>
                    </a:p>
                  </a:txBody>
                  <a:tcPr marL="68580" marR="68580" marT="45694" marB="4569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51435" marR="51435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3. ročník</a:t>
                      </a:r>
                    </a:p>
                  </a:txBody>
                  <a:tcPr marL="68580" marR="68580" marT="45694" marB="4569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51435" marR="51435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24. 10. 2013</a:t>
                      </a:r>
                    </a:p>
                  </a:txBody>
                  <a:tcPr marL="68580" marR="68580" marT="45694" marB="45694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16874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9467" y="404815"/>
            <a:ext cx="6240065" cy="6192837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cs-CZ" dirty="0" smtClean="0"/>
              <a:t>Anotace:</a:t>
            </a:r>
            <a:r>
              <a:rPr lang="cs-CZ" dirty="0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dirty="0" smtClean="0"/>
              <a:t>Tento </a:t>
            </a:r>
            <a:r>
              <a:rPr lang="cs-CZ" dirty="0"/>
              <a:t>učební materiál slouží k výkladu učiva o </a:t>
            </a:r>
            <a:r>
              <a:rPr lang="cs-CZ" dirty="0" smtClean="0"/>
              <a:t>Jaroslavu Haškovi. </a:t>
            </a:r>
            <a:r>
              <a:rPr lang="cs-CZ" dirty="0"/>
              <a:t>Je určen pro žáky 3. ročníku střední školy. Materiál může motivovat žáky k přečtení některých děl </a:t>
            </a:r>
            <a:r>
              <a:rPr lang="cs-CZ" dirty="0" smtClean="0"/>
              <a:t>J. Haška.</a:t>
            </a:r>
            <a:endParaRPr lang="cs-CZ" dirty="0"/>
          </a:p>
          <a:p>
            <a:pPr marL="0" indent="0"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Metodické pokyny: </a:t>
            </a:r>
            <a:r>
              <a:rPr lang="cs-CZ" altLang="cs-CZ" dirty="0"/>
              <a:t>Materiál je vytvořen jako prezentace v programu MS PowerPoint. Pro jeho využití je potřeba mít k dispozici počítač nebo notebook, dataprojektor, promítací plochu a příslušné programové </a:t>
            </a:r>
            <a:r>
              <a:rPr lang="cs-CZ" altLang="cs-CZ" dirty="0" smtClean="0"/>
              <a:t>vybavení.</a:t>
            </a:r>
            <a:endParaRPr lang="cs-CZ" altLang="cs-CZ" dirty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 2" panose="05020102010507070707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9295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Hašek (1883 – 1923)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Narodil se v Praze</a:t>
            </a:r>
          </a:p>
          <a:p>
            <a:r>
              <a:rPr lang="cs-CZ" dirty="0" smtClean="0"/>
              <a:t>Vystudoval obchodní akademii</a:t>
            </a:r>
          </a:p>
          <a:p>
            <a:r>
              <a:rPr lang="cs-CZ" dirty="0" smtClean="0"/>
              <a:t>Pracoval jako úředník v bance Slavia, práce se mu nelíbila, začal se toulat, z banky byl vyhozen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1394156"/>
            <a:ext cx="3938432" cy="4915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36251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Novinářská činnost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Přispíval do anarchistického časopisu </a:t>
            </a:r>
            <a:r>
              <a:rPr lang="cs-CZ" i="1" dirty="0" smtClean="0">
                <a:solidFill>
                  <a:srgbClr val="00B050"/>
                </a:solidFill>
              </a:rPr>
              <a:t>Omladina</a:t>
            </a:r>
          </a:p>
          <a:p>
            <a:r>
              <a:rPr lang="cs-CZ" dirty="0" smtClean="0"/>
              <a:t>Pracoval jako redaktor </a:t>
            </a:r>
            <a:r>
              <a:rPr lang="cs-CZ" i="1" dirty="0" smtClean="0">
                <a:solidFill>
                  <a:srgbClr val="00B050"/>
                </a:solidFill>
              </a:rPr>
              <a:t>Světa zvířat. </a:t>
            </a:r>
            <a:r>
              <a:rPr lang="cs-CZ" dirty="0" smtClean="0"/>
              <a:t>Zvířata si vymýšlel a to tak obratně, že mu i seriózní vědci dokazovali jeho ,,mýlky“. Proslavil se i vědeckým rozborem vlivu hudby na zvířata (slon se z hudby raduje, tygr ji nenávidí). Nakonec musel pro nepochopení mistrovských mystifikací z této redakce odejít.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1719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Politická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1911 založil J. Hašek v hostinci U Zvěřinů, kterému se říkalo Kravín, </a:t>
            </a:r>
            <a:r>
              <a:rPr lang="cs-CZ" i="1" dirty="0" smtClean="0">
                <a:solidFill>
                  <a:srgbClr val="00B050"/>
                </a:solidFill>
              </a:rPr>
              <a:t>Stranu mírného pokroku v mezích zákona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Pronesl řadu předvolebních řečí, napsal program, hymnu, sestavil výbor.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5250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Divadelní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J. Hašek začal psát krátké </a:t>
            </a:r>
            <a:r>
              <a:rPr lang="cs-CZ" i="1" dirty="0" smtClean="0">
                <a:solidFill>
                  <a:srgbClr val="00B050"/>
                </a:solidFill>
              </a:rPr>
              <a:t>aktovky</a:t>
            </a:r>
            <a:r>
              <a:rPr lang="cs-CZ" dirty="0" smtClean="0"/>
              <a:t> pro kabaret. Sám v nich hrál, zpravidla hlavní role. Nedržel se však textu, improvizoval, takže mu </a:t>
            </a:r>
            <a:r>
              <a:rPr lang="cs-CZ" dirty="0"/>
              <a:t>o</a:t>
            </a:r>
            <a:r>
              <a:rPr lang="cs-CZ" dirty="0" smtClean="0"/>
              <a:t>statní herci nemohli nahrávat a na scéně zůstal brzy sám.</a:t>
            </a:r>
          </a:p>
          <a:p>
            <a:r>
              <a:rPr lang="cs-CZ" dirty="0" smtClean="0"/>
              <a:t>Hašek se rozhodl předvést </a:t>
            </a:r>
            <a:r>
              <a:rPr lang="cs-CZ" i="1" dirty="0" smtClean="0">
                <a:solidFill>
                  <a:srgbClr val="00B050"/>
                </a:solidFill>
              </a:rPr>
              <a:t>bitvu na Vítkově </a:t>
            </a:r>
            <a:r>
              <a:rPr lang="cs-CZ" dirty="0" smtClean="0"/>
              <a:t>v reálném prostředí, v dobových kostýmech a s vozovou hradbou. Akce se však Haškovi vymkla z rukou, účastníci bitvy se porvali a magistrát musel na náhradách škod zaplatit asi 300 000 korun.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0133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1910 se J. Hašek oženil s </a:t>
            </a:r>
            <a:r>
              <a:rPr lang="cs-CZ" i="1" dirty="0" smtClean="0">
                <a:solidFill>
                  <a:srgbClr val="00B050"/>
                </a:solidFill>
              </a:rPr>
              <a:t>Jarmilou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00B050"/>
                </a:solidFill>
              </a:rPr>
              <a:t>Mayerovou</a:t>
            </a:r>
            <a:r>
              <a:rPr lang="cs-CZ" dirty="0" smtClean="0"/>
              <a:t>, dcerou váženého pražského podnikatele. Manželství nebylo šťastné, jediný syn </a:t>
            </a:r>
            <a:r>
              <a:rPr lang="cs-CZ" i="1" dirty="0" smtClean="0">
                <a:solidFill>
                  <a:srgbClr val="00B050"/>
                </a:solidFill>
              </a:rPr>
              <a:t>Ríša</a:t>
            </a:r>
            <a:r>
              <a:rPr lang="cs-CZ" dirty="0" smtClean="0"/>
              <a:t> otce mnoho nepoznal a Hašek s rodinou prakticky nežil.</a:t>
            </a:r>
          </a:p>
          <a:p>
            <a:r>
              <a:rPr lang="cs-CZ" dirty="0" smtClean="0"/>
              <a:t>V roce 1920 se J. Hašek v Rusku znovu oženil s </a:t>
            </a:r>
            <a:r>
              <a:rPr lang="cs-CZ" i="1" dirty="0" smtClean="0">
                <a:solidFill>
                  <a:srgbClr val="00B050"/>
                </a:solidFill>
              </a:rPr>
              <a:t>Alexandrou </a:t>
            </a:r>
            <a:r>
              <a:rPr lang="cs-CZ" i="1" dirty="0" err="1" smtClean="0">
                <a:solidFill>
                  <a:srgbClr val="00B050"/>
                </a:solidFill>
              </a:rPr>
              <a:t>Grigorjevnou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Lvovovou</a:t>
            </a:r>
            <a:r>
              <a:rPr lang="cs-CZ" i="1" dirty="0" smtClean="0">
                <a:solidFill>
                  <a:srgbClr val="00B050"/>
                </a:solidFill>
              </a:rPr>
              <a:t>.</a:t>
            </a:r>
            <a:endParaRPr lang="cs-CZ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9788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Vojenská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effectLst/>
              </a:rPr>
              <a:t>V roce </a:t>
            </a:r>
            <a:r>
              <a:rPr lang="cs-CZ" dirty="0" smtClean="0"/>
              <a:t>1915</a:t>
            </a:r>
            <a:r>
              <a:rPr lang="cs-CZ" dirty="0" smtClean="0">
                <a:effectLst/>
              </a:rPr>
              <a:t> narukoval J. Hašek v Českých Budějovicích k 91. pluku a s ním odjel na </a:t>
            </a:r>
            <a:r>
              <a:rPr lang="cs-CZ" i="1" dirty="0" smtClean="0">
                <a:solidFill>
                  <a:srgbClr val="00B050"/>
                </a:solidFill>
                <a:effectLst/>
              </a:rPr>
              <a:t>haličskou frontu </a:t>
            </a:r>
            <a:r>
              <a:rPr lang="cs-CZ" dirty="0" smtClean="0">
                <a:effectLst/>
              </a:rPr>
              <a:t>v Rusku. Stal se ubytovatelem, protože uměl rusky.</a:t>
            </a:r>
            <a:endParaRPr lang="cs-CZ" dirty="0" smtClean="0"/>
          </a:p>
          <a:p>
            <a:r>
              <a:rPr lang="cs-CZ" dirty="0" smtClean="0"/>
              <a:t>91. regiment vyšel z bojů zcela zdecimován, ochota bojovat ze císaře byla mizivá, proto J. Hašek přeběhl na ruskou stranu. Dostal se do zajateckého tábora a vstoupil do </a:t>
            </a:r>
            <a:r>
              <a:rPr lang="cs-CZ" i="1" dirty="0" smtClean="0">
                <a:solidFill>
                  <a:srgbClr val="00B050"/>
                </a:solidFill>
              </a:rPr>
              <a:t>československých legií</a:t>
            </a:r>
            <a:r>
              <a:rPr lang="cs-CZ" dirty="0" smtClean="0"/>
              <a:t>. Zúčastnil se ruské občanské války.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41506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Návrat </a:t>
            </a:r>
            <a:r>
              <a:rPr lang="cs-CZ" smtClean="0"/>
              <a:t>do Československa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roce 1920 se J. Hašek vrátil do Prahy. Předválečný svět bohémy byl však nenávratně pryč. Někteří přátelé se nevrátili z války, někteří nežili v Praze, proto se odstěhoval do </a:t>
            </a:r>
            <a:r>
              <a:rPr lang="cs-CZ" i="1" dirty="0" smtClean="0">
                <a:solidFill>
                  <a:srgbClr val="00B050"/>
                </a:solidFill>
              </a:rPr>
              <a:t>Lipnice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 </a:t>
            </a:r>
            <a:r>
              <a:rPr lang="cs-CZ" dirty="0" smtClean="0">
                <a:effectLst/>
              </a:rPr>
              <a:t>této době byl vážně nemocný a nebezpečně obézní, už nepsal, ale diktoval kapitoly Švejka ve své ložnici. </a:t>
            </a:r>
          </a:p>
          <a:p>
            <a:r>
              <a:rPr lang="cs-CZ" dirty="0" smtClean="0">
                <a:effectLst/>
              </a:rPr>
              <a:t>3. ledna 1923 zemřel ochrnutím srdce.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4188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commons.wikimedia.org/wiki/File:Jaroslav_Ha%C5%A1ek.gif#mediaviewer/Soubor:Jaroslav_Ha%C5%A1ek.gif</a:t>
            </a:r>
            <a:endParaRPr lang="cs-CZ" dirty="0" smtClean="0"/>
          </a:p>
          <a:p>
            <a:r>
              <a:rPr lang="cs-CZ" dirty="0"/>
              <a:t>http://cs.wikipedia.org/wiki/Jaroslav_Ha%C5%A1ek</a:t>
            </a:r>
          </a:p>
        </p:txBody>
      </p:sp>
    </p:spTree>
    <p:extLst>
      <p:ext uri="{BB962C8B-B14F-4D97-AF65-F5344CB8AC3E}">
        <p14:creationId xmlns:p14="http://schemas.microsoft.com/office/powerpoint/2010/main" xmlns="" val="197658826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411</Words>
  <Application>Microsoft Office PowerPoint</Application>
  <PresentationFormat>Předvádění na obrazovce (4:3)</PresentationFormat>
  <Paragraphs>46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Jaroslav Hašek (1883 – 1923)</vt:lpstr>
      <vt:lpstr>Novinářská činnost </vt:lpstr>
      <vt:lpstr>Politická činnost</vt:lpstr>
      <vt:lpstr>Divadelní činnost</vt:lpstr>
      <vt:lpstr>Osobní život</vt:lpstr>
      <vt:lpstr>Vojenská činnost</vt:lpstr>
      <vt:lpstr>Návrat do Československa </vt:lpstr>
      <vt:lpstr>Zdroje</vt:lpstr>
    </vt:vector>
  </TitlesOfParts>
  <Company>SŠ a VOŠ CR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Hubená Vlasta</dc:creator>
  <cp:lastModifiedBy>Dum</cp:lastModifiedBy>
  <cp:revision>15</cp:revision>
  <dcterms:created xsi:type="dcterms:W3CDTF">2014-04-29T11:38:04Z</dcterms:created>
  <dcterms:modified xsi:type="dcterms:W3CDTF">2014-05-16T10:26:08Z</dcterms:modified>
</cp:coreProperties>
</file>