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8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078BAD-69CA-4ECD-BEAF-D03DAB11FB26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D0FA5-0A56-4DD7-ACED-668D89D1B7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6196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26A5372-3E6C-40E4-A65F-60E5FE2B3E52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18518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574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4466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2834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061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813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081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966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2819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8698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658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323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59FA4-3A7D-4512-B70C-312A55E92DD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FD13C-89FB-4914-883B-C98F89176D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559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Kafka_portra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526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088" y="6356351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95414584"/>
              </p:ext>
            </p:extLst>
          </p:nvPr>
        </p:nvGraphicFramePr>
        <p:xfrm>
          <a:off x="2595564" y="2357438"/>
          <a:ext cx="7248525" cy="3998924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14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Mgr. Vlasta Hubená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Česká literatura 1.poloviny 20. století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3. ročník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24. 10. 2013</a:t>
                      </a:r>
                    </a:p>
                  </a:txBody>
                  <a:tcPr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7884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256643" y="6394987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404813"/>
            <a:ext cx="8320087" cy="61928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Anotace:</a:t>
            </a:r>
            <a:endParaRPr lang="cs-CZ" dirty="0" smtClean="0">
              <a:solidFill>
                <a:srgbClr val="000000"/>
              </a:solidFill>
              <a:cs typeface="Arial" charset="0"/>
            </a:endParaRPr>
          </a:p>
          <a:p>
            <a:pPr marL="0" indent="0">
              <a:buNone/>
            </a:pPr>
            <a:r>
              <a:rPr lang="cs-CZ" dirty="0" smtClean="0"/>
              <a:t>Tento učební materiál slouží k výkladu učiva o F. Kafkovi. Je určen pro žáky 3. ročníku střední školy. Materiál může motivovat žáky k přečtení některých děl F. Kafky.</a:t>
            </a:r>
          </a:p>
          <a:p>
            <a:pPr marL="0" indent="0">
              <a:buFont typeface="Wingdings 2" panose="05020102010507070707" pitchFamily="18" charset="2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</a:t>
            </a:r>
          </a:p>
          <a:p>
            <a:pPr marL="0" indent="0">
              <a:buNone/>
              <a:defRPr/>
            </a:pPr>
            <a:r>
              <a:rPr lang="cs-CZ" dirty="0" smtClean="0"/>
              <a:t> </a:t>
            </a:r>
            <a:r>
              <a:rPr lang="cs-CZ" altLang="cs-CZ" dirty="0"/>
              <a:t>Materiál je vytvořen jako prezentace v programu MS PowerPoint. Pro jeho využití je potřeba mít k dispozici počítač nebo notebook, dataprojektor, promítací plochu a příslušné programové vybavení.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 2" panose="05020102010507070707" pitchFamily="18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5350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Franz Kafka (1883 – 1924)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Narodil se v Praze na Starém Městě</a:t>
            </a:r>
          </a:p>
          <a:p>
            <a:r>
              <a:rPr lang="cs-CZ" dirty="0" smtClean="0"/>
              <a:t>Po maturitě na gymnáziu vystudoval právnickou fakultu</a:t>
            </a:r>
          </a:p>
          <a:p>
            <a:r>
              <a:rPr lang="cs-CZ" dirty="0" smtClean="0"/>
              <a:t>Roku 1907 nastoupil do Dělnické úrazové pojišťovny</a:t>
            </a:r>
          </a:p>
          <a:p>
            <a:r>
              <a:rPr lang="cs-CZ" dirty="0" smtClean="0"/>
              <a:t>Roku 1922 byl penzionován</a:t>
            </a:r>
          </a:p>
          <a:p>
            <a:r>
              <a:rPr lang="cs-CZ" dirty="0" smtClean="0"/>
              <a:t>Roku 1924 zemřel v rakouském léčebném ústavu na tuberkulózu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54900" y="1556862"/>
            <a:ext cx="3460750" cy="4620101"/>
          </a:xfrm>
        </p:spPr>
      </p:pic>
    </p:spTree>
    <p:extLst>
      <p:ext uri="{BB962C8B-B14F-4D97-AF65-F5344CB8AC3E}">
        <p14:creationId xmlns:p14="http://schemas.microsoft.com/office/powerpoint/2010/main" xmlns="" val="3369025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mělo vliv na Kafkovu literární tvorbu: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Židovský původ – cítil se izolovaný v pražském prostředí</a:t>
            </a:r>
          </a:p>
          <a:p>
            <a:endParaRPr lang="cs-CZ" dirty="0" smtClean="0"/>
          </a:p>
          <a:p>
            <a:r>
              <a:rPr lang="cs-CZ" dirty="0" smtClean="0"/>
              <a:t>Vliv magické Prahy – Praha byla v tomto období ,,Jeruzalémem“ Evropy</a:t>
            </a:r>
          </a:p>
          <a:p>
            <a:endParaRPr lang="cs-CZ" dirty="0" smtClean="0"/>
          </a:p>
          <a:p>
            <a:r>
              <a:rPr lang="cs-CZ" dirty="0" smtClean="0"/>
              <a:t>Vztah s otcem – celý život cítil pocit viny, protože nesplnil otcovo přání, aby převzal obchod</a:t>
            </a:r>
          </a:p>
          <a:p>
            <a:endParaRPr lang="cs-CZ" dirty="0" smtClean="0"/>
          </a:p>
          <a:p>
            <a:r>
              <a:rPr lang="cs-CZ" dirty="0" smtClean="0"/>
              <a:t>Vztah k ženám – byl několikrát zasnouben, ale zásnuby vždy zrušil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4062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Podstatná část Kafkova díla byla vydána až po Kafkově smrti. Velkou zásluhu na vydání děl měl </a:t>
            </a:r>
            <a:r>
              <a:rPr lang="cs-CZ" dirty="0" smtClean="0">
                <a:solidFill>
                  <a:srgbClr val="00B050"/>
                </a:solidFill>
              </a:rPr>
              <a:t>Max Brod</a:t>
            </a:r>
            <a:r>
              <a:rPr lang="cs-CZ" dirty="0" smtClean="0"/>
              <a:t>, který měl podle Kafkova přání většinu rukopisů zničit.</a:t>
            </a:r>
          </a:p>
          <a:p>
            <a:pPr marL="0" indent="0">
              <a:buNone/>
            </a:pPr>
            <a:r>
              <a:rPr lang="cs-CZ" dirty="0" smtClean="0"/>
              <a:t>Romány -  </a:t>
            </a:r>
            <a:r>
              <a:rPr lang="cs-CZ" dirty="0" smtClean="0">
                <a:solidFill>
                  <a:srgbClr val="00B050"/>
                </a:solidFill>
              </a:rPr>
              <a:t>Proces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 </a:t>
            </a:r>
            <a:r>
              <a:rPr lang="cs-CZ" dirty="0" smtClean="0">
                <a:solidFill>
                  <a:srgbClr val="00B050"/>
                </a:solidFill>
              </a:rPr>
              <a:t>Zámek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 </a:t>
            </a:r>
            <a:r>
              <a:rPr lang="cs-CZ" dirty="0" smtClean="0">
                <a:solidFill>
                  <a:srgbClr val="00B050"/>
                </a:solidFill>
              </a:rPr>
              <a:t>Amerika (Nezvěstný)</a:t>
            </a:r>
          </a:p>
          <a:p>
            <a:pPr marL="0" indent="0">
              <a:buNone/>
            </a:pPr>
            <a:r>
              <a:rPr lang="cs-CZ" dirty="0" smtClean="0"/>
              <a:t>Povídky - </a:t>
            </a:r>
            <a:r>
              <a:rPr lang="cs-CZ" dirty="0" smtClean="0">
                <a:solidFill>
                  <a:srgbClr val="00B050"/>
                </a:solidFill>
              </a:rPr>
              <a:t>Proměna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</a:t>
            </a:r>
            <a:r>
              <a:rPr lang="cs-CZ" dirty="0" smtClean="0">
                <a:solidFill>
                  <a:srgbClr val="00B050"/>
                </a:solidFill>
              </a:rPr>
              <a:t>Doupě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</a:t>
            </a:r>
            <a:r>
              <a:rPr lang="cs-CZ" dirty="0" smtClean="0">
                <a:solidFill>
                  <a:srgbClr val="00B050"/>
                </a:solidFill>
              </a:rPr>
              <a:t>V kárném táboře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2932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Obecné rysy Kafkova díla: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 hlavních postav nemá příjmení, někdy ani jméno.</a:t>
            </a:r>
          </a:p>
          <a:p>
            <a:r>
              <a:rPr lang="cs-CZ" dirty="0" smtClean="0"/>
              <a:t>Příběhy jsou pesimistické, bezvýchodné.</a:t>
            </a:r>
          </a:p>
          <a:p>
            <a:r>
              <a:rPr lang="cs-CZ" dirty="0" smtClean="0"/>
              <a:t>V příbězích je popisováno odcizování člověka, hrdinové připustili zmechanizování svého života, odpadli od zákona, jemuž každý podléhá.</a:t>
            </a:r>
          </a:p>
          <a:p>
            <a:r>
              <a:rPr lang="cs-CZ" dirty="0" smtClean="0"/>
              <a:t>Ve většině případů se objevuje přízrak byrokracie, proti níž hrdina bojuje, ale bezúspěšně.</a:t>
            </a:r>
          </a:p>
          <a:p>
            <a:r>
              <a:rPr lang="cs-CZ" dirty="0" smtClean="0"/>
              <a:t>V dílech je zobrazován fantaskní a absurdní svět, dějí se zde věci, které odporují logice, berou se však jako samozřejmost.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887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http://commons.wikimedia.org/wiki/File:Kafka_portrait.jpg</a:t>
            </a:r>
            <a:endParaRPr lang="cs-CZ" dirty="0" smtClean="0"/>
          </a:p>
          <a:p>
            <a:r>
              <a:rPr lang="cs-CZ" dirty="0" smtClean="0"/>
              <a:t>http://cs.wikipedia.org/wiki/Franz_Kafka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83059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335</Words>
  <Application>Microsoft Office PowerPoint</Application>
  <PresentationFormat>Vlastní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Office</vt:lpstr>
      <vt:lpstr>Snímek 1</vt:lpstr>
      <vt:lpstr>Snímek 2</vt:lpstr>
      <vt:lpstr>Franz Kafka (1883 – 1924)</vt:lpstr>
      <vt:lpstr>Co mělo vliv na Kafkovu literární tvorbu: </vt:lpstr>
      <vt:lpstr>Dílo:</vt:lpstr>
      <vt:lpstr>Obecné rysy Kafkova díla: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Hubená Vlasta</dc:creator>
  <cp:lastModifiedBy>Dum</cp:lastModifiedBy>
  <cp:revision>15</cp:revision>
  <dcterms:created xsi:type="dcterms:W3CDTF">2014-04-29T08:41:35Z</dcterms:created>
  <dcterms:modified xsi:type="dcterms:W3CDTF">2014-05-16T10:23:42Z</dcterms:modified>
</cp:coreProperties>
</file>