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70" r:id="rId3"/>
    <p:sldId id="258" r:id="rId4"/>
    <p:sldId id="259" r:id="rId5"/>
    <p:sldId id="272" r:id="rId6"/>
    <p:sldId id="263" r:id="rId7"/>
    <p:sldId id="264" r:id="rId8"/>
    <p:sldId id="273" r:id="rId9"/>
    <p:sldId id="260" r:id="rId10"/>
    <p:sldId id="266" r:id="rId11"/>
    <p:sldId id="267" r:id="rId12"/>
    <p:sldId id="268" r:id="rId13"/>
    <p:sldId id="271" r:id="rId14"/>
    <p:sldId id="269" r:id="rId15"/>
    <p:sldId id="26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Bundesrepublik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PhDr. Taťána </a:t>
            </a:r>
            <a:r>
              <a:rPr lang="cs-CZ" smtClean="0"/>
              <a:t>Tonová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VY_32_INOVACE_2.NJ.03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září 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pro vyšší</a:t>
            </a:r>
            <a:r>
              <a:rPr lang="cs-CZ" sz="1200" dirty="0" smtClean="0"/>
              <a:t> ročníky víceletého a čtyřletého gymnázia </a:t>
            </a:r>
            <a:r>
              <a:rPr lang="cs-CZ" sz="1200" dirty="0" smtClean="0"/>
              <a:t>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1832742"/>
              </p:ext>
            </p:extLst>
          </p:nvPr>
        </p:nvGraphicFramePr>
        <p:xfrm>
          <a:off x="103088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 německy mluvících zemí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3088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seznámení žáků se základními  informacemi o Německu. Text s obrazovým doprovodem napomůže k vytvoření představy o našem největším sousedovi. Materiál se využije v průběhu hodiny. Pomůcky: interaktivní tabule</a:t>
            </a:r>
            <a:r>
              <a:rPr lang="cs-CZ" sz="1100" dirty="0"/>
              <a:t>.</a:t>
            </a:r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331701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Deutschland</a:t>
            </a:r>
            <a:r>
              <a:rPr lang="cs-CZ" dirty="0" smtClean="0"/>
              <a:t> – </a:t>
            </a:r>
            <a:r>
              <a:rPr lang="cs-CZ" dirty="0" err="1" smtClean="0"/>
              <a:t>unser</a:t>
            </a:r>
            <a:r>
              <a:rPr lang="cs-CZ" dirty="0" smtClean="0"/>
              <a:t> </a:t>
            </a:r>
            <a:r>
              <a:rPr lang="cs-CZ" dirty="0" err="1"/>
              <a:t>N</a:t>
            </a:r>
            <a:r>
              <a:rPr lang="cs-CZ" dirty="0" err="1" smtClean="0"/>
              <a:t>achbar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err="1" smtClean="0"/>
              <a:t>Deutschland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unser</a:t>
            </a:r>
            <a:r>
              <a:rPr lang="cs-CZ" sz="2800" dirty="0" smtClean="0"/>
              <a:t> </a:t>
            </a:r>
            <a:r>
              <a:rPr lang="cs-CZ" sz="2800" dirty="0" err="1" smtClean="0"/>
              <a:t>grö</a:t>
            </a:r>
            <a:r>
              <a:rPr lang="el-GR" sz="2800" dirty="0" smtClean="0"/>
              <a:t>β</a:t>
            </a:r>
            <a:r>
              <a:rPr lang="cs-CZ" sz="2800" dirty="0" err="1" smtClean="0"/>
              <a:t>ter</a:t>
            </a:r>
            <a:r>
              <a:rPr lang="cs-CZ" sz="2800" dirty="0" smtClean="0"/>
              <a:t> </a:t>
            </a:r>
            <a:r>
              <a:rPr lang="cs-CZ" sz="2800" dirty="0" err="1" smtClean="0"/>
              <a:t>Nachbar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err="1" smtClean="0"/>
              <a:t>Deutschland</a:t>
            </a:r>
            <a:r>
              <a:rPr lang="cs-CZ" sz="2800" dirty="0" smtClean="0"/>
              <a:t> </a:t>
            </a:r>
            <a:r>
              <a:rPr lang="cs-CZ" sz="2800" dirty="0" err="1" smtClean="0"/>
              <a:t>liegt</a:t>
            </a:r>
            <a:r>
              <a:rPr lang="cs-CZ" sz="2800" dirty="0" smtClean="0"/>
              <a:t> in </a:t>
            </a:r>
            <a:r>
              <a:rPr lang="cs-CZ" sz="2800" dirty="0" err="1" smtClean="0"/>
              <a:t>Mitteleuropa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err="1" smtClean="0"/>
              <a:t>Deutschland</a:t>
            </a:r>
            <a:r>
              <a:rPr lang="cs-CZ" sz="2800" dirty="0" smtClean="0"/>
              <a:t> </a:t>
            </a:r>
            <a:r>
              <a:rPr lang="cs-CZ" sz="2800" dirty="0" err="1" smtClean="0"/>
              <a:t>grenzt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9 </a:t>
            </a:r>
            <a:r>
              <a:rPr lang="cs-CZ" sz="2800" dirty="0" err="1" smtClean="0"/>
              <a:t>Länder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1026" name="Picture 2" descr="C:\Users\to\AppData\Local\Microsoft\Windows\Temporary Internet Files\Content.IE5\GSOYEQRJ\MC9004057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3"/>
            <a:ext cx="2232248" cy="245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50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Deutsche</a:t>
            </a:r>
            <a:r>
              <a:rPr lang="cs-CZ" dirty="0" smtClean="0"/>
              <a:t> </a:t>
            </a:r>
            <a:r>
              <a:rPr lang="cs-CZ" dirty="0" err="1" smtClean="0"/>
              <a:t>Flagge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Flagge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r>
              <a:rPr lang="cs-CZ" sz="2400" dirty="0" smtClean="0"/>
              <a:t> </a:t>
            </a:r>
            <a:r>
              <a:rPr lang="cs-CZ" sz="2400" dirty="0" err="1" smtClean="0"/>
              <a:t>drei</a:t>
            </a:r>
            <a:r>
              <a:rPr lang="cs-CZ" sz="2400" dirty="0" smtClean="0"/>
              <a:t> </a:t>
            </a:r>
            <a:r>
              <a:rPr lang="cs-CZ" sz="2400" dirty="0" err="1" smtClean="0"/>
              <a:t>waagrechte</a:t>
            </a:r>
            <a:r>
              <a:rPr lang="cs-CZ" sz="2400" dirty="0" smtClean="0"/>
              <a:t>, </a:t>
            </a:r>
            <a:r>
              <a:rPr lang="cs-CZ" sz="2400" dirty="0" err="1" smtClean="0"/>
              <a:t>gleich</a:t>
            </a:r>
            <a:r>
              <a:rPr lang="cs-CZ" sz="2400" dirty="0" smtClean="0"/>
              <a:t> </a:t>
            </a:r>
            <a:r>
              <a:rPr lang="cs-CZ" sz="2400" dirty="0" err="1" smtClean="0"/>
              <a:t>breite</a:t>
            </a:r>
            <a:r>
              <a:rPr lang="cs-CZ" sz="2400" dirty="0" smtClean="0"/>
              <a:t> </a:t>
            </a:r>
            <a:r>
              <a:rPr lang="cs-CZ" sz="2400" dirty="0" err="1" smtClean="0"/>
              <a:t>Streifen</a:t>
            </a:r>
            <a:r>
              <a:rPr lang="cs-CZ" sz="2400" dirty="0"/>
              <a:t> </a:t>
            </a:r>
            <a:r>
              <a:rPr lang="cs-CZ" sz="2400" dirty="0" smtClean="0"/>
              <a:t>(</a:t>
            </a:r>
            <a:r>
              <a:rPr lang="cs-CZ" sz="2400" dirty="0" err="1" smtClean="0"/>
              <a:t>schwarz</a:t>
            </a:r>
            <a:r>
              <a:rPr lang="cs-CZ" sz="2400" dirty="0" smtClean="0"/>
              <a:t> – rot- </a:t>
            </a:r>
            <a:r>
              <a:rPr lang="cs-CZ" sz="2400" dirty="0" err="1" smtClean="0"/>
              <a:t>gold</a:t>
            </a:r>
            <a:r>
              <a:rPr lang="cs-CZ" sz="2400" dirty="0" smtClean="0"/>
              <a:t>).</a:t>
            </a:r>
            <a:endParaRPr lang="cs-CZ" sz="2400" dirty="0"/>
          </a:p>
        </p:txBody>
      </p:sp>
      <p:pic>
        <p:nvPicPr>
          <p:cNvPr id="1027" name="Picture 3" descr="C:\Users\to\AppData\Local\Microsoft\Windows\Temporary Internet Files\Content.IE5\GSOYEQRJ\MP9003626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24944"/>
            <a:ext cx="5442470" cy="272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62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Währung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Die </a:t>
            </a: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Währung</a:t>
            </a:r>
            <a:r>
              <a:rPr lang="cs-CZ" sz="2400" dirty="0" smtClean="0"/>
              <a:t> </a:t>
            </a:r>
            <a:r>
              <a:rPr lang="cs-CZ" sz="2400" dirty="0" err="1" smtClean="0"/>
              <a:t>war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Deutsche</a:t>
            </a:r>
            <a:r>
              <a:rPr lang="cs-CZ" sz="2400" dirty="0" smtClean="0"/>
              <a:t> Mark (DEM), </a:t>
            </a:r>
            <a:r>
              <a:rPr lang="cs-CZ" sz="2400" dirty="0" err="1" smtClean="0"/>
              <a:t>die</a:t>
            </a:r>
            <a:r>
              <a:rPr lang="cs-CZ" sz="2400" dirty="0" smtClean="0"/>
              <a:t> in 100 </a:t>
            </a:r>
            <a:r>
              <a:rPr lang="cs-CZ" sz="2400" dirty="0" err="1" smtClean="0"/>
              <a:t>Pfennig</a:t>
            </a:r>
            <a:r>
              <a:rPr lang="cs-CZ" sz="2400" dirty="0" smtClean="0"/>
              <a:t> </a:t>
            </a:r>
            <a:r>
              <a:rPr lang="cs-CZ" sz="2400" dirty="0" err="1" smtClean="0"/>
              <a:t>eingeteilt</a:t>
            </a:r>
            <a:r>
              <a:rPr lang="cs-CZ" sz="2400" dirty="0" smtClean="0"/>
              <a:t> </a:t>
            </a:r>
            <a:r>
              <a:rPr lang="cs-CZ" sz="2400" dirty="0" err="1" smtClean="0"/>
              <a:t>wurde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err="1" smtClean="0"/>
              <a:t>Seit</a:t>
            </a:r>
            <a:r>
              <a:rPr lang="cs-CZ" sz="2400" dirty="0" smtClean="0"/>
              <a:t> dem 1. </a:t>
            </a:r>
            <a:r>
              <a:rPr lang="cs-CZ" sz="2400" dirty="0" err="1" smtClean="0"/>
              <a:t>Januar</a:t>
            </a:r>
            <a:r>
              <a:rPr lang="cs-CZ" sz="2400" dirty="0" smtClean="0"/>
              <a:t> 2012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gesetzliches</a:t>
            </a:r>
            <a:r>
              <a:rPr lang="cs-CZ" sz="2400" dirty="0" smtClean="0"/>
              <a:t> </a:t>
            </a:r>
            <a:r>
              <a:rPr lang="cs-CZ" sz="2400" dirty="0" err="1" smtClean="0"/>
              <a:t>Zahlungsmittel</a:t>
            </a:r>
            <a:r>
              <a:rPr lang="cs-CZ" sz="2400" dirty="0" smtClean="0"/>
              <a:t> der </a:t>
            </a:r>
            <a:r>
              <a:rPr lang="cs-CZ" sz="2400" dirty="0" smtClean="0">
                <a:solidFill>
                  <a:srgbClr val="FF0000"/>
                </a:solidFill>
              </a:rPr>
              <a:t>Euro</a:t>
            </a:r>
            <a:r>
              <a:rPr lang="cs-CZ" sz="2400" dirty="0" smtClean="0"/>
              <a:t>. </a:t>
            </a:r>
            <a:endParaRPr lang="cs-CZ" sz="2400" dirty="0"/>
          </a:p>
        </p:txBody>
      </p:sp>
      <p:pic>
        <p:nvPicPr>
          <p:cNvPr id="2051" name="Picture 3" descr="C:\Users\to\AppData\Local\Microsoft\Windows\Temporary Internet Files\Content.IE5\GSOYEQRJ\MP9004025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626" y="3212976"/>
            <a:ext cx="2233070" cy="33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o\AppData\Local\Microsoft\Windows\Temporary Internet Files\Content.IE5\JLOGUMKV\MC9004229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44455"/>
            <a:ext cx="18415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o\AppData\Local\Microsoft\Windows\Temporary Internet Files\Content.IE5\UZI30B5G\MC9004229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34892"/>
            <a:ext cx="2867025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54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wichtigsten</a:t>
            </a:r>
            <a:r>
              <a:rPr lang="cs-CZ" dirty="0" smtClean="0"/>
              <a:t> </a:t>
            </a:r>
            <a:r>
              <a:rPr lang="cs-CZ" dirty="0" err="1"/>
              <a:t>G</a:t>
            </a:r>
            <a:r>
              <a:rPr lang="cs-CZ" dirty="0" err="1" smtClean="0"/>
              <a:t>ebirge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Deutschland</a:t>
            </a:r>
            <a:r>
              <a:rPr lang="cs-CZ" dirty="0" smtClean="0"/>
              <a:t> </a:t>
            </a:r>
            <a:r>
              <a:rPr lang="cs-CZ" dirty="0" err="1" smtClean="0"/>
              <a:t>gibt</a:t>
            </a:r>
            <a:r>
              <a:rPr lang="cs-CZ" dirty="0" smtClean="0"/>
              <a:t> es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 smtClean="0"/>
              <a:t>.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grö</a:t>
            </a:r>
            <a:r>
              <a:rPr lang="el-GR" dirty="0" smtClean="0"/>
              <a:t>β</a:t>
            </a:r>
            <a:r>
              <a:rPr lang="cs-CZ" dirty="0" smtClean="0"/>
              <a:t>ten </a:t>
            </a:r>
            <a:r>
              <a:rPr lang="cs-CZ" dirty="0" err="1" smtClean="0"/>
              <a:t>sind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Alpen</a:t>
            </a:r>
            <a:r>
              <a:rPr lang="cs-CZ" dirty="0" smtClean="0"/>
              <a:t>. Der </a:t>
            </a:r>
            <a:r>
              <a:rPr lang="cs-CZ" dirty="0" err="1" smtClean="0"/>
              <a:t>höchste</a:t>
            </a:r>
            <a:r>
              <a:rPr lang="cs-CZ" dirty="0" smtClean="0"/>
              <a:t> </a:t>
            </a:r>
            <a:r>
              <a:rPr lang="cs-CZ" dirty="0" err="1" smtClean="0"/>
              <a:t>Berg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el-GR" dirty="0" smtClean="0"/>
              <a:t>β</a:t>
            </a:r>
            <a:r>
              <a:rPr lang="cs-CZ" dirty="0" smtClean="0"/>
              <a:t>t </a:t>
            </a:r>
            <a:r>
              <a:rPr lang="cs-CZ" dirty="0" err="1" smtClean="0"/>
              <a:t>die</a:t>
            </a:r>
            <a:r>
              <a:rPr lang="cs-CZ" dirty="0" smtClean="0"/>
              <a:t> Zugspitze.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Andere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/>
              <a:t> 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err="1" smtClean="0"/>
              <a:t>An</a:t>
            </a:r>
            <a:r>
              <a:rPr lang="cs-CZ" dirty="0" smtClean="0"/>
              <a:t> der </a:t>
            </a:r>
            <a:r>
              <a:rPr lang="cs-CZ" dirty="0" err="1" smtClean="0"/>
              <a:t>Grenze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Tschechien</a:t>
            </a:r>
            <a:r>
              <a:rPr lang="cs-CZ" dirty="0" smtClean="0"/>
              <a:t>-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Erzgebirge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der </a:t>
            </a:r>
            <a:r>
              <a:rPr lang="cs-CZ" dirty="0" err="1" smtClean="0"/>
              <a:t>Böhmerwald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Weitere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 smtClean="0"/>
              <a:t> –  der Schwarzwald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der </a:t>
            </a:r>
            <a:r>
              <a:rPr lang="cs-CZ" dirty="0" err="1"/>
              <a:t>H</a:t>
            </a:r>
            <a:r>
              <a:rPr lang="cs-CZ" dirty="0" err="1" smtClean="0"/>
              <a:t>arz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 descr="C:\Users\to\AppData\Local\Microsoft\Windows\Temporary Internet Files\Content.IE5\1Z68N18G\MC9004296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61048"/>
            <a:ext cx="2520280" cy="196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96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deutschen</a:t>
            </a:r>
            <a:r>
              <a:rPr lang="cs-CZ" dirty="0" smtClean="0"/>
              <a:t> </a:t>
            </a:r>
            <a:r>
              <a:rPr lang="cs-CZ" dirty="0" err="1" smtClean="0"/>
              <a:t>Flüsse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7703" y="1398027"/>
            <a:ext cx="8219256" cy="4186401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Der </a:t>
            </a: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Nationalflu</a:t>
            </a:r>
            <a:r>
              <a:rPr lang="el-GR" sz="2400" dirty="0" smtClean="0"/>
              <a:t>β</a:t>
            </a:r>
            <a:r>
              <a:rPr lang="cs-CZ" sz="2400" dirty="0" smtClean="0"/>
              <a:t> </a:t>
            </a:r>
            <a:r>
              <a:rPr lang="cs-CZ" sz="2400" dirty="0" err="1" smtClean="0"/>
              <a:t>hei</a:t>
            </a:r>
            <a:r>
              <a:rPr lang="el-GR" sz="2400" dirty="0" smtClean="0"/>
              <a:t>β</a:t>
            </a:r>
            <a:r>
              <a:rPr lang="cs-CZ" sz="2400" dirty="0" smtClean="0"/>
              <a:t>t </a:t>
            </a:r>
            <a:r>
              <a:rPr lang="cs-CZ" sz="2400" dirty="0" smtClean="0">
                <a:solidFill>
                  <a:srgbClr val="FF0000"/>
                </a:solidFill>
              </a:rPr>
              <a:t>der </a:t>
            </a:r>
            <a:r>
              <a:rPr lang="cs-CZ" sz="2400" dirty="0" err="1" smtClean="0">
                <a:solidFill>
                  <a:srgbClr val="FF0000"/>
                </a:solidFill>
              </a:rPr>
              <a:t>Rhein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chemeClr val="tx1"/>
                </a:solidFill>
              </a:rPr>
              <a:t>wo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viele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>
                <a:solidFill>
                  <a:schemeClr val="tx1"/>
                </a:solidFill>
              </a:rPr>
              <a:t>B</a:t>
            </a:r>
            <a:r>
              <a:rPr lang="cs-CZ" sz="2400" dirty="0" err="1" smtClean="0">
                <a:solidFill>
                  <a:schemeClr val="tx1"/>
                </a:solidFill>
              </a:rPr>
              <a:t>urgen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und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Schlösser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liegen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err="1" smtClean="0">
                <a:solidFill>
                  <a:schemeClr val="tx1"/>
                </a:solidFill>
              </a:rPr>
              <a:t>Andere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Flüsse</a:t>
            </a:r>
            <a:r>
              <a:rPr lang="cs-CZ" sz="2400" dirty="0" smtClean="0">
                <a:solidFill>
                  <a:schemeClr val="tx1"/>
                </a:solidFill>
              </a:rPr>
              <a:t> : </a:t>
            </a:r>
            <a:r>
              <a:rPr lang="cs-CZ" sz="2400" dirty="0" err="1" smtClean="0">
                <a:solidFill>
                  <a:schemeClr val="tx1"/>
                </a:solidFill>
              </a:rPr>
              <a:t>die</a:t>
            </a:r>
            <a:r>
              <a:rPr lang="cs-CZ" sz="2400" dirty="0" smtClean="0">
                <a:solidFill>
                  <a:schemeClr val="tx1"/>
                </a:solidFill>
              </a:rPr>
              <a:t> Elbe 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                     </a:t>
            </a:r>
            <a:r>
              <a:rPr lang="cs-CZ" sz="2400" dirty="0" err="1" smtClean="0">
                <a:solidFill>
                  <a:schemeClr val="tx1"/>
                </a:solidFill>
              </a:rPr>
              <a:t>die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Donau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                     der </a:t>
            </a:r>
            <a:r>
              <a:rPr lang="cs-CZ" sz="2400" dirty="0" err="1" smtClean="0">
                <a:solidFill>
                  <a:schemeClr val="tx1"/>
                </a:solidFill>
              </a:rPr>
              <a:t>Main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4" name="Picture 2" descr="C:\Users\to\AppData\Local\Microsoft\Windows\Temporary Internet Files\Content.IE5\1Z68N18G\MC9004296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19538"/>
            <a:ext cx="2630416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o\AppData\Local\Microsoft\Windows\Temporary Internet Files\Content.IE5\PFYHYLI6\MC9004063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9"/>
            <a:ext cx="2736303" cy="182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o\AppData\Local\Microsoft\Windows\Temporary Internet Files\Content.IE5\PFYHYLI6\MC900429643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53187"/>
            <a:ext cx="2398914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1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Deutsche</a:t>
            </a:r>
            <a:r>
              <a:rPr lang="cs-CZ" dirty="0" smtClean="0"/>
              <a:t> </a:t>
            </a:r>
            <a:r>
              <a:rPr lang="cs-CZ" dirty="0" err="1" smtClean="0"/>
              <a:t>Inseln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Zum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deutschen</a:t>
            </a:r>
            <a:r>
              <a:rPr lang="cs-CZ" sz="2400" dirty="0" smtClean="0"/>
              <a:t> </a:t>
            </a:r>
            <a:r>
              <a:rPr lang="cs-CZ" sz="2400" dirty="0" err="1" smtClean="0"/>
              <a:t>Staatsgebiet</a:t>
            </a:r>
            <a:r>
              <a:rPr lang="cs-CZ" sz="2400" dirty="0" smtClean="0"/>
              <a:t> </a:t>
            </a:r>
            <a:r>
              <a:rPr lang="cs-CZ" sz="2400" dirty="0" err="1" smtClean="0"/>
              <a:t>gehören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manche</a:t>
            </a:r>
            <a:r>
              <a:rPr lang="cs-CZ" sz="2400" dirty="0" smtClean="0"/>
              <a:t> </a:t>
            </a:r>
            <a:r>
              <a:rPr lang="cs-CZ" sz="2400" dirty="0" err="1" smtClean="0"/>
              <a:t>Inseln</a:t>
            </a:r>
            <a:r>
              <a:rPr lang="cs-CZ" sz="2400" dirty="0" smtClean="0"/>
              <a:t>, </a:t>
            </a:r>
            <a:r>
              <a:rPr lang="cs-CZ" sz="2400" dirty="0" err="1" smtClean="0"/>
              <a:t>weil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Deutschland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 der </a:t>
            </a:r>
            <a:r>
              <a:rPr lang="cs-CZ" sz="2400" dirty="0" err="1" smtClean="0"/>
              <a:t>Nordsee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 der </a:t>
            </a:r>
            <a:r>
              <a:rPr lang="cs-CZ" sz="2400" dirty="0" err="1" smtClean="0"/>
              <a:t>Ostsee</a:t>
            </a:r>
            <a:r>
              <a:rPr lang="cs-CZ" sz="2400" dirty="0" smtClean="0"/>
              <a:t> </a:t>
            </a:r>
            <a:r>
              <a:rPr lang="cs-CZ" sz="2400" dirty="0" err="1" smtClean="0"/>
              <a:t>liegt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Die </a:t>
            </a:r>
            <a:r>
              <a:rPr lang="cs-CZ" sz="2400" dirty="0" err="1" smtClean="0"/>
              <a:t>grö</a:t>
            </a:r>
            <a:r>
              <a:rPr lang="el-GR" sz="2400" dirty="0" smtClean="0"/>
              <a:t>β</a:t>
            </a:r>
            <a:r>
              <a:rPr lang="cs-CZ" sz="2400" dirty="0" err="1" smtClean="0"/>
              <a:t>te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Insel</a:t>
            </a:r>
            <a:r>
              <a:rPr lang="cs-CZ" sz="2400" dirty="0" smtClean="0"/>
              <a:t> </a:t>
            </a:r>
            <a:r>
              <a:rPr lang="cs-CZ" sz="2400" dirty="0" err="1" smtClean="0"/>
              <a:t>hei</a:t>
            </a:r>
            <a:r>
              <a:rPr lang="el-GR" sz="2400" dirty="0" smtClean="0"/>
              <a:t>β</a:t>
            </a:r>
            <a:r>
              <a:rPr lang="cs-CZ" sz="2400" dirty="0" smtClean="0"/>
              <a:t>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Rügen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(Rujána).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Sehr</a:t>
            </a:r>
            <a:r>
              <a:rPr lang="cs-CZ" sz="2400" dirty="0" smtClean="0"/>
              <a:t> </a:t>
            </a:r>
            <a:r>
              <a:rPr lang="cs-CZ" sz="2400" dirty="0" err="1" smtClean="0"/>
              <a:t>interessant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Felseninsel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Helgoland</a:t>
            </a:r>
            <a:r>
              <a:rPr lang="cs-CZ" sz="2400" dirty="0" smtClean="0"/>
              <a:t>,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Touristen</a:t>
            </a:r>
            <a:r>
              <a:rPr lang="cs-CZ" sz="2400" dirty="0" smtClean="0"/>
              <a:t> </a:t>
            </a:r>
            <a:r>
              <a:rPr lang="cs-CZ" sz="2400" dirty="0" err="1" smtClean="0"/>
              <a:t>anzieht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Touristisch</a:t>
            </a:r>
            <a:r>
              <a:rPr lang="cs-CZ" sz="2400" dirty="0" smtClean="0"/>
              <a:t> </a:t>
            </a:r>
            <a:r>
              <a:rPr lang="cs-CZ" sz="2400" dirty="0" err="1" smtClean="0"/>
              <a:t>attraktiv</a:t>
            </a:r>
            <a:r>
              <a:rPr lang="cs-CZ" sz="2400" dirty="0" smtClean="0"/>
              <a:t> </a:t>
            </a:r>
            <a:r>
              <a:rPr lang="cs-CZ" sz="2400" dirty="0" err="1" smtClean="0"/>
              <a:t>findet</a:t>
            </a:r>
            <a:r>
              <a:rPr lang="cs-CZ" sz="2400" dirty="0" smtClean="0"/>
              <a:t> man </a:t>
            </a:r>
            <a:r>
              <a:rPr lang="cs-CZ" sz="2400" dirty="0" err="1" smtClean="0"/>
              <a:t>auch</a:t>
            </a:r>
            <a:r>
              <a:rPr lang="cs-CZ" sz="2400" dirty="0" smtClean="0"/>
              <a:t> so </a:t>
            </a:r>
            <a:r>
              <a:rPr lang="cs-CZ" sz="2400" dirty="0" err="1" smtClean="0"/>
              <a:t>genannte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„</a:t>
            </a:r>
            <a:r>
              <a:rPr lang="cs-CZ" sz="2400" dirty="0" err="1" smtClean="0">
                <a:solidFill>
                  <a:srgbClr val="FF0000"/>
                </a:solidFill>
              </a:rPr>
              <a:t>Blumeninsel</a:t>
            </a:r>
            <a:r>
              <a:rPr lang="cs-CZ" sz="2400" dirty="0" smtClean="0">
                <a:solidFill>
                  <a:srgbClr val="FF0000"/>
                </a:solidFill>
              </a:rPr>
              <a:t>“ </a:t>
            </a:r>
            <a:r>
              <a:rPr lang="cs-CZ" sz="2400" dirty="0" err="1" smtClean="0">
                <a:solidFill>
                  <a:srgbClr val="FF0000"/>
                </a:solidFill>
              </a:rPr>
              <a:t>Mainau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im</a:t>
            </a:r>
            <a:r>
              <a:rPr lang="cs-CZ" sz="2400" dirty="0" smtClean="0"/>
              <a:t> </a:t>
            </a:r>
            <a:r>
              <a:rPr lang="cs-CZ" sz="2400" dirty="0" err="1" smtClean="0"/>
              <a:t>Bodensee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1831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Bevölkerung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Deutschland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r>
              <a:rPr lang="cs-CZ" sz="2400" dirty="0" smtClean="0"/>
              <a:t> </a:t>
            </a:r>
            <a:r>
              <a:rPr lang="cs-CZ" sz="2400" dirty="0" err="1" smtClean="0"/>
              <a:t>etwa</a:t>
            </a:r>
            <a:r>
              <a:rPr lang="cs-CZ" sz="2400" dirty="0" smtClean="0"/>
              <a:t> 81 </a:t>
            </a:r>
            <a:r>
              <a:rPr lang="cs-CZ" sz="2400" dirty="0" err="1" smtClean="0"/>
              <a:t>Millionen</a:t>
            </a:r>
            <a:r>
              <a:rPr lang="cs-CZ" sz="2400" dirty="0" smtClean="0"/>
              <a:t> </a:t>
            </a:r>
            <a:r>
              <a:rPr lang="cs-CZ" sz="2400" dirty="0" err="1" smtClean="0"/>
              <a:t>Einwohner</a:t>
            </a:r>
            <a:r>
              <a:rPr lang="cs-CZ" sz="2400" dirty="0" smtClean="0"/>
              <a:t>, </a:t>
            </a:r>
            <a:r>
              <a:rPr lang="cs-CZ" sz="2400" dirty="0" err="1" smtClean="0"/>
              <a:t>davon</a:t>
            </a:r>
            <a:r>
              <a:rPr lang="cs-CZ" sz="2400" dirty="0" smtClean="0"/>
              <a:t> </a:t>
            </a:r>
            <a:r>
              <a:rPr lang="cs-CZ" sz="2400" dirty="0" err="1" smtClean="0"/>
              <a:t>sind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meisten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Deutsche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Es </a:t>
            </a:r>
            <a:r>
              <a:rPr lang="cs-CZ" sz="2400" dirty="0" err="1" smtClean="0"/>
              <a:t>gibt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einige</a:t>
            </a:r>
            <a:r>
              <a:rPr lang="cs-CZ" sz="2400" dirty="0" smtClean="0"/>
              <a:t> </a:t>
            </a:r>
            <a:r>
              <a:rPr lang="cs-CZ" sz="2400" dirty="0" err="1" smtClean="0"/>
              <a:t>nationale</a:t>
            </a:r>
            <a:r>
              <a:rPr lang="cs-CZ" sz="2400" dirty="0" smtClean="0"/>
              <a:t> </a:t>
            </a:r>
            <a:r>
              <a:rPr lang="cs-CZ" sz="2400" dirty="0" err="1" smtClean="0"/>
              <a:t>Minderheiten</a:t>
            </a:r>
            <a:r>
              <a:rPr lang="cs-CZ" sz="2400" dirty="0"/>
              <a:t> </a:t>
            </a:r>
            <a:r>
              <a:rPr lang="cs-CZ" sz="2400" dirty="0" smtClean="0"/>
              <a:t>(z. B. </a:t>
            </a:r>
            <a:r>
              <a:rPr lang="cs-CZ" sz="2400" dirty="0" err="1" smtClean="0"/>
              <a:t>Sorben</a:t>
            </a:r>
            <a:r>
              <a:rPr lang="cs-CZ" sz="2400" dirty="0" smtClean="0"/>
              <a:t>, </a:t>
            </a:r>
            <a:r>
              <a:rPr lang="cs-CZ" sz="2400" dirty="0" err="1" smtClean="0"/>
              <a:t>Dänen</a:t>
            </a:r>
            <a:r>
              <a:rPr lang="cs-CZ" sz="2400" dirty="0" smtClean="0"/>
              <a:t>, </a:t>
            </a:r>
            <a:r>
              <a:rPr lang="cs-CZ" sz="2400" dirty="0" err="1" smtClean="0"/>
              <a:t>Friesen</a:t>
            </a:r>
            <a:r>
              <a:rPr lang="cs-CZ" sz="2400" smtClean="0"/>
              <a:t>).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Au</a:t>
            </a:r>
            <a:r>
              <a:rPr lang="el-GR" sz="2400" dirty="0" smtClean="0"/>
              <a:t>β</a:t>
            </a:r>
            <a:r>
              <a:rPr lang="cs-CZ" sz="2400" dirty="0" err="1" smtClean="0"/>
              <a:t>erdem</a:t>
            </a:r>
            <a:r>
              <a:rPr lang="cs-CZ" sz="2400" dirty="0" smtClean="0"/>
              <a:t> </a:t>
            </a:r>
            <a:r>
              <a:rPr lang="cs-CZ" sz="2400" dirty="0" err="1" smtClean="0"/>
              <a:t>leben</a:t>
            </a:r>
            <a:r>
              <a:rPr lang="cs-CZ" sz="2400" dirty="0" smtClean="0"/>
              <a:t> in </a:t>
            </a:r>
            <a:r>
              <a:rPr lang="cs-CZ" sz="2400" dirty="0" err="1" smtClean="0"/>
              <a:t>Deutschland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viele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Ausländer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–</a:t>
            </a:r>
          </a:p>
          <a:p>
            <a:pPr marL="0" indent="0">
              <a:buNone/>
            </a:pPr>
            <a:r>
              <a:rPr lang="cs-CZ" sz="2400" dirty="0" err="1" smtClean="0"/>
              <a:t>v.a</a:t>
            </a:r>
            <a:r>
              <a:rPr lang="cs-CZ" sz="2400" dirty="0" smtClean="0"/>
              <a:t>. </a:t>
            </a:r>
            <a:r>
              <a:rPr lang="cs-CZ" sz="2400" dirty="0" err="1" smtClean="0"/>
              <a:t>Türken</a:t>
            </a:r>
            <a:r>
              <a:rPr lang="cs-CZ" sz="2400" dirty="0" smtClean="0"/>
              <a:t>, </a:t>
            </a:r>
            <a:r>
              <a:rPr lang="cs-CZ" sz="2400" dirty="0" err="1" smtClean="0"/>
              <a:t>Italiener</a:t>
            </a:r>
            <a:r>
              <a:rPr lang="cs-CZ" sz="2400" dirty="0" smtClean="0"/>
              <a:t>, </a:t>
            </a: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aus</a:t>
            </a:r>
            <a:r>
              <a:rPr lang="cs-CZ" sz="2400" dirty="0" smtClean="0"/>
              <a:t> der </a:t>
            </a:r>
            <a:r>
              <a:rPr lang="cs-CZ" sz="2400" dirty="0" err="1" smtClean="0"/>
              <a:t>ehemaligen</a:t>
            </a:r>
            <a:r>
              <a:rPr lang="cs-CZ" sz="2400" dirty="0" smtClean="0"/>
              <a:t> </a:t>
            </a:r>
            <a:r>
              <a:rPr lang="cs-CZ" sz="2400" dirty="0" err="1" smtClean="0"/>
              <a:t>Sowjetunion</a:t>
            </a:r>
            <a:r>
              <a:rPr lang="cs-CZ" sz="2400" dirty="0" smtClean="0"/>
              <a:t> 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961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Wirtschaft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08912" cy="4186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Die </a:t>
            </a:r>
            <a:r>
              <a:rPr lang="cs-CZ" sz="2400" dirty="0" err="1" smtClean="0"/>
              <a:t>Bundesrepublik</a:t>
            </a:r>
            <a:r>
              <a:rPr lang="cs-CZ" sz="2400" dirty="0" smtClean="0"/>
              <a:t> </a:t>
            </a:r>
            <a:r>
              <a:rPr lang="cs-CZ" sz="2400" dirty="0" err="1" smtClean="0"/>
              <a:t>gehört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den </a:t>
            </a:r>
            <a:r>
              <a:rPr lang="cs-CZ" sz="2400" dirty="0" err="1" smtClean="0">
                <a:solidFill>
                  <a:srgbClr val="FF0000"/>
                </a:solidFill>
              </a:rPr>
              <a:t>hochentwickelten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Industrieländern</a:t>
            </a:r>
            <a:r>
              <a:rPr lang="cs-CZ" sz="2400" dirty="0" smtClean="0"/>
              <a:t> der </a:t>
            </a:r>
            <a:r>
              <a:rPr lang="cs-CZ" sz="2400" dirty="0" err="1" smtClean="0"/>
              <a:t>ganzen</a:t>
            </a:r>
            <a:r>
              <a:rPr lang="cs-CZ" sz="2400" dirty="0" smtClean="0"/>
              <a:t> </a:t>
            </a:r>
            <a:r>
              <a:rPr lang="cs-CZ" sz="2400" dirty="0" err="1" smtClean="0"/>
              <a:t>Welt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Die </a:t>
            </a:r>
            <a:r>
              <a:rPr lang="cs-CZ" sz="2400" dirty="0" err="1" smtClean="0"/>
              <a:t>wichtigsten</a:t>
            </a:r>
            <a:r>
              <a:rPr lang="cs-CZ" sz="2400" dirty="0" smtClean="0"/>
              <a:t> </a:t>
            </a:r>
            <a:r>
              <a:rPr lang="cs-CZ" sz="2400" dirty="0" err="1" smtClean="0"/>
              <a:t>Industriezweige</a:t>
            </a:r>
            <a:r>
              <a:rPr lang="cs-CZ" sz="2400" dirty="0" smtClean="0"/>
              <a:t> :</a:t>
            </a:r>
          </a:p>
          <a:p>
            <a:pPr marL="0" indent="0">
              <a:buNone/>
            </a:pPr>
            <a:r>
              <a:rPr lang="cs-CZ" sz="2400" dirty="0" err="1" smtClean="0"/>
              <a:t>Maschinenbau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FF0000"/>
                </a:solidFill>
              </a:rPr>
              <a:t>Autoproduktion</a:t>
            </a:r>
            <a:r>
              <a:rPr lang="cs-CZ" sz="2400" dirty="0" smtClean="0"/>
              <a:t> (</a:t>
            </a:r>
            <a:r>
              <a:rPr lang="cs-CZ" sz="2400" dirty="0" err="1" smtClean="0"/>
              <a:t>z.B</a:t>
            </a:r>
            <a:r>
              <a:rPr lang="cs-CZ" sz="2400" dirty="0" smtClean="0"/>
              <a:t>. </a:t>
            </a:r>
            <a:r>
              <a:rPr lang="cs-CZ" sz="2400" dirty="0" err="1" smtClean="0"/>
              <a:t>Vokswagen</a:t>
            </a:r>
            <a:r>
              <a:rPr lang="cs-CZ" sz="2400" dirty="0" smtClean="0"/>
              <a:t>, </a:t>
            </a:r>
            <a:r>
              <a:rPr lang="cs-CZ" sz="2400" dirty="0" err="1" smtClean="0"/>
              <a:t>Merzedes-Benz</a:t>
            </a:r>
            <a:r>
              <a:rPr lang="cs-CZ" sz="2400" dirty="0" smtClean="0"/>
              <a:t>, BMW), </a:t>
            </a:r>
            <a:r>
              <a:rPr lang="cs-CZ" sz="2400" dirty="0" err="1" smtClean="0"/>
              <a:t>jedes</a:t>
            </a:r>
            <a:r>
              <a:rPr lang="cs-CZ" sz="2400" dirty="0" smtClean="0"/>
              <a:t> </a:t>
            </a:r>
            <a:r>
              <a:rPr lang="cs-CZ" sz="2400" dirty="0" err="1" smtClean="0"/>
              <a:t>Jahr</a:t>
            </a:r>
            <a:r>
              <a:rPr lang="cs-CZ" sz="2400" dirty="0" smtClean="0"/>
              <a:t> </a:t>
            </a:r>
            <a:r>
              <a:rPr lang="cs-CZ" sz="2400" dirty="0" err="1" smtClean="0"/>
              <a:t>eine</a:t>
            </a:r>
            <a:r>
              <a:rPr lang="cs-CZ" sz="2400" dirty="0" smtClean="0"/>
              <a:t> </a:t>
            </a:r>
            <a:r>
              <a:rPr lang="cs-CZ" sz="2400" dirty="0" err="1" smtClean="0"/>
              <a:t>Automesse</a:t>
            </a:r>
            <a:r>
              <a:rPr lang="cs-CZ" sz="2400" dirty="0" smtClean="0"/>
              <a:t> in </a:t>
            </a:r>
            <a:r>
              <a:rPr lang="cs-CZ" sz="2400" dirty="0"/>
              <a:t>F</a:t>
            </a:r>
            <a:r>
              <a:rPr lang="cs-CZ" sz="2400" dirty="0" smtClean="0"/>
              <a:t>rankfurt </a:t>
            </a:r>
          </a:p>
          <a:p>
            <a:pPr marL="0" indent="0">
              <a:buNone/>
            </a:pPr>
            <a:r>
              <a:rPr lang="cs-CZ" sz="2400" dirty="0" err="1"/>
              <a:t>e</a:t>
            </a:r>
            <a:r>
              <a:rPr lang="cs-CZ" sz="2400" dirty="0" err="1" smtClean="0"/>
              <a:t>lektronische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chemische</a:t>
            </a:r>
            <a:r>
              <a:rPr lang="cs-CZ" sz="2400" dirty="0" smtClean="0"/>
              <a:t> Industrie</a:t>
            </a:r>
          </a:p>
          <a:p>
            <a:pPr marL="0" indent="0">
              <a:buNone/>
            </a:pPr>
            <a:r>
              <a:rPr lang="cs-CZ" sz="2400" dirty="0" err="1" smtClean="0"/>
              <a:t>Nahrungsmittelindustrie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to\AppData\Local\Microsoft\Windows\Temporary Internet Files\Content.IE5\IZ9I3YUY\MC9003985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32856"/>
            <a:ext cx="1873606" cy="124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09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Landwirtschaft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Landwirtschaft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intensiv</a:t>
            </a:r>
            <a:r>
              <a:rPr lang="cs-CZ" dirty="0" smtClean="0"/>
              <a:t> </a:t>
            </a:r>
            <a:r>
              <a:rPr lang="cs-CZ" dirty="0" err="1" smtClean="0"/>
              <a:t>betrieben</a:t>
            </a:r>
            <a:r>
              <a:rPr lang="cs-CZ" dirty="0" smtClean="0"/>
              <a:t>. </a:t>
            </a:r>
            <a:r>
              <a:rPr lang="cs-CZ" dirty="0" err="1" smtClean="0"/>
              <a:t>Deutschland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unabhängig</a:t>
            </a:r>
            <a:r>
              <a:rPr lang="cs-CZ" dirty="0" smtClean="0"/>
              <a:t>, d. h. </a:t>
            </a:r>
            <a:r>
              <a:rPr lang="cs-CZ" dirty="0" err="1" smtClean="0"/>
              <a:t>muss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importieren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wichtigsten</a:t>
            </a:r>
            <a:r>
              <a:rPr lang="cs-CZ" dirty="0" smtClean="0"/>
              <a:t> </a:t>
            </a:r>
            <a:r>
              <a:rPr lang="cs-CZ" dirty="0" err="1" smtClean="0"/>
              <a:t>Anbaugebiete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Süden</a:t>
            </a:r>
            <a:r>
              <a:rPr lang="cs-CZ" dirty="0" smtClean="0"/>
              <a:t> (</a:t>
            </a:r>
            <a:r>
              <a:rPr lang="cs-CZ" dirty="0" err="1"/>
              <a:t>d</a:t>
            </a:r>
            <a:r>
              <a:rPr lang="cs-CZ" dirty="0" err="1" smtClean="0"/>
              <a:t>as</a:t>
            </a:r>
            <a:r>
              <a:rPr lang="cs-CZ" dirty="0" smtClean="0"/>
              <a:t> </a:t>
            </a:r>
            <a:r>
              <a:rPr lang="cs-CZ" dirty="0" err="1" smtClean="0"/>
              <a:t>Alpenvorland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Westen</a:t>
            </a:r>
            <a:r>
              <a:rPr lang="cs-CZ" dirty="0" smtClean="0"/>
              <a:t>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Täler</a:t>
            </a:r>
            <a:r>
              <a:rPr lang="cs-CZ" dirty="0" smtClean="0"/>
              <a:t> der </a:t>
            </a:r>
            <a:r>
              <a:rPr lang="cs-CZ" dirty="0" err="1" smtClean="0"/>
              <a:t>Flüsse</a:t>
            </a:r>
            <a:r>
              <a:rPr lang="cs-CZ" dirty="0" smtClean="0"/>
              <a:t>)des </a:t>
            </a:r>
            <a:r>
              <a:rPr lang="cs-CZ" dirty="0" err="1" smtClean="0"/>
              <a:t>Landes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Man </a:t>
            </a:r>
            <a:r>
              <a:rPr lang="cs-CZ" dirty="0" err="1" smtClean="0"/>
              <a:t>baut</a:t>
            </a:r>
            <a:r>
              <a:rPr lang="cs-CZ" dirty="0" smtClean="0"/>
              <a:t> </a:t>
            </a:r>
            <a:r>
              <a:rPr lang="cs-CZ" dirty="0" err="1" smtClean="0"/>
              <a:t>Getreide</a:t>
            </a:r>
            <a:r>
              <a:rPr lang="cs-CZ" dirty="0" smtClean="0"/>
              <a:t>, </a:t>
            </a:r>
            <a:r>
              <a:rPr lang="cs-CZ" dirty="0" err="1" smtClean="0"/>
              <a:t>Kartoffeln</a:t>
            </a:r>
            <a:r>
              <a:rPr lang="cs-CZ" dirty="0" smtClean="0"/>
              <a:t>, </a:t>
            </a:r>
            <a:r>
              <a:rPr lang="cs-CZ" dirty="0" err="1" smtClean="0"/>
              <a:t>Zuckerrüben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err="1" smtClean="0"/>
              <a:t>Hopfen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/>
              <a:t>W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Tierzucht</a:t>
            </a:r>
            <a:r>
              <a:rPr lang="cs-CZ" dirty="0" smtClean="0"/>
              <a:t> </a:t>
            </a:r>
            <a:r>
              <a:rPr lang="cs-CZ" dirty="0" err="1" smtClean="0"/>
              <a:t>konzentriert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Rinder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/>
              <a:t>u</a:t>
            </a:r>
            <a:r>
              <a:rPr lang="cs-CZ" dirty="0" err="1" smtClean="0"/>
              <a:t>nd</a:t>
            </a:r>
            <a:r>
              <a:rPr lang="cs-CZ" dirty="0" smtClean="0"/>
              <a:t> </a:t>
            </a:r>
            <a:r>
              <a:rPr lang="cs-CZ" dirty="0" err="1" smtClean="0"/>
              <a:t>Schweine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 descr="C:\Program Files (x86)\Microsoft Office\MEDIA\CAGCAT10\j02333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59" y="2636912"/>
            <a:ext cx="2381061" cy="242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44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Schulwesen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Bildungssystem</a:t>
            </a:r>
            <a:r>
              <a:rPr lang="cs-CZ" dirty="0" smtClean="0"/>
              <a:t> in der BRD </a:t>
            </a:r>
            <a:r>
              <a:rPr lang="cs-CZ" dirty="0" err="1" smtClean="0">
                <a:solidFill>
                  <a:srgbClr val="FF0000"/>
                </a:solidFill>
              </a:rPr>
              <a:t>ist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nicht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einheitlich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err="1" smtClean="0"/>
              <a:t>Jedes</a:t>
            </a:r>
            <a:r>
              <a:rPr lang="cs-CZ" dirty="0" smtClean="0"/>
              <a:t> </a:t>
            </a:r>
            <a:r>
              <a:rPr lang="cs-CZ" dirty="0" err="1" smtClean="0"/>
              <a:t>Bundesland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eigene</a:t>
            </a:r>
            <a:r>
              <a:rPr lang="cs-CZ" dirty="0" smtClean="0"/>
              <a:t> </a:t>
            </a:r>
            <a:r>
              <a:rPr lang="cs-CZ" dirty="0" err="1" smtClean="0"/>
              <a:t>Schulgesetze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Lehrpläne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Nach der </a:t>
            </a:r>
            <a:r>
              <a:rPr lang="cs-CZ" dirty="0" err="1" smtClean="0"/>
              <a:t>vierjährigen</a:t>
            </a:r>
            <a:r>
              <a:rPr lang="cs-CZ" dirty="0" smtClean="0"/>
              <a:t> </a:t>
            </a:r>
            <a:r>
              <a:rPr lang="cs-CZ" dirty="0" err="1" smtClean="0"/>
              <a:t>Grundschule</a:t>
            </a:r>
            <a:r>
              <a:rPr lang="cs-CZ" dirty="0" smtClean="0"/>
              <a:t> </a:t>
            </a:r>
            <a:r>
              <a:rPr lang="cs-CZ" dirty="0" err="1" smtClean="0"/>
              <a:t>besuchen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Hauptschule</a:t>
            </a:r>
            <a:r>
              <a:rPr lang="cs-CZ" dirty="0" smtClean="0"/>
              <a:t> oder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Realschule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der </a:t>
            </a:r>
            <a:r>
              <a:rPr lang="cs-CZ" dirty="0" err="1" smtClean="0"/>
              <a:t>das</a:t>
            </a:r>
            <a:r>
              <a:rPr lang="cs-CZ" dirty="0" smtClean="0"/>
              <a:t> Gymnasium (8 </a:t>
            </a:r>
            <a:r>
              <a:rPr lang="cs-CZ" dirty="0" err="1" smtClean="0"/>
              <a:t>Jahre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Nach dem </a:t>
            </a:r>
            <a:r>
              <a:rPr lang="cs-CZ" dirty="0" err="1" smtClean="0"/>
              <a:t>Abitur</a:t>
            </a:r>
            <a:r>
              <a:rPr lang="cs-CZ" dirty="0" smtClean="0"/>
              <a:t> kann man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einer</a:t>
            </a:r>
            <a:r>
              <a:rPr lang="cs-CZ" dirty="0" smtClean="0"/>
              <a:t> Hoch -</a:t>
            </a:r>
          </a:p>
          <a:p>
            <a:pPr marL="0" indent="0">
              <a:buNone/>
            </a:pPr>
            <a:r>
              <a:rPr lang="cs-CZ" dirty="0" err="1" smtClean="0"/>
              <a:t>schule</a:t>
            </a:r>
            <a:r>
              <a:rPr lang="cs-CZ" dirty="0" smtClean="0"/>
              <a:t> oder </a:t>
            </a:r>
            <a:r>
              <a:rPr lang="cs-CZ" dirty="0" err="1" smtClean="0"/>
              <a:t>Universität</a:t>
            </a:r>
            <a:r>
              <a:rPr lang="cs-CZ" dirty="0" smtClean="0"/>
              <a:t> </a:t>
            </a:r>
            <a:r>
              <a:rPr lang="cs-CZ" dirty="0" err="1" smtClean="0"/>
              <a:t>studieren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älteste</a:t>
            </a:r>
            <a:r>
              <a:rPr lang="cs-CZ" dirty="0" smtClean="0"/>
              <a:t> </a:t>
            </a:r>
            <a:r>
              <a:rPr lang="cs-CZ" dirty="0" err="1" smtClean="0"/>
              <a:t>Universität</a:t>
            </a:r>
            <a:r>
              <a:rPr lang="cs-CZ" dirty="0" smtClean="0"/>
              <a:t> </a:t>
            </a:r>
            <a:r>
              <a:rPr lang="cs-CZ" dirty="0" err="1" smtClean="0"/>
              <a:t>befindet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in</a:t>
            </a:r>
          </a:p>
          <a:p>
            <a:pPr marL="0" indent="0">
              <a:buNone/>
            </a:pPr>
            <a:r>
              <a:rPr lang="cs-CZ" dirty="0" smtClean="0"/>
              <a:t>Heidelberg.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2" name="Picture 4" descr="C:\Users\to\AppData\Local\Microsoft\Windows\Temporary Internet Files\Content.IE5\GSOYEQRJ\MP9004387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641" y="2276872"/>
            <a:ext cx="245287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75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typisch</a:t>
            </a:r>
            <a:r>
              <a:rPr lang="cs-CZ" dirty="0" smtClean="0"/>
              <a:t> </a:t>
            </a:r>
            <a:r>
              <a:rPr lang="cs-CZ" dirty="0" err="1" smtClean="0"/>
              <a:t>deutsch</a:t>
            </a:r>
            <a:r>
              <a:rPr lang="cs-CZ" dirty="0" smtClean="0"/>
              <a:t>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Diese</a:t>
            </a:r>
            <a:r>
              <a:rPr lang="cs-CZ" sz="2400" dirty="0" smtClean="0"/>
              <a:t> </a:t>
            </a:r>
            <a:r>
              <a:rPr lang="cs-CZ" sz="2400" dirty="0" err="1" smtClean="0"/>
              <a:t>Frage</a:t>
            </a:r>
            <a:r>
              <a:rPr lang="cs-CZ" sz="2400" dirty="0" smtClean="0"/>
              <a:t> kann man </a:t>
            </a:r>
            <a:r>
              <a:rPr lang="cs-CZ" sz="2400" dirty="0" err="1" smtClean="0"/>
              <a:t>schwer</a:t>
            </a:r>
            <a:r>
              <a:rPr lang="cs-CZ" sz="2400" dirty="0" smtClean="0"/>
              <a:t> </a:t>
            </a:r>
            <a:r>
              <a:rPr lang="cs-CZ" sz="2400" dirty="0" err="1" smtClean="0"/>
              <a:t>beantworten</a:t>
            </a:r>
            <a:r>
              <a:rPr lang="cs-CZ" sz="2400" dirty="0" smtClean="0"/>
              <a:t>. Vor </a:t>
            </a:r>
            <a:r>
              <a:rPr lang="cs-CZ" sz="2400" dirty="0" err="1" smtClean="0"/>
              <a:t>allem</a:t>
            </a:r>
            <a:r>
              <a:rPr lang="cs-CZ" sz="2400" dirty="0" smtClean="0"/>
              <a:t> </a:t>
            </a:r>
            <a:r>
              <a:rPr lang="cs-CZ" sz="2400" dirty="0" err="1" smtClean="0"/>
              <a:t>junge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möchten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 </a:t>
            </a:r>
            <a:r>
              <a:rPr lang="cs-CZ" sz="2400" dirty="0" err="1" smtClean="0"/>
              <a:t>typisch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</a:t>
            </a:r>
            <a:r>
              <a:rPr lang="cs-CZ" sz="2400" dirty="0" smtClean="0"/>
              <a:t> </a:t>
            </a:r>
            <a:r>
              <a:rPr lang="cs-CZ" sz="2400" dirty="0" err="1" smtClean="0"/>
              <a:t>sein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err="1" smtClean="0"/>
              <a:t>Deutsche</a:t>
            </a:r>
            <a:r>
              <a:rPr lang="cs-CZ" sz="2400" dirty="0" smtClean="0"/>
              <a:t> </a:t>
            </a:r>
            <a:r>
              <a:rPr lang="cs-CZ" sz="2400" dirty="0" err="1" smtClean="0"/>
              <a:t>sind</a:t>
            </a:r>
            <a:r>
              <a:rPr lang="cs-CZ" sz="2400" dirty="0" smtClean="0"/>
              <a:t> </a:t>
            </a:r>
            <a:r>
              <a:rPr lang="cs-CZ" sz="2400" dirty="0" err="1" smtClean="0"/>
              <a:t>meistens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pünktlich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ordentlich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flei</a:t>
            </a:r>
            <a:r>
              <a:rPr lang="el-GR" sz="2400" dirty="0" smtClean="0">
                <a:solidFill>
                  <a:srgbClr val="FF0000"/>
                </a:solidFill>
              </a:rPr>
              <a:t>β</a:t>
            </a:r>
            <a:r>
              <a:rPr lang="cs-CZ" sz="2400" dirty="0" err="1" smtClean="0">
                <a:solidFill>
                  <a:srgbClr val="FF0000"/>
                </a:solidFill>
              </a:rPr>
              <a:t>ig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und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umweltfreundlich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FF0000"/>
                </a:solidFill>
              </a:rPr>
              <a:t>Typische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deutsche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Phänomene</a:t>
            </a:r>
            <a:r>
              <a:rPr lang="cs-CZ" sz="2400" dirty="0" smtClean="0">
                <a:solidFill>
                  <a:srgbClr val="FF0000"/>
                </a:solidFill>
              </a:rPr>
              <a:t> :</a:t>
            </a:r>
          </a:p>
          <a:p>
            <a:pPr marL="0" indent="0">
              <a:buNone/>
            </a:pPr>
            <a:r>
              <a:rPr lang="cs-CZ" sz="2400" dirty="0" err="1" smtClean="0"/>
              <a:t>Volksfeste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Energiesparen</a:t>
            </a:r>
            <a:r>
              <a:rPr lang="cs-CZ" sz="2400" dirty="0" smtClean="0"/>
              <a:t>, </a:t>
            </a:r>
            <a:r>
              <a:rPr lang="cs-CZ" sz="2400" dirty="0" err="1" smtClean="0"/>
              <a:t>tüchtige</a:t>
            </a:r>
            <a:r>
              <a:rPr lang="cs-CZ" sz="2400" dirty="0" smtClean="0"/>
              <a:t> </a:t>
            </a:r>
            <a:r>
              <a:rPr lang="cs-CZ" sz="2400" dirty="0" err="1" smtClean="0"/>
              <a:t>Hausfrauen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Kaffeeklatsch</a:t>
            </a:r>
            <a:r>
              <a:rPr lang="cs-CZ" sz="2400" dirty="0" smtClean="0"/>
              <a:t>, </a:t>
            </a:r>
            <a:r>
              <a:rPr lang="cs-CZ" sz="2400" dirty="0" err="1" smtClean="0"/>
              <a:t>Umweltschutz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Fussball-Bundesliga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7" name="Picture 3" descr="C:\Users\to\AppData\Local\Microsoft\Windows\Temporary Internet Files\Content.IE5\JLOGUMKV\MC9004263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68960"/>
            <a:ext cx="1826971" cy="111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1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Schlussfragen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186401"/>
          </a:xfrm>
        </p:spPr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liegt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Nenne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Nachbarländer</a:t>
            </a:r>
            <a:r>
              <a:rPr lang="cs-CZ" dirty="0" smtClean="0"/>
              <a:t> von </a:t>
            </a:r>
            <a:r>
              <a:rPr lang="cs-CZ" dirty="0" err="1" smtClean="0"/>
              <a:t>Deutschland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sieht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deutsche</a:t>
            </a:r>
            <a:r>
              <a:rPr lang="cs-CZ" dirty="0" smtClean="0"/>
              <a:t> </a:t>
            </a:r>
            <a:r>
              <a:rPr lang="cs-CZ" dirty="0" err="1" smtClean="0"/>
              <a:t>Flagge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Einwohner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el-GR" dirty="0" smtClean="0"/>
              <a:t>β</a:t>
            </a:r>
            <a:r>
              <a:rPr lang="cs-CZ" dirty="0" smtClean="0"/>
              <a:t>t der </a:t>
            </a:r>
            <a:r>
              <a:rPr lang="cs-CZ" dirty="0" err="1"/>
              <a:t>d</a:t>
            </a:r>
            <a:r>
              <a:rPr lang="cs-CZ" dirty="0" err="1" smtClean="0"/>
              <a:t>eutsche</a:t>
            </a:r>
            <a:r>
              <a:rPr lang="cs-CZ" dirty="0" smtClean="0"/>
              <a:t> </a:t>
            </a:r>
            <a:r>
              <a:rPr lang="cs-CZ" dirty="0" err="1" smtClean="0"/>
              <a:t>Nationalfluss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 smtClean="0"/>
              <a:t> </a:t>
            </a:r>
            <a:r>
              <a:rPr lang="cs-CZ" dirty="0" err="1" smtClean="0"/>
              <a:t>gibt</a:t>
            </a:r>
            <a:r>
              <a:rPr lang="cs-CZ" dirty="0" smtClean="0"/>
              <a:t> es in </a:t>
            </a:r>
            <a:r>
              <a:rPr lang="cs-CZ" dirty="0" err="1" smtClean="0"/>
              <a:t>Deutschland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exportiert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meisten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deutsche</a:t>
            </a:r>
            <a:r>
              <a:rPr lang="cs-CZ" dirty="0" smtClean="0"/>
              <a:t> Produkte kann man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</a:t>
            </a:r>
            <a:r>
              <a:rPr lang="cs-CZ" dirty="0" err="1" smtClean="0"/>
              <a:t>kaufen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75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JUSTOVÁ, Hana. </a:t>
            </a:r>
            <a:r>
              <a:rPr lang="cs-CZ" i="1" dirty="0" err="1" smtClean="0"/>
              <a:t>Deutschsprachige</a:t>
            </a:r>
            <a:r>
              <a:rPr lang="cs-CZ" i="1" dirty="0" smtClean="0"/>
              <a:t> </a:t>
            </a:r>
            <a:r>
              <a:rPr lang="cs-CZ" i="1" dirty="0" err="1"/>
              <a:t>Länder</a:t>
            </a:r>
            <a:r>
              <a:rPr lang="cs-CZ" dirty="0"/>
              <a:t>. Praha: Fragment, 2006, ISBN 80-7200-424-7. </a:t>
            </a:r>
            <a:endParaRPr lang="cs-CZ" dirty="0" smtClean="0"/>
          </a:p>
          <a:p>
            <a:r>
              <a:rPr lang="cs-CZ" dirty="0"/>
              <a:t>MINARIK, Linda a kol. </a:t>
            </a:r>
            <a:r>
              <a:rPr lang="cs-CZ" i="1" dirty="0"/>
              <a:t>Němčina otázky a odpovědi</a:t>
            </a:r>
            <a:r>
              <a:rPr lang="cs-CZ" dirty="0"/>
              <a:t>. Dubicko: INFOA, 2007, ISBN 80-7240-490-3. 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Veškeré použité obrázky pocházejí z otevřené galerie Microsoft Office (</a:t>
            </a:r>
            <a:r>
              <a:rPr lang="cs-CZ" dirty="0" err="1"/>
              <a:t>Powerpoint</a:t>
            </a:r>
            <a:r>
              <a:rPr lang="cs-CZ" dirty="0"/>
              <a:t> 2010)</a:t>
            </a:r>
          </a:p>
          <a:p>
            <a:pPr marL="0" indent="0">
              <a:buNone/>
            </a:pPr>
            <a:endParaRPr lang="cs-CZ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6451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226</TotalTime>
  <Words>607</Words>
  <Application>Microsoft Office PowerPoint</Application>
  <PresentationFormat>Předvádění na obrazovce (4:3)</PresentationFormat>
  <Paragraphs>117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projekt_logo_cent</vt:lpstr>
      <vt:lpstr>Bundesrepublik Deutschland</vt:lpstr>
      <vt:lpstr>ANOTACE</vt:lpstr>
      <vt:lpstr>Deutschland – unser Nachbar</vt:lpstr>
      <vt:lpstr>Deutsche Flagge</vt:lpstr>
      <vt:lpstr>Währung</vt:lpstr>
      <vt:lpstr>Die wichtigsten Gebirge</vt:lpstr>
      <vt:lpstr>Die deutschen Flüsse</vt:lpstr>
      <vt:lpstr>Deutsche Inseln</vt:lpstr>
      <vt:lpstr>Bevölkerung</vt:lpstr>
      <vt:lpstr>Wirtschaft</vt:lpstr>
      <vt:lpstr>Landwirtschaft</vt:lpstr>
      <vt:lpstr>Schulwesen</vt:lpstr>
      <vt:lpstr>Was ist typisch deutsch ?</vt:lpstr>
      <vt:lpstr>Schlussfragen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35</cp:revision>
  <dcterms:created xsi:type="dcterms:W3CDTF">2012-07-02T08:03:24Z</dcterms:created>
  <dcterms:modified xsi:type="dcterms:W3CDTF">2014-02-25T13:04:35Z</dcterms:modified>
</cp:coreProperties>
</file>