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9" r:id="rId16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906" y="-18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742951"/>
            <a:ext cx="7772400" cy="1957388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2743200"/>
            <a:ext cx="6400800" cy="1475317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014044"/>
            <a:ext cx="7772400" cy="2334632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846699"/>
            <a:ext cx="7772400" cy="1132284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796978"/>
            <a:ext cx="4599432" cy="298323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3257550"/>
            <a:ext cx="3048000" cy="532394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6" y="916993"/>
            <a:ext cx="4575601" cy="27432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028700"/>
            <a:ext cx="3044952" cy="2197565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85725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4683919"/>
            <a:ext cx="2133600" cy="357188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DD1262E7-24C4-46F6-AC62-B5C26D07C53C}" type="datetimeFigureOut">
              <a:rPr lang="cs-CZ" smtClean="0"/>
              <a:t>16.5.2014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4683919"/>
            <a:ext cx="2895600" cy="357188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4683919"/>
            <a:ext cx="2133600" cy="357188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FBE811FF-6D18-472D-952D-1F2CB13F704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upload.wikimedia.org/wikipedia/commons/e/ed/N-Mesopotamia_and_Syria_english.svg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7/78/Ishtar_Gate_Babylon_Iraq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commons.wikimedia.org/wiki/File:Code-de-Hammurabi-1.jpg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4647126"/>
              </p:ext>
            </p:extLst>
          </p:nvPr>
        </p:nvGraphicFramePr>
        <p:xfrm>
          <a:off x="467544" y="1548191"/>
          <a:ext cx="8136582" cy="3511214"/>
        </p:xfrm>
        <a:graphic>
          <a:graphicData uri="http://schemas.openxmlformats.org/drawingml/2006/table">
            <a:tbl>
              <a:tblPr/>
              <a:tblGrid>
                <a:gridCol w="2074304"/>
                <a:gridCol w="6062278"/>
              </a:tblGrid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Český jazyk a literatura (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klíčová aktivita III/2)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Literatura oblasti Mezopotámie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62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se vrací k počátkům literární tvorby do jedné z prvních starověkých civilizací.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Představuje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však žákům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nejen literaturu, ale v základních faktech i celou kulturu dané oblasti.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16. 8. 2013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7" name="Skupina 6"/>
          <p:cNvGrpSpPr/>
          <p:nvPr/>
        </p:nvGrpSpPr>
        <p:grpSpPr>
          <a:xfrm>
            <a:off x="130145" y="-1019"/>
            <a:ext cx="8883709" cy="1531420"/>
            <a:chOff x="-92650" y="483518"/>
            <a:chExt cx="8883709" cy="1531420"/>
          </a:xfrm>
        </p:grpSpPr>
        <p:pic>
          <p:nvPicPr>
            <p:cNvPr id="8" name="Obrázek 7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9" name="Obrázek 8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Obrázek 9" descr="loga soukrškolyvjpeg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Obdélník 10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3622645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347614"/>
            <a:ext cx="7772400" cy="18002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>LITERATURA </a:t>
            </a:r>
            <a:r>
              <a:rPr lang="cs-CZ" dirty="0">
                <a:solidFill>
                  <a:srgbClr val="FF0000"/>
                </a:solidFill>
              </a:rPr>
              <a:t>OBLASTI </a:t>
            </a:r>
            <a:r>
              <a:rPr lang="cs-CZ" dirty="0" smtClean="0">
                <a:solidFill>
                  <a:srgbClr val="FF0000"/>
                </a:solidFill>
              </a:rPr>
              <a:t>MEZOPOTÁMIE</a:t>
            </a:r>
            <a:endParaRPr lang="cs-CZ" dirty="0"/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5940152" y="4416803"/>
            <a:ext cx="302433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9630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002060"/>
                </a:solidFill>
              </a:rPr>
              <a:t>ÚVOD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75606"/>
            <a:ext cx="8784976" cy="3456384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 smtClean="0">
                <a:solidFill>
                  <a:srgbClr val="FF0000"/>
                </a:solidFill>
              </a:rPr>
              <a:t>Mezopotámie – </a:t>
            </a:r>
            <a:r>
              <a:rPr lang="cs-CZ" sz="1800" dirty="0" smtClean="0">
                <a:solidFill>
                  <a:schemeClr val="tx1"/>
                </a:solidFill>
              </a:rPr>
              <a:t>Meziříčí,</a:t>
            </a:r>
            <a:r>
              <a:rPr lang="cs-CZ" sz="1800" dirty="0" smtClean="0">
                <a:solidFill>
                  <a:srgbClr val="FF0000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nížinatá</a:t>
            </a:r>
            <a:r>
              <a:rPr lang="cs-CZ" sz="1800" dirty="0" smtClean="0">
                <a:solidFill>
                  <a:srgbClr val="FF0000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oblast na Blízkém východě mezi toky řek Eufrat a Tigris, v níž se na počátku starověku vytvořila řada prvních státních civilizací (úrodná půda</a:t>
            </a:r>
            <a:r>
              <a:rPr lang="cs-CZ" sz="1800" dirty="0" smtClean="0">
                <a:solidFill>
                  <a:schemeClr val="tx1"/>
                </a:solidFill>
              </a:rPr>
              <a:t>)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1"/>
                </a:solidFill>
              </a:rPr>
              <a:t>p</a:t>
            </a:r>
            <a:r>
              <a:rPr lang="cs-CZ" sz="1800" dirty="0" smtClean="0">
                <a:solidFill>
                  <a:schemeClr val="tx1"/>
                </a:solidFill>
              </a:rPr>
              <a:t>rvní osídlení oblasti je datováno přibližně do 6. tisíciletí př. n. l., </a:t>
            </a:r>
            <a:r>
              <a:rPr lang="cs-CZ" sz="1800" dirty="0" smtClean="0">
                <a:solidFill>
                  <a:srgbClr val="002060"/>
                </a:solidFill>
              </a:rPr>
              <a:t>městské státy </a:t>
            </a:r>
            <a:r>
              <a:rPr lang="cs-CZ" sz="1800" dirty="0" smtClean="0">
                <a:solidFill>
                  <a:schemeClr val="tx1"/>
                </a:solidFill>
              </a:rPr>
              <a:t>zde začaly vznikat na přelomu </a:t>
            </a:r>
            <a:r>
              <a:rPr lang="cs-CZ" sz="1800" dirty="0" smtClean="0">
                <a:solidFill>
                  <a:srgbClr val="002060"/>
                </a:solidFill>
              </a:rPr>
              <a:t>5. a 4. tisíciletí př. n. l. </a:t>
            </a:r>
            <a:r>
              <a:rPr lang="cs-CZ" sz="1800" dirty="0" smtClean="0">
                <a:solidFill>
                  <a:schemeClr val="tx1"/>
                </a:solidFill>
              </a:rPr>
              <a:t>(Ur, Uruk, Lagaš, Uma, Kiš, Babylon atd.)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1"/>
                </a:solidFill>
              </a:rPr>
              <a:t>p</a:t>
            </a:r>
            <a:r>
              <a:rPr lang="cs-CZ" sz="1800" dirty="0" smtClean="0">
                <a:solidFill>
                  <a:schemeClr val="tx1"/>
                </a:solidFill>
              </a:rPr>
              <a:t>řibližně v téže době se zde začalo vyvíjet i písmo – </a:t>
            </a:r>
            <a:r>
              <a:rPr lang="cs-CZ" sz="1800" dirty="0" smtClean="0">
                <a:solidFill>
                  <a:srgbClr val="FF0000"/>
                </a:solidFill>
              </a:rPr>
              <a:t>vznik literatury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800" dirty="0">
                <a:solidFill>
                  <a:schemeClr val="tx1"/>
                </a:solidFill>
              </a:rPr>
              <a:t>c</a:t>
            </a:r>
            <a:r>
              <a:rPr lang="cs-CZ" sz="1800" dirty="0" smtClean="0">
                <a:solidFill>
                  <a:schemeClr val="tx1"/>
                </a:solidFill>
              </a:rPr>
              <a:t>ivilizace mezopotámské oblasti byly pak </a:t>
            </a:r>
            <a:r>
              <a:rPr lang="cs-CZ" sz="1800" dirty="0" smtClean="0">
                <a:solidFill>
                  <a:srgbClr val="002060"/>
                </a:solidFill>
              </a:rPr>
              <a:t>v 6. stol. př. n. l. ovládnuty Perskou říší </a:t>
            </a:r>
            <a:r>
              <a:rPr lang="cs-CZ" sz="1800" dirty="0" smtClean="0">
                <a:solidFill>
                  <a:schemeClr val="tx1"/>
                </a:solidFill>
              </a:rPr>
              <a:t>a od 4. století se pak staly součástí helénského (řeckého) světa  </a:t>
            </a:r>
            <a:endParaRPr lang="cs-CZ" sz="1800" dirty="0">
              <a:solidFill>
                <a:srgbClr val="FF0000"/>
              </a:solidFill>
            </a:endParaRPr>
          </a:p>
        </p:txBody>
      </p:sp>
      <p:grpSp>
        <p:nvGrpSpPr>
          <p:cNvPr id="12" name="Skupina 11"/>
          <p:cNvGrpSpPr/>
          <p:nvPr/>
        </p:nvGrpSpPr>
        <p:grpSpPr>
          <a:xfrm>
            <a:off x="538236" y="3922753"/>
            <a:ext cx="8208912" cy="1105067"/>
            <a:chOff x="534788" y="2989328"/>
            <a:chExt cx="8208912" cy="1105067"/>
          </a:xfrm>
        </p:grpSpPr>
        <p:sp>
          <p:nvSpPr>
            <p:cNvPr id="5" name="Zaoblený obdélník 4"/>
            <p:cNvSpPr/>
            <p:nvPr/>
          </p:nvSpPr>
          <p:spPr>
            <a:xfrm>
              <a:off x="534788" y="2989328"/>
              <a:ext cx="8208912" cy="110506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Podnadpis 2"/>
            <p:cNvSpPr txBox="1">
              <a:spLocks/>
            </p:cNvSpPr>
            <p:nvPr/>
          </p:nvSpPr>
          <p:spPr>
            <a:xfrm>
              <a:off x="1802736" y="3228914"/>
              <a:ext cx="5711266" cy="326135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3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sz="16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MEZOPOTÁMIE </a:t>
              </a:r>
              <a:r>
                <a:rPr lang="cs-CZ" sz="1600" dirty="0" smtClean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NIKDY NETVOŘILA JEDEN STÁTNÍ CELEK</a:t>
              </a:r>
              <a:r>
                <a:rPr lang="cs-CZ" sz="1600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, JDE „POUZE“ O OBLAST, VE KTERÉ SE V PRŮBĚHU NĚKOLIKA TISÍC LET ROZVÍJELA POSTUPNĚ ŘADA STÁTNÍCH ÚTVARŮ!!! </a:t>
              </a:r>
              <a:endParaRPr lang="cs-CZ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pic>
          <p:nvPicPr>
            <p:cNvPr id="10" name="Picture 2" descr="Dopravní značk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40351" y="3138396"/>
              <a:ext cx="826165" cy="8089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Dopravní značky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3150552"/>
              <a:ext cx="826165" cy="8089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779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002060"/>
                </a:solidFill>
              </a:rPr>
              <a:t>ÚVOD – MAPA MEZOPOTÁNIE</a:t>
            </a:r>
            <a:endParaRPr lang="cs-CZ" sz="3600" dirty="0"/>
          </a:p>
        </p:txBody>
      </p:sp>
      <p:pic>
        <p:nvPicPr>
          <p:cNvPr id="1026" name="Picture 2" descr="File:N-Mesopotamia and Syria english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19622"/>
            <a:ext cx="4032448" cy="2847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Skupina 13"/>
          <p:cNvGrpSpPr/>
          <p:nvPr/>
        </p:nvGrpSpPr>
        <p:grpSpPr>
          <a:xfrm>
            <a:off x="4325636" y="2067694"/>
            <a:ext cx="3774756" cy="1841347"/>
            <a:chOff x="4325636" y="2067694"/>
            <a:chExt cx="3774756" cy="1841347"/>
          </a:xfrm>
        </p:grpSpPr>
        <p:sp>
          <p:nvSpPr>
            <p:cNvPr id="6" name="Ovál 5"/>
            <p:cNvSpPr/>
            <p:nvPr/>
          </p:nvSpPr>
          <p:spPr>
            <a:xfrm rot="2260158">
              <a:off x="4325636" y="2812719"/>
              <a:ext cx="1708923" cy="1096322"/>
            </a:xfrm>
            <a:prstGeom prst="ellipse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6660232" y="2067694"/>
              <a:ext cx="1440160" cy="956062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1400" dirty="0" smtClean="0">
                  <a:solidFill>
                    <a:srgbClr val="FF0000"/>
                  </a:solidFill>
                </a:rPr>
                <a:t>Oblast vzniku prvních městských států</a:t>
              </a:r>
              <a:endParaRPr lang="cs-CZ" sz="1400" dirty="0">
                <a:solidFill>
                  <a:srgbClr val="FF0000"/>
                </a:solidFill>
              </a:endParaRPr>
            </a:p>
          </p:txBody>
        </p:sp>
        <p:cxnSp>
          <p:nvCxnSpPr>
            <p:cNvPr id="13" name="Přímá spojnice se šipkou 12"/>
            <p:cNvCxnSpPr>
              <a:stCxn id="7" idx="1"/>
            </p:cNvCxnSpPr>
            <p:nvPr/>
          </p:nvCxnSpPr>
          <p:spPr>
            <a:xfrm flipH="1">
              <a:off x="5652120" y="2545725"/>
              <a:ext cx="1008112" cy="530081"/>
            </a:xfrm>
            <a:prstGeom prst="straightConnector1">
              <a:avLst/>
            </a:prstGeom>
            <a:ln w="1905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86656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NEJVÝZNAMNĚJŠÍ MEZOPOTÁMSKÉ CIVILIZACE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75606"/>
            <a:ext cx="8784976" cy="3867894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FF0000"/>
                </a:solidFill>
              </a:rPr>
              <a:t>Sumerové</a:t>
            </a:r>
            <a:r>
              <a:rPr lang="cs-CZ" sz="1600" dirty="0" smtClean="0">
                <a:solidFill>
                  <a:schemeClr val="tx1"/>
                </a:solidFill>
              </a:rPr>
              <a:t> – kmen osídlující jižní číst Mezopotámie (dolní tok řek Eufrat a Tigris)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600" dirty="0"/>
              <a:t>p</a:t>
            </a:r>
            <a:r>
              <a:rPr lang="cs-CZ" sz="1600" dirty="0" smtClean="0">
                <a:solidFill>
                  <a:schemeClr val="tx1"/>
                </a:solidFill>
              </a:rPr>
              <a:t>rávě tento kmen začal jako první používat </a:t>
            </a:r>
            <a:r>
              <a:rPr lang="cs-CZ" sz="1600" dirty="0" smtClean="0">
                <a:solidFill>
                  <a:srgbClr val="002060"/>
                </a:solidFill>
              </a:rPr>
              <a:t>obrázkové a následně klínové písmo </a:t>
            </a:r>
            <a:r>
              <a:rPr lang="cs-CZ" sz="1600" dirty="0" smtClean="0">
                <a:solidFill>
                  <a:schemeClr val="tx1"/>
                </a:solidFill>
              </a:rPr>
              <a:t>(viz další snímky)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600" dirty="0"/>
              <a:t>d</a:t>
            </a:r>
            <a:r>
              <a:rPr lang="cs-CZ" sz="1600" dirty="0" smtClean="0">
                <a:solidFill>
                  <a:schemeClr val="tx1"/>
                </a:solidFill>
              </a:rPr>
              <a:t>o oblasti přišli ze severovýchodu v polovině 4. tisíciletí př. n. l. a stali se prvními nositeli kulturního vývoje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FF0000"/>
                </a:solidFill>
              </a:rPr>
              <a:t>Akkadové</a:t>
            </a:r>
            <a:r>
              <a:rPr lang="cs-CZ" sz="1600" dirty="0" smtClean="0">
                <a:solidFill>
                  <a:schemeClr val="tx1"/>
                </a:solidFill>
              </a:rPr>
              <a:t> – kmen původně žijící severně od Sumerů, v druhé polovině 3. tisíciletí př. </a:t>
            </a: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n. l. vybudoval silnou říši sahající přes celou Mezopotámii až do Sýrie 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FF0000"/>
                </a:solidFill>
              </a:rPr>
              <a:t>Babylonská říše </a:t>
            </a:r>
            <a:r>
              <a:rPr lang="cs-CZ" sz="1600" dirty="0" smtClean="0">
                <a:solidFill>
                  <a:schemeClr val="tx1"/>
                </a:solidFill>
              </a:rPr>
              <a:t>–</a:t>
            </a:r>
            <a:r>
              <a:rPr lang="cs-CZ" sz="1600" dirty="0" smtClean="0">
                <a:solidFill>
                  <a:srgbClr val="FF0000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nejmocnější stát této oblasti od 2. tisíciletí př. n. l, největšího rozkvětu dosáhl za panovníka </a:t>
            </a:r>
            <a:r>
              <a:rPr lang="cs-CZ" sz="1600" dirty="0" smtClean="0">
                <a:solidFill>
                  <a:srgbClr val="002060"/>
                </a:solidFill>
              </a:rPr>
              <a:t>Chamurapiho</a:t>
            </a:r>
            <a:r>
              <a:rPr lang="cs-CZ" sz="1600" dirty="0" smtClean="0">
                <a:solidFill>
                  <a:schemeClr val="tx1"/>
                </a:solidFill>
              </a:rPr>
              <a:t> (viz dále) po vyvrácení Chetity kolem roku 1600 př. n. l. se pak v 6. stol. př. n. l. vytvořila tzv. </a:t>
            </a:r>
            <a:r>
              <a:rPr lang="cs-CZ" sz="1600" dirty="0" smtClean="0">
                <a:solidFill>
                  <a:srgbClr val="002060"/>
                </a:solidFill>
              </a:rPr>
              <a:t>Novobabylonská říše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1600" dirty="0"/>
              <a:t>p</a:t>
            </a:r>
            <a:r>
              <a:rPr lang="cs-CZ" sz="1600" dirty="0" smtClean="0"/>
              <a:t>rávě z doby </a:t>
            </a:r>
            <a:r>
              <a:rPr lang="cs-CZ" sz="1600" dirty="0" smtClean="0"/>
              <a:t>Ba</a:t>
            </a:r>
            <a:r>
              <a:rPr lang="cs-CZ" sz="1600" dirty="0" smtClean="0"/>
              <a:t>bylóňanů pochází nejvýznamnější architektonické stavby této oblasti</a:t>
            </a:r>
          </a:p>
          <a:p>
            <a:pPr marL="1371600" lvl="2" indent="-457200" algn="l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cs-CZ" sz="1600" dirty="0" smtClean="0">
                <a:solidFill>
                  <a:srgbClr val="002060"/>
                </a:solidFill>
              </a:rPr>
              <a:t>Ištařina brána - </a:t>
            </a:r>
            <a:r>
              <a:rPr lang="cs-CZ" sz="1600" dirty="0" smtClean="0"/>
              <a:t> jedna ze vstupních bran do města Babylonu, zasvěcená bohyni plodnosti, lásky a války – Ištar</a:t>
            </a:r>
          </a:p>
          <a:p>
            <a:pPr marL="1371600" lvl="2" indent="-457200" algn="l">
              <a:buClr>
                <a:schemeClr val="tx1"/>
              </a:buClr>
              <a:buFont typeface="Wingdings" panose="05000000000000000000" pitchFamily="2" charset="2"/>
              <a:buChar char="Ø"/>
            </a:pPr>
            <a:r>
              <a:rPr lang="cs-CZ" sz="1600" dirty="0" smtClean="0">
                <a:solidFill>
                  <a:srgbClr val="002060"/>
                </a:solidFill>
              </a:rPr>
              <a:t>Babylonská věž – </a:t>
            </a:r>
            <a:r>
              <a:rPr lang="cs-CZ" sz="1600" dirty="0" smtClean="0"/>
              <a:t>postavená „do nebes“ k oslavě člověka, Bůh se tuto  údajnou „zpupnost“ potrestal zmatením jazyků, aby dílo nebylo dokončeno</a:t>
            </a:r>
            <a:r>
              <a:rPr lang="cs-CZ" sz="1600" dirty="0" smtClean="0">
                <a:solidFill>
                  <a:srgbClr val="002060"/>
                </a:solidFill>
              </a:rPr>
              <a:t> </a:t>
            </a:r>
            <a:endParaRPr lang="cs-CZ" sz="1600" dirty="0" smtClean="0">
              <a:solidFill>
                <a:srgbClr val="002060"/>
              </a:solidFill>
            </a:endParaRP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1600" dirty="0" smtClean="0">
                <a:solidFill>
                  <a:srgbClr val="FF0000"/>
                </a:solidFill>
              </a:rPr>
              <a:t>Asyřané</a:t>
            </a:r>
            <a:r>
              <a:rPr lang="cs-CZ" sz="1600" dirty="0" smtClean="0">
                <a:solidFill>
                  <a:schemeClr val="tx1"/>
                </a:solidFill>
              </a:rPr>
              <a:t> – vytvořili postupně dva státní útvary, </a:t>
            </a:r>
            <a:r>
              <a:rPr lang="cs-CZ" sz="1600" dirty="0" smtClean="0">
                <a:solidFill>
                  <a:srgbClr val="002060"/>
                </a:solidFill>
              </a:rPr>
              <a:t>Staroasyrskou a </a:t>
            </a:r>
            <a:r>
              <a:rPr lang="cs-CZ" sz="1600" dirty="0" smtClean="0">
                <a:solidFill>
                  <a:srgbClr val="002060"/>
                </a:solidFill>
              </a:rPr>
              <a:t>N</a:t>
            </a:r>
            <a:r>
              <a:rPr lang="cs-CZ" sz="1600" dirty="0" smtClean="0">
                <a:solidFill>
                  <a:srgbClr val="002060"/>
                </a:solidFill>
              </a:rPr>
              <a:t>ovoasyrskou říši </a:t>
            </a:r>
            <a:r>
              <a:rPr lang="cs-CZ" sz="1600" dirty="0" smtClean="0">
                <a:solidFill>
                  <a:schemeClr val="tx1"/>
                </a:solidFill>
              </a:rPr>
              <a:t>v severní části Mezopotámie a posléze v celé Mezopotámii, nejprve na počátku 2. a posléze na počátku 1. tisíciletí př. n. l.  </a:t>
            </a:r>
          </a:p>
        </p:txBody>
      </p:sp>
    </p:spTree>
    <p:extLst>
      <p:ext uri="{BB962C8B-B14F-4D97-AF65-F5344CB8AC3E}">
        <p14:creationId xmlns:p14="http://schemas.microsoft.com/office/powerpoint/2010/main" val="387293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NEJVÝZNAMNĚJŠÍ MEZOPOTÁMSKÉ CIVILIZACE</a:t>
            </a:r>
            <a:endParaRPr lang="cs-CZ" sz="3200" dirty="0"/>
          </a:p>
        </p:txBody>
      </p:sp>
      <p:pic>
        <p:nvPicPr>
          <p:cNvPr id="2050" name="Picture 2" descr="http://upload.wikimedia.org/wikipedia/commons/thumb/f/fc/Pieter_Bruegel_the_Elder_-_The_Tower_of_Babel_%28Vienna%29_-_Google_Art_Project_-_edited.jpg/800px-Pieter_Bruegel_the_Elder_-_The_Tower_of_Babel_%28Vienna%29_-_Google_Art_Project_-_edite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932" y="1779662"/>
            <a:ext cx="2852316" cy="2084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File:Ishtar Gate Babylon Iraq.jpg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14" t="13015" r="16168" b="31735"/>
          <a:stretch/>
        </p:blipFill>
        <p:spPr bwMode="auto">
          <a:xfrm>
            <a:off x="6804248" y="1721717"/>
            <a:ext cx="1887955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1786" t="23600" b="34994"/>
          <a:stretch/>
        </p:blipFill>
        <p:spPr bwMode="auto">
          <a:xfrm>
            <a:off x="4053545" y="1757721"/>
            <a:ext cx="1886607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Podnadpis 2"/>
          <p:cNvSpPr txBox="1">
            <a:spLocks/>
          </p:cNvSpPr>
          <p:nvPr/>
        </p:nvSpPr>
        <p:spPr>
          <a:xfrm>
            <a:off x="323922" y="4122943"/>
            <a:ext cx="302433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abylonská věž v představách vlámského malíře Pietra </a:t>
            </a:r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rueghla    (16. století)</a:t>
            </a:r>
            <a:endParaRPr lang="cs-CZ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Podnadpis 2"/>
          <p:cNvSpPr txBox="1">
            <a:spLocks/>
          </p:cNvSpPr>
          <p:nvPr/>
        </p:nvSpPr>
        <p:spPr>
          <a:xfrm>
            <a:off x="3484680" y="4104172"/>
            <a:ext cx="3024336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Sumerské klínové písmo</a:t>
            </a:r>
            <a:endParaRPr lang="cs-CZ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Podnadpis 2"/>
          <p:cNvSpPr txBox="1">
            <a:spLocks/>
          </p:cNvSpPr>
          <p:nvPr/>
        </p:nvSpPr>
        <p:spPr>
          <a:xfrm>
            <a:off x="6236057" y="4104172"/>
            <a:ext cx="3024336" cy="8438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Kopie Ištařiny brány v Babylonu (dnešní </a:t>
            </a:r>
            <a:r>
              <a:rPr lang="cs-CZ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rák), další slavná kopie je             v Berlínském muzeu Pergamen</a:t>
            </a:r>
            <a:endParaRPr lang="cs-CZ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197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SPOLEČNOST</a:t>
            </a:r>
            <a:r>
              <a:rPr lang="cs-CZ" sz="3200" dirty="0" smtClean="0">
                <a:solidFill>
                  <a:srgbClr val="002060"/>
                </a:solidFill>
              </a:rPr>
              <a:t> V MEZOPOTÁMSKÝCH STÁTECH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75606"/>
            <a:ext cx="8784976" cy="3456384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j</a:t>
            </a:r>
            <a:r>
              <a:rPr lang="cs-CZ" sz="2000" dirty="0" smtClean="0">
                <a:solidFill>
                  <a:schemeClr val="tx1"/>
                </a:solidFill>
              </a:rPr>
              <a:t>ednotlivým s</a:t>
            </a:r>
            <a:r>
              <a:rPr lang="cs-CZ" sz="2000" dirty="0" smtClean="0">
                <a:solidFill>
                  <a:schemeClr val="tx1"/>
                </a:solidFill>
              </a:rPr>
              <a:t>tátům vládli </a:t>
            </a:r>
            <a:r>
              <a:rPr lang="cs-CZ" sz="2000" dirty="0" smtClean="0">
                <a:solidFill>
                  <a:srgbClr val="002060"/>
                </a:solidFill>
              </a:rPr>
              <a:t>králové s neomezenou mocí</a:t>
            </a:r>
            <a:r>
              <a:rPr lang="cs-CZ" sz="2000" dirty="0" smtClean="0">
                <a:solidFill>
                  <a:schemeClr val="tx1"/>
                </a:solidFill>
              </a:rPr>
              <a:t>, opírali se                                o náboženství, někteří se sami označovali za bohy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náboženství mělo </a:t>
            </a:r>
            <a:r>
              <a:rPr lang="cs-CZ" sz="2000" dirty="0" smtClean="0">
                <a:solidFill>
                  <a:srgbClr val="002060"/>
                </a:solidFill>
              </a:rPr>
              <a:t>polyteistickou podobu </a:t>
            </a:r>
            <a:r>
              <a:rPr lang="cs-CZ" sz="2000" dirty="0" smtClean="0">
                <a:solidFill>
                  <a:schemeClr val="tx1"/>
                </a:solidFill>
              </a:rPr>
              <a:t>(mnohobožství)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s</a:t>
            </a:r>
            <a:r>
              <a:rPr lang="cs-CZ" sz="2000" dirty="0" smtClean="0">
                <a:solidFill>
                  <a:schemeClr val="tx1"/>
                </a:solidFill>
              </a:rPr>
              <a:t> náboženstvím zřejmě do určité míry souvisely i </a:t>
            </a:r>
            <a:r>
              <a:rPr lang="cs-CZ" sz="2000" dirty="0" smtClean="0">
                <a:solidFill>
                  <a:srgbClr val="002060"/>
                </a:solidFill>
              </a:rPr>
              <a:t>zikkuraty</a:t>
            </a:r>
            <a:r>
              <a:rPr lang="cs-CZ" sz="2000" dirty="0" smtClean="0">
                <a:solidFill>
                  <a:schemeClr val="tx1"/>
                </a:solidFill>
              </a:rPr>
              <a:t> – víceúčelové stupňovité stavby (např. Babylonská věž) 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r</a:t>
            </a:r>
            <a:r>
              <a:rPr lang="cs-CZ" sz="2000" dirty="0" smtClean="0">
                <a:solidFill>
                  <a:schemeClr val="tx1"/>
                </a:solidFill>
              </a:rPr>
              <a:t>ozhodující roli v hospodářství hrálo </a:t>
            </a:r>
            <a:r>
              <a:rPr lang="cs-CZ" sz="2000" dirty="0" smtClean="0">
                <a:solidFill>
                  <a:srgbClr val="FF0000"/>
                </a:solidFill>
              </a:rPr>
              <a:t>zemědělství 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b</a:t>
            </a:r>
            <a:r>
              <a:rPr lang="cs-CZ" sz="2000" dirty="0" smtClean="0">
                <a:solidFill>
                  <a:schemeClr val="tx1"/>
                </a:solidFill>
              </a:rPr>
              <a:t>ohaté výnosy z úrodné uměle zavlažované půdy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z</a:t>
            </a:r>
            <a:r>
              <a:rPr lang="cs-CZ" sz="2000" dirty="0" smtClean="0"/>
              <a:t>ásadní bylo pěstování obilí, pěstovaly se však i další plodiny (včetně květin)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r</a:t>
            </a:r>
            <a:r>
              <a:rPr lang="cs-CZ" sz="2000" dirty="0" smtClean="0">
                <a:solidFill>
                  <a:schemeClr val="tx1"/>
                </a:solidFill>
              </a:rPr>
              <a:t>ozvíjel se i </a:t>
            </a:r>
            <a:r>
              <a:rPr lang="cs-CZ" sz="2000" dirty="0" smtClean="0">
                <a:solidFill>
                  <a:srgbClr val="002060"/>
                </a:solidFill>
              </a:rPr>
              <a:t>dálkový obchod </a:t>
            </a:r>
            <a:r>
              <a:rPr lang="cs-CZ" sz="2000" dirty="0" smtClean="0">
                <a:solidFill>
                  <a:schemeClr val="tx1"/>
                </a:solidFill>
              </a:rPr>
              <a:t>se surovinami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s</a:t>
            </a:r>
            <a:r>
              <a:rPr lang="cs-CZ" sz="2000" dirty="0" smtClean="0">
                <a:solidFill>
                  <a:schemeClr val="tx1"/>
                </a:solidFill>
              </a:rPr>
              <a:t> vynálezem písma pak souvisí i </a:t>
            </a:r>
            <a:r>
              <a:rPr lang="cs-CZ" sz="2000" dirty="0" smtClean="0">
                <a:solidFill>
                  <a:srgbClr val="002060"/>
                </a:solidFill>
              </a:rPr>
              <a:t>vznik prvních škol 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846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SUMERSKO-AKKADSKÁ LITERATURA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75606"/>
            <a:ext cx="8784976" cy="3456384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j</a:t>
            </a:r>
            <a:r>
              <a:rPr lang="cs-CZ" sz="2000" dirty="0" smtClean="0">
                <a:solidFill>
                  <a:schemeClr val="tx1"/>
                </a:solidFill>
              </a:rPr>
              <a:t>ak již bylo zmíněno, vynález písma je přičítán Sumerům – psaní rákosovým rydlem na hliněné tabulky sloužilo nejprve k úředním záznamům (pracovní výkony, smlouvy atd.)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později písmo zlidovělo, rozšířilo se i do běžné komunikace a následně začaly vznikat první památky </a:t>
            </a:r>
            <a:r>
              <a:rPr lang="cs-CZ" sz="2000" dirty="0" smtClean="0">
                <a:solidFill>
                  <a:srgbClr val="002060"/>
                </a:solidFill>
              </a:rPr>
              <a:t>umělecké literatury </a:t>
            </a:r>
            <a:r>
              <a:rPr lang="cs-CZ" sz="2000" dirty="0" smtClean="0">
                <a:solidFill>
                  <a:schemeClr val="tx1"/>
                </a:solidFill>
              </a:rPr>
              <a:t>(vyjádření smyslových a duševních prožitků) – nejprve zachycovala mýty, hymny, modlitby, nářky nebo lidová přísloví, o něco později se k nim přidaly i </a:t>
            </a:r>
            <a:r>
              <a:rPr lang="cs-CZ" sz="2000" dirty="0" smtClean="0">
                <a:solidFill>
                  <a:srgbClr val="002060"/>
                </a:solidFill>
              </a:rPr>
              <a:t>eposy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4716016" y="3649591"/>
            <a:ext cx="2988115" cy="135352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 dirty="0" smtClean="0">
              <a:solidFill>
                <a:srgbClr val="002060"/>
              </a:solidFill>
            </a:endParaRPr>
          </a:p>
          <a:p>
            <a:pPr algn="ctr"/>
            <a:r>
              <a:rPr lang="cs-CZ" sz="1200" b="1" dirty="0" smtClean="0">
                <a:solidFill>
                  <a:srgbClr val="002060"/>
                </a:solidFill>
              </a:rPr>
              <a:t>Epos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2060"/>
                </a:solidFill>
              </a:rPr>
              <a:t>l</a:t>
            </a:r>
            <a:r>
              <a:rPr lang="cs-CZ" sz="1200" dirty="0" smtClean="0">
                <a:solidFill>
                  <a:srgbClr val="002060"/>
                </a:solidFill>
              </a:rPr>
              <a:t>iterární žánr, rozsáhlá veršovaná epická skladba popisující příběh udatného hlavního hrdiny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2060"/>
                </a:solidFill>
              </a:rPr>
              <a:t>v</a:t>
            </a:r>
            <a:r>
              <a:rPr lang="cs-CZ" sz="1200" dirty="0" smtClean="0">
                <a:solidFill>
                  <a:srgbClr val="002060"/>
                </a:solidFill>
              </a:rPr>
              <a:t>yznačuje se bohatým dějem a množství odboček s dílčími příběhy</a:t>
            </a:r>
          </a:p>
          <a:p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259632" y="3649591"/>
            <a:ext cx="2988115" cy="1353522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400" b="1" dirty="0" smtClean="0">
              <a:solidFill>
                <a:srgbClr val="002060"/>
              </a:solidFill>
            </a:endParaRPr>
          </a:p>
          <a:p>
            <a:pPr algn="ctr"/>
            <a:r>
              <a:rPr lang="cs-CZ" sz="1200" b="1" dirty="0" smtClean="0">
                <a:solidFill>
                  <a:srgbClr val="002060"/>
                </a:solidFill>
              </a:rPr>
              <a:t>Mýtus</a:t>
            </a:r>
            <a:endParaRPr lang="cs-CZ" sz="1200" b="1" dirty="0" smtClean="0">
              <a:solidFill>
                <a:srgbClr val="00206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>
                <a:solidFill>
                  <a:srgbClr val="002060"/>
                </a:solidFill>
              </a:rPr>
              <a:t>b</a:t>
            </a:r>
            <a:r>
              <a:rPr lang="cs-CZ" sz="1200" dirty="0" smtClean="0">
                <a:solidFill>
                  <a:srgbClr val="002060"/>
                </a:solidFill>
              </a:rPr>
              <a:t>áje, kterou lidé vytvořili z potřeby vysvětlit vlastní existenci, vznik světa, různé přírodní jevy apod.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 smtClean="0">
                <a:solidFill>
                  <a:srgbClr val="002060"/>
                </a:solidFill>
              </a:rPr>
              <a:t>obsahuje celou řadu filosofických prvků</a:t>
            </a:r>
            <a:r>
              <a:rPr lang="cs-CZ" sz="1200" dirty="0" smtClean="0">
                <a:solidFill>
                  <a:srgbClr val="002060"/>
                </a:solidFill>
              </a:rPr>
              <a:t> </a:t>
            </a:r>
            <a:endParaRPr lang="cs-CZ" sz="1200" dirty="0" smtClean="0">
              <a:solidFill>
                <a:srgbClr val="002060"/>
              </a:solidFill>
            </a:endParaRPr>
          </a:p>
          <a:p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529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SUMERSKO-AKKADSKÁ LITERATURA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75606"/>
            <a:ext cx="5832648" cy="3672408"/>
          </a:xfrm>
        </p:spPr>
        <p:txBody>
          <a:bodyPr>
            <a:normAutofit lnSpcReduction="10000"/>
          </a:bodyPr>
          <a:lstStyle/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n</a:t>
            </a:r>
            <a:r>
              <a:rPr lang="cs-CZ" sz="2000" dirty="0" smtClean="0">
                <a:solidFill>
                  <a:schemeClr val="tx1"/>
                </a:solidFill>
              </a:rPr>
              <a:t>ejslavnější památkou sumersko-akkadské literatury je </a:t>
            </a:r>
            <a:r>
              <a:rPr lang="cs-CZ" sz="2000" dirty="0" smtClean="0">
                <a:solidFill>
                  <a:srgbClr val="FF0000"/>
                </a:solidFill>
              </a:rPr>
              <a:t>Epos o </a:t>
            </a:r>
            <a:r>
              <a:rPr lang="cs-CZ" sz="2000" dirty="0" smtClean="0">
                <a:solidFill>
                  <a:srgbClr val="FF0000"/>
                </a:solidFill>
              </a:rPr>
              <a:t>G</a:t>
            </a:r>
            <a:r>
              <a:rPr lang="cs-CZ" sz="2000" dirty="0" smtClean="0">
                <a:solidFill>
                  <a:srgbClr val="FF0000"/>
                </a:solidFill>
              </a:rPr>
              <a:t>ilgamešovi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d</a:t>
            </a:r>
            <a:r>
              <a:rPr lang="cs-CZ" sz="2000" dirty="0" smtClean="0"/>
              <a:t>ílo je datováno kolem roku </a:t>
            </a:r>
            <a:r>
              <a:rPr lang="cs-CZ" sz="2000" dirty="0" smtClean="0">
                <a:solidFill>
                  <a:srgbClr val="002060"/>
                </a:solidFill>
              </a:rPr>
              <a:t>2500 př. n. l., </a:t>
            </a:r>
            <a:r>
              <a:rPr lang="cs-CZ" sz="2000" dirty="0" smtClean="0"/>
              <a:t>dochovalo se pouze ve zlomcích (částech), později bylo upraveno Babyloňany a Asyřany do dnešní podoby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rgbClr val="002060"/>
                </a:solidFill>
              </a:rPr>
              <a:t>Gilgameš</a:t>
            </a:r>
            <a:r>
              <a:rPr lang="cs-CZ" sz="2000" dirty="0" smtClean="0"/>
              <a:t> byl vládcem města Uruku, z 2/3 bůh a z 1/3 člověk, který se </a:t>
            </a:r>
            <a:r>
              <a:rPr lang="cs-CZ" sz="2000" dirty="0" smtClean="0">
                <a:solidFill>
                  <a:srgbClr val="002060"/>
                </a:solidFill>
              </a:rPr>
              <a:t>vydal hledat nesmrtelnost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b</a:t>
            </a:r>
            <a:r>
              <a:rPr lang="cs-CZ" sz="2000" dirty="0" smtClean="0"/>
              <a:t>ez úspěchu se vrací do rodného Uruku, kde poznal, že </a:t>
            </a:r>
            <a:r>
              <a:rPr lang="cs-CZ" sz="2000" dirty="0" smtClean="0">
                <a:solidFill>
                  <a:srgbClr val="002060"/>
                </a:solidFill>
              </a:rPr>
              <a:t>nesmrtelným ho činí hradby, jež dal</a:t>
            </a:r>
            <a:r>
              <a:rPr lang="cs-CZ" sz="2000" dirty="0" smtClean="0"/>
              <a:t> těžkou prací svých poddaných předtím </a:t>
            </a:r>
            <a:r>
              <a:rPr lang="cs-CZ" sz="2000" dirty="0" smtClean="0">
                <a:solidFill>
                  <a:srgbClr val="002060"/>
                </a:solidFill>
              </a:rPr>
              <a:t>vybudovat  </a:t>
            </a:r>
          </a:p>
        </p:txBody>
      </p:sp>
      <p:pic>
        <p:nvPicPr>
          <p:cNvPr id="3074" name="Picture 2" descr="http://upload.wikimedia.org/wikipedia/commons/2/26/GilgameshTable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5075" y="1347613"/>
            <a:ext cx="2189908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dnadpis 2"/>
          <p:cNvSpPr txBox="1">
            <a:spLocks/>
          </p:cNvSpPr>
          <p:nvPr/>
        </p:nvSpPr>
        <p:spPr>
          <a:xfrm>
            <a:off x="6279889" y="4104172"/>
            <a:ext cx="2520280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</a:t>
            </a:r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edna z dochovaných hliněných tabulek, na nichž je zachycen Epos o Gilgamešovi</a:t>
            </a:r>
            <a:endParaRPr lang="cs-CZ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279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00" y="-236562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SUMERSKO-AKKADSKÁ LITERATURA</a:t>
            </a:r>
            <a:endParaRPr lang="cs-CZ" sz="3200" dirty="0"/>
          </a:p>
        </p:txBody>
      </p:sp>
      <p:sp>
        <p:nvSpPr>
          <p:cNvPr id="8" name="Zaoblený obdélník 7"/>
          <p:cNvSpPr/>
          <p:nvPr/>
        </p:nvSpPr>
        <p:spPr>
          <a:xfrm>
            <a:off x="467544" y="1059582"/>
            <a:ext cx="4104456" cy="3943531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it-IT" sz="1150" dirty="0">
                <a:solidFill>
                  <a:srgbClr val="002060"/>
                </a:solidFill>
              </a:rPr>
              <a:t>Po dvaceti dvouhodinách jídlo si ulomili,</a:t>
            </a:r>
          </a:p>
          <a:p>
            <a:r>
              <a:rPr lang="cs-CZ" sz="1150" dirty="0">
                <a:solidFill>
                  <a:srgbClr val="002060"/>
                </a:solidFill>
              </a:rPr>
              <a:t>po třiceti dvouhodinách k spánku uléhali.</a:t>
            </a:r>
          </a:p>
          <a:p>
            <a:r>
              <a:rPr lang="cs-CZ" sz="1150" dirty="0">
                <a:solidFill>
                  <a:srgbClr val="002060"/>
                </a:solidFill>
              </a:rPr>
              <a:t>Tu uviděl Gilgameš studnu, jejíž voda byla chladná.</a:t>
            </a:r>
          </a:p>
          <a:p>
            <a:r>
              <a:rPr lang="cs-CZ" sz="1150" dirty="0">
                <a:solidFill>
                  <a:srgbClr val="002060"/>
                </a:solidFill>
              </a:rPr>
              <a:t>I sestoupil dolů, aby se umyl v její vodě.</a:t>
            </a:r>
          </a:p>
          <a:p>
            <a:r>
              <a:rPr lang="cs-CZ" sz="1150" dirty="0">
                <a:solidFill>
                  <a:srgbClr val="002060"/>
                </a:solidFill>
              </a:rPr>
              <a:t>Had ucítil vůni té rostliny,</a:t>
            </a:r>
          </a:p>
          <a:p>
            <a:r>
              <a:rPr lang="pl-PL" sz="1150" dirty="0">
                <a:solidFill>
                  <a:srgbClr val="002060"/>
                </a:solidFill>
              </a:rPr>
              <a:t>vylezl z vody a rostlinu odnes.</a:t>
            </a:r>
          </a:p>
          <a:p>
            <a:r>
              <a:rPr lang="cs-CZ" sz="1150" dirty="0">
                <a:solidFill>
                  <a:srgbClr val="002060"/>
                </a:solidFill>
              </a:rPr>
              <a:t>A ihned odhodil kůži.</a:t>
            </a:r>
          </a:p>
          <a:p>
            <a:r>
              <a:rPr lang="cs-CZ" sz="1150" dirty="0">
                <a:solidFill>
                  <a:srgbClr val="002060"/>
                </a:solidFill>
              </a:rPr>
              <a:t>Usedne Gilgameš a hořce pláče;</a:t>
            </a:r>
          </a:p>
          <a:p>
            <a:r>
              <a:rPr lang="cs-CZ" sz="1150" dirty="0">
                <a:solidFill>
                  <a:srgbClr val="002060"/>
                </a:solidFill>
              </a:rPr>
              <a:t>po tváři jeho stékají slzy.</a:t>
            </a:r>
          </a:p>
          <a:p>
            <a:r>
              <a:rPr lang="cs-CZ" sz="1150" dirty="0">
                <a:solidFill>
                  <a:srgbClr val="002060"/>
                </a:solidFill>
              </a:rPr>
              <a:t>Za ruce uchopil </a:t>
            </a:r>
            <a:r>
              <a:rPr lang="cs-CZ" sz="1150" dirty="0" err="1">
                <a:solidFill>
                  <a:srgbClr val="002060"/>
                </a:solidFill>
              </a:rPr>
              <a:t>Uršanábiho</a:t>
            </a:r>
            <a:r>
              <a:rPr lang="cs-CZ" sz="1150" dirty="0">
                <a:solidFill>
                  <a:srgbClr val="002060"/>
                </a:solidFill>
              </a:rPr>
              <a:t>, lodivoda:</a:t>
            </a:r>
          </a:p>
          <a:p>
            <a:r>
              <a:rPr lang="cs-CZ" sz="1150" dirty="0">
                <a:solidFill>
                  <a:srgbClr val="002060"/>
                </a:solidFill>
              </a:rPr>
              <a:t>„Pro koho, </a:t>
            </a:r>
            <a:r>
              <a:rPr lang="cs-CZ" sz="1150" dirty="0" err="1">
                <a:solidFill>
                  <a:srgbClr val="002060"/>
                </a:solidFill>
              </a:rPr>
              <a:t>Uršanábi</a:t>
            </a:r>
            <a:r>
              <a:rPr lang="cs-CZ" sz="1150" dirty="0">
                <a:solidFill>
                  <a:srgbClr val="002060"/>
                </a:solidFill>
              </a:rPr>
              <a:t>, ruce mé se namáhaly,</a:t>
            </a:r>
          </a:p>
          <a:p>
            <a:r>
              <a:rPr lang="cs-CZ" sz="1150" dirty="0">
                <a:solidFill>
                  <a:srgbClr val="002060"/>
                </a:solidFill>
              </a:rPr>
              <a:t>pro koho </a:t>
            </a:r>
            <a:r>
              <a:rPr lang="cs-CZ" sz="1150" dirty="0" err="1">
                <a:solidFill>
                  <a:srgbClr val="002060"/>
                </a:solidFill>
              </a:rPr>
              <a:t>ztrávena</a:t>
            </a:r>
            <a:r>
              <a:rPr lang="cs-CZ" sz="1150" dirty="0">
                <a:solidFill>
                  <a:srgbClr val="002060"/>
                </a:solidFill>
              </a:rPr>
              <a:t> je krev mého srdce?</a:t>
            </a:r>
          </a:p>
          <a:p>
            <a:r>
              <a:rPr lang="cs-CZ" sz="1150" dirty="0">
                <a:solidFill>
                  <a:srgbClr val="002060"/>
                </a:solidFill>
              </a:rPr>
              <a:t>Ni špetku dobra jsem pro sebe nedosáhl,</a:t>
            </a:r>
          </a:p>
          <a:p>
            <a:r>
              <a:rPr lang="cs-CZ" sz="1150" dirty="0">
                <a:solidFill>
                  <a:srgbClr val="002060"/>
                </a:solidFill>
              </a:rPr>
              <a:t>jen lev země pro sebe sama vykonal dobro!</a:t>
            </a:r>
          </a:p>
          <a:p>
            <a:r>
              <a:rPr lang="nn-NO" sz="1150" dirty="0">
                <a:solidFill>
                  <a:srgbClr val="002060"/>
                </a:solidFill>
              </a:rPr>
              <a:t>To nyní na dvacet dvouhodin odnese příval vod.</a:t>
            </a:r>
          </a:p>
          <a:p>
            <a:r>
              <a:rPr lang="cs-CZ" sz="1150" dirty="0">
                <a:solidFill>
                  <a:srgbClr val="002060"/>
                </a:solidFill>
              </a:rPr>
              <a:t>Když hadici jsem otevřel a rozházel nářadí,</a:t>
            </a:r>
          </a:p>
          <a:p>
            <a:r>
              <a:rPr lang="cs-CZ" sz="1150" dirty="0">
                <a:solidFill>
                  <a:srgbClr val="002060"/>
                </a:solidFill>
              </a:rPr>
              <a:t>spatřil jsem, jaké znamení mi bylo dáno. Teď ustoupit chci</a:t>
            </a:r>
          </a:p>
          <a:p>
            <a:r>
              <a:rPr lang="pl-PL" sz="1150" dirty="0">
                <a:solidFill>
                  <a:srgbClr val="002060"/>
                </a:solidFill>
              </a:rPr>
              <a:t>a koráb na břehu zanechat.“</a:t>
            </a:r>
          </a:p>
          <a:p>
            <a:r>
              <a:rPr lang="it-IT" sz="1150" dirty="0">
                <a:solidFill>
                  <a:srgbClr val="002060"/>
                </a:solidFill>
              </a:rPr>
              <a:t>Po dvaceti dvouhodinách jídlo si ulomili,</a:t>
            </a:r>
          </a:p>
          <a:p>
            <a:r>
              <a:rPr lang="cs-CZ" sz="1150" dirty="0">
                <a:solidFill>
                  <a:srgbClr val="002060"/>
                </a:solidFill>
              </a:rPr>
              <a:t>po třiceti dvouhodinách k spánku uléhali,</a:t>
            </a:r>
          </a:p>
          <a:p>
            <a:r>
              <a:rPr lang="pl-PL" sz="1150" dirty="0">
                <a:solidFill>
                  <a:srgbClr val="002060"/>
                </a:solidFill>
              </a:rPr>
              <a:t>až do Uruku hrazeného dorazili.</a:t>
            </a:r>
            <a:endParaRPr lang="cs-CZ" sz="1150" dirty="0">
              <a:solidFill>
                <a:srgbClr val="002060"/>
              </a:solidFill>
            </a:endParaRPr>
          </a:p>
        </p:txBody>
      </p:sp>
      <p:pic>
        <p:nvPicPr>
          <p:cNvPr id="4098" name="Picture 2" descr="http://upload.wikimedia.org/wikipedia/commons/thumb/e/ed/Hero_lion_Dur-Sharrukin_Louvre_AO19862.jpg/320px-Hero_lion_Dur-Sharrukin_Louvre_AO198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059581"/>
            <a:ext cx="1687174" cy="3934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odnadpis 2"/>
          <p:cNvSpPr txBox="1">
            <a:spLocks/>
          </p:cNvSpPr>
          <p:nvPr/>
        </p:nvSpPr>
        <p:spPr>
          <a:xfrm>
            <a:off x="6978265" y="4371666"/>
            <a:ext cx="2160240" cy="7718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Gilgameš zobrazený na reliéfu v pařížském Louvru</a:t>
            </a:r>
            <a:endParaRPr lang="cs-CZ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551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BABYLONSKÁ</a:t>
            </a:r>
            <a:r>
              <a:rPr lang="cs-CZ" sz="3200" dirty="0" smtClean="0">
                <a:solidFill>
                  <a:srgbClr val="002060"/>
                </a:solidFill>
              </a:rPr>
              <a:t> LITERATURA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75606"/>
            <a:ext cx="8784976" cy="3867894"/>
          </a:xfrm>
        </p:spPr>
        <p:txBody>
          <a:bodyPr>
            <a:normAutofit lnSpcReduction="10000"/>
          </a:bodyPr>
          <a:lstStyle/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>
                <a:solidFill>
                  <a:schemeClr val="tx1"/>
                </a:solidFill>
              </a:rPr>
              <a:t>z</a:t>
            </a:r>
            <a:r>
              <a:rPr lang="cs-CZ" sz="2000" dirty="0" smtClean="0">
                <a:solidFill>
                  <a:schemeClr val="tx1"/>
                </a:solidFill>
              </a:rPr>
              <a:t>počátku rovněž tvořená především úředními dokumenty, následně se objevují hymny, modlitby či zaklínadla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chemeClr val="tx1"/>
                </a:solidFill>
              </a:rPr>
              <a:t>nejvýznamnější památkou Babylonské literatury je bezpochyby </a:t>
            </a:r>
            <a:r>
              <a:rPr lang="cs-CZ" sz="2000" dirty="0" smtClean="0">
                <a:solidFill>
                  <a:srgbClr val="FF0000"/>
                </a:solidFill>
              </a:rPr>
              <a:t>Chammurapiho zákoník </a:t>
            </a:r>
            <a:r>
              <a:rPr lang="cs-CZ" sz="2000" dirty="0" smtClean="0">
                <a:solidFill>
                  <a:schemeClr val="tx1"/>
                </a:solidFill>
              </a:rPr>
              <a:t>(někdy uváděn jako Chammurabiho zákoník)</a:t>
            </a:r>
            <a:endParaRPr lang="cs-CZ" sz="2000" dirty="0" smtClean="0">
              <a:solidFill>
                <a:srgbClr val="FF0000"/>
              </a:solidFill>
            </a:endParaRP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p</a:t>
            </a:r>
            <a:r>
              <a:rPr lang="cs-CZ" sz="2000" dirty="0" smtClean="0">
                <a:solidFill>
                  <a:schemeClr val="tx1"/>
                </a:solidFill>
              </a:rPr>
              <a:t>ochází přibližně z </a:t>
            </a:r>
            <a:r>
              <a:rPr lang="cs-CZ" sz="2000" dirty="0" smtClean="0">
                <a:solidFill>
                  <a:srgbClr val="002060"/>
                </a:solidFill>
              </a:rPr>
              <a:t>poloviny 2. tisíciletí př. n. l.</a:t>
            </a:r>
            <a:r>
              <a:rPr lang="cs-CZ" sz="2000" dirty="0" smtClean="0"/>
              <a:t> – patří mezi nejstarší dochované zákoníky vůbec, je ze starověkých zákoníků nejslavnější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j</a:t>
            </a:r>
            <a:r>
              <a:rPr lang="cs-CZ" sz="2000" dirty="0" smtClean="0"/>
              <a:t>de vlastně o </a:t>
            </a:r>
            <a:r>
              <a:rPr lang="cs-CZ" sz="2000" dirty="0" smtClean="0">
                <a:solidFill>
                  <a:srgbClr val="002060"/>
                </a:solidFill>
              </a:rPr>
              <a:t>kamennou stélu</a:t>
            </a:r>
            <a:r>
              <a:rPr lang="cs-CZ" sz="2000" dirty="0" smtClean="0"/>
              <a:t> (vztyčenou desku)</a:t>
            </a:r>
            <a:r>
              <a:rPr lang="cs-CZ" sz="2000" dirty="0" smtClean="0">
                <a:solidFill>
                  <a:srgbClr val="002060"/>
                </a:solidFill>
              </a:rPr>
              <a:t> </a:t>
            </a:r>
            <a:r>
              <a:rPr lang="cs-CZ" sz="2000" dirty="0" smtClean="0"/>
              <a:t>objevenou při archeologických vykopávkách na počátku 20. století</a:t>
            </a:r>
            <a:endParaRPr lang="cs-CZ" sz="2000" dirty="0" smtClean="0">
              <a:solidFill>
                <a:srgbClr val="002060"/>
              </a:solidFill>
            </a:endParaRP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rgbClr val="002060"/>
                </a:solidFill>
              </a:rPr>
              <a:t>lid se dle něj dělí do tří vrstev </a:t>
            </a:r>
            <a:r>
              <a:rPr lang="cs-CZ" sz="2000" dirty="0" smtClean="0"/>
              <a:t>(plnoprávní občané, svobodní občané v závislém postavení a služebníci s otroky)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p</a:t>
            </a:r>
            <a:r>
              <a:rPr lang="cs-CZ" sz="2000" dirty="0" smtClean="0"/>
              <a:t>ři konfliktu mezi osobami stejné </a:t>
            </a:r>
            <a:r>
              <a:rPr lang="cs-CZ" sz="2000" dirty="0"/>
              <a:t>t</a:t>
            </a:r>
            <a:r>
              <a:rPr lang="cs-CZ" sz="2000" dirty="0" smtClean="0"/>
              <a:t>řídy platí pravidlo „oko za oko, zub za zub“, provinění osoby z vyšší třídy vůči nižší se řešilo pokutou, provinění osoby nižší třídy vůči vyšší pak často i smrtí   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7712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BABYLONSKÁ</a:t>
            </a:r>
            <a:r>
              <a:rPr lang="cs-CZ" sz="3200" dirty="0" smtClean="0">
                <a:solidFill>
                  <a:srgbClr val="002060"/>
                </a:solidFill>
              </a:rPr>
              <a:t> LITERATURA</a:t>
            </a: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2555776" y="1419623"/>
            <a:ext cx="6264696" cy="3456384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200" i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někdo někoho obvinil a uvrhl naň podezření z vraždy, avšak neusvědčil jej, bude ten, kdo ho obvinil, usmrcen.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někdo ukryl ve svém domě buď otroka, nebo otrokyni, uprchlé z paláce nebo nevolníkovi, a na výzvu hlasatele je nevydá, tento majitel domu bude usmrcen.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se někdo dopustil loupeže a bude dopaden, tento člověk bude usmrcen.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šenkýřka, v jejímž domě se scházeli zločinci, tyto zločince nezadržela a do paláce nepřivedla, bude tato šenkýřka usmrcena.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dítě udeřilo svého otce, uříznou mu jeho ruku.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právoplatný občan vyrazil oko příslušníku plnoprávných občanů, vyrvou mu oko.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zlomil kost plnoprávného občana, zlomí mu kost.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vyrval oko nevolníka nebo zlomil kost nevolníka, zaplatí jednu minu stříbra.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otrok jiné osoby udeřil příslušníka třídy plnoprávných občanů ve tvář, uříznou mu ucho.</a:t>
            </a:r>
            <a:endParaRPr lang="cs-CZ" sz="1300" dirty="0">
              <a:solidFill>
                <a:srgbClr val="002060"/>
              </a:solidFill>
            </a:endParaRPr>
          </a:p>
          <a:p>
            <a:r>
              <a:rPr lang="cs-CZ" sz="1300" i="1" dirty="0" smtClean="0">
                <a:solidFill>
                  <a:srgbClr val="002060"/>
                </a:solidFill>
              </a:rPr>
              <a:t>Jestliže </a:t>
            </a:r>
            <a:r>
              <a:rPr lang="cs-CZ" sz="1300" i="1" dirty="0">
                <a:solidFill>
                  <a:srgbClr val="002060"/>
                </a:solidFill>
              </a:rPr>
              <a:t>stavitel postavil někomu dům a neudělal své dílo pevně a zeď spadne, tento stavitel pevně vystaví tuto zeď ze svých vlastních prostředků.</a:t>
            </a:r>
            <a:endParaRPr lang="cs-CZ" sz="1300" dirty="0">
              <a:solidFill>
                <a:srgbClr val="002060"/>
              </a:solidFill>
            </a:endParaRPr>
          </a:p>
          <a:p>
            <a:endParaRPr lang="cs-CZ" sz="1300" dirty="0">
              <a:solidFill>
                <a:srgbClr val="002060"/>
              </a:solidFill>
            </a:endParaRPr>
          </a:p>
        </p:txBody>
      </p:sp>
      <p:pic>
        <p:nvPicPr>
          <p:cNvPr id="5122" name="Picture 2" descr="http://upload.wikimedia.org/wikipedia/commons/thumb/5/58/Code-de-Hammurabi-1.jpg/220px-Code-de-Hammurabi-1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235" y="1707654"/>
            <a:ext cx="2095500" cy="3086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68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200" dirty="0" smtClean="0">
                <a:solidFill>
                  <a:srgbClr val="002060"/>
                </a:solidFill>
              </a:rPr>
              <a:t>ASYRSKÁ A PERSKÁ </a:t>
            </a:r>
            <a:r>
              <a:rPr lang="cs-CZ" sz="3200" dirty="0" smtClean="0">
                <a:solidFill>
                  <a:srgbClr val="002060"/>
                </a:solidFill>
              </a:rPr>
              <a:t>LITERATURA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1275606"/>
            <a:ext cx="8784976" cy="3867894"/>
          </a:xfrm>
        </p:spPr>
        <p:txBody>
          <a:bodyPr>
            <a:normAutofit/>
          </a:bodyPr>
          <a:lstStyle/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rgbClr val="FF0000"/>
                </a:solidFill>
              </a:rPr>
              <a:t>Asyrská literatura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 smtClean="0"/>
              <a:t>Asyřané kulturně čerpali z Babylonské říše, významná literární díla nevznikla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/>
              <a:t>z</a:t>
            </a:r>
            <a:r>
              <a:rPr lang="cs-CZ" sz="2000" dirty="0" smtClean="0"/>
              <a:t>a zmínku však stojí slavná </a:t>
            </a:r>
            <a:r>
              <a:rPr lang="cs-CZ" sz="2000" dirty="0" smtClean="0">
                <a:solidFill>
                  <a:srgbClr val="002060"/>
                </a:solidFill>
              </a:rPr>
              <a:t>knihovna asyrského krále Aššurbanipala</a:t>
            </a:r>
            <a:r>
              <a:rPr lang="cs-CZ" sz="2000" dirty="0" smtClean="0"/>
              <a:t>, která  obsahovala literární díla sesbíraná na válečných taženích asyrskými vojsky po celé Mezopotámii</a:t>
            </a:r>
          </a:p>
          <a:p>
            <a:pPr marL="457200" indent="-457200" algn="l">
              <a:buClr>
                <a:schemeClr val="tx1"/>
              </a:buClr>
              <a:buFont typeface="Wingdings" panose="05000000000000000000" pitchFamily="2" charset="2"/>
              <a:buChar char="§"/>
            </a:pPr>
            <a:r>
              <a:rPr lang="cs-CZ" sz="2000" dirty="0" smtClean="0">
                <a:solidFill>
                  <a:srgbClr val="FF0000"/>
                </a:solidFill>
              </a:rPr>
              <a:t>Perská literatura</a:t>
            </a:r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 smtClean="0"/>
              <a:t>nejvýznamnější památkou staroperské literatury je </a:t>
            </a:r>
            <a:r>
              <a:rPr lang="cs-CZ" sz="2000" dirty="0" smtClean="0">
                <a:solidFill>
                  <a:srgbClr val="002060"/>
                </a:solidFill>
              </a:rPr>
              <a:t>Avesta – </a:t>
            </a:r>
            <a:r>
              <a:rPr lang="cs-CZ" sz="2000" dirty="0" smtClean="0"/>
              <a:t>posvátné spisy perského náboženství zoroastrismu (souboj dobra a zla)</a:t>
            </a:r>
            <a:r>
              <a:rPr lang="cs-CZ" sz="2000" dirty="0" smtClean="0">
                <a:solidFill>
                  <a:srgbClr val="002060"/>
                </a:solidFill>
              </a:rPr>
              <a:t>  </a:t>
            </a:r>
            <a:endParaRPr lang="cs-CZ" sz="2000" dirty="0" smtClean="0"/>
          </a:p>
          <a:p>
            <a:pPr marL="914400" lvl="1" indent="-457200" algn="l">
              <a:buClr>
                <a:schemeClr val="tx1"/>
              </a:buClr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rgbClr val="002060"/>
                </a:solidFill>
              </a:rPr>
              <a:t>Pohádky tisíce a jedné noci - </a:t>
            </a:r>
            <a:r>
              <a:rPr lang="cs-CZ" sz="2000" dirty="0" smtClean="0"/>
              <a:t>původně indický soubor příběhů, který Peršané doplnily, je znám především z pozdějšího arabského zpracování   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7363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411510"/>
            <a:ext cx="9144000" cy="104219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63688" y="2283718"/>
            <a:ext cx="5544616" cy="864096"/>
          </a:xfrm>
        </p:spPr>
        <p:txBody>
          <a:bodyPr>
            <a:normAutofit/>
          </a:bodyPr>
          <a:lstStyle/>
          <a:p>
            <a:pPr algn="l">
              <a:buClr>
                <a:schemeClr val="tx1"/>
              </a:buClr>
            </a:pPr>
            <a:r>
              <a:rPr lang="cs-CZ" sz="4000" dirty="0" smtClean="0">
                <a:solidFill>
                  <a:srgbClr val="002060"/>
                </a:solidFill>
              </a:rPr>
              <a:t>DĚKUJI ZA POZORNOST.</a:t>
            </a:r>
          </a:p>
        </p:txBody>
      </p:sp>
    </p:spTree>
    <p:extLst>
      <p:ext uri="{BB962C8B-B14F-4D97-AF65-F5344CB8AC3E}">
        <p14:creationId xmlns:p14="http://schemas.microsoft.com/office/powerpoint/2010/main" val="411083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4"/>
            <a:ext cx="9144000" cy="129614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r>
              <a:rPr lang="cs-CZ" dirty="0">
                <a:solidFill>
                  <a:srgbClr val="FF0000"/>
                </a:solidFill>
              </a:rPr>
              <a:t/>
            </a:r>
            <a:br>
              <a:rPr lang="cs-CZ" dirty="0">
                <a:solidFill>
                  <a:srgbClr val="FF0000"/>
                </a:solidFill>
              </a:rPr>
            </a:br>
            <a:r>
              <a:rPr lang="cs-CZ" sz="4200" dirty="0" smtClean="0">
                <a:solidFill>
                  <a:srgbClr val="FF0000"/>
                </a:solidFill>
              </a:rPr>
              <a:t>LITERATURA </a:t>
            </a:r>
            <a:r>
              <a:rPr lang="cs-CZ" sz="4200" dirty="0">
                <a:solidFill>
                  <a:srgbClr val="FF0000"/>
                </a:solidFill>
              </a:rPr>
              <a:t>OBLASTI </a:t>
            </a:r>
            <a:r>
              <a:rPr lang="cs-CZ" sz="4200" dirty="0" smtClean="0">
                <a:solidFill>
                  <a:srgbClr val="FF0000"/>
                </a:solidFill>
              </a:rPr>
              <a:t>MEZOPOTÁMIE</a:t>
            </a:r>
            <a:r>
              <a:rPr lang="cs-CZ" sz="3600" dirty="0" smtClean="0">
                <a:solidFill>
                  <a:srgbClr val="FF0000"/>
                </a:solidFill>
              </a:rPr>
              <a:t/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>
                <a:solidFill>
                  <a:srgbClr val="002060"/>
                </a:solidFill>
              </a:rPr>
              <a:t>ZDROJE</a:t>
            </a:r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419622"/>
            <a:ext cx="9144000" cy="3456384"/>
          </a:xfrm>
        </p:spPr>
        <p:txBody>
          <a:bodyPr>
            <a:normAutofit/>
          </a:bodyPr>
          <a:lstStyle/>
          <a:p>
            <a:pPr algn="l"/>
            <a:r>
              <a:rPr lang="cs-CZ" sz="1200" dirty="0">
                <a:solidFill>
                  <a:schemeClr val="tx1"/>
                </a:solidFill>
              </a:rPr>
              <a:t>Literatura pro I. ročník středních škol, učebnice. I. vyd. Brno, </a:t>
            </a:r>
            <a:r>
              <a:rPr lang="cs-CZ" sz="1200" dirty="0" err="1">
                <a:solidFill>
                  <a:schemeClr val="tx1"/>
                </a:solidFill>
              </a:rPr>
              <a:t>Didaktis</a:t>
            </a:r>
            <a:r>
              <a:rPr lang="cs-CZ" sz="1200" dirty="0">
                <a:solidFill>
                  <a:schemeClr val="tx1"/>
                </a:solidFill>
              </a:rPr>
              <a:t> 2 008. 151 s. ISBN 978 – 80 – 7358 – 115 – 2</a:t>
            </a:r>
          </a:p>
          <a:p>
            <a:pPr algn="l"/>
            <a:r>
              <a:rPr lang="cs-CZ" sz="1200" dirty="0">
                <a:solidFill>
                  <a:schemeClr val="tx1"/>
                </a:solidFill>
              </a:rPr>
              <a:t>SOUČEK, Jan. </a:t>
            </a:r>
            <a:r>
              <a:rPr lang="cs-CZ" sz="1200" i="1" dirty="0">
                <a:solidFill>
                  <a:schemeClr val="tx1"/>
                </a:solidFill>
              </a:rPr>
              <a:t>Dějiny pravěku a starověku</a:t>
            </a:r>
            <a:r>
              <a:rPr lang="cs-CZ" sz="1200" dirty="0">
                <a:solidFill>
                  <a:schemeClr val="tx1"/>
                </a:solidFill>
              </a:rPr>
              <a:t>. Praha: SPL-Práce, 2002, ISBN 80-86287-55-6. </a:t>
            </a:r>
            <a:endParaRPr lang="cs-CZ" sz="1200" dirty="0" smtClean="0">
              <a:solidFill>
                <a:schemeClr val="tx1"/>
              </a:solidFill>
            </a:endParaRPr>
          </a:p>
          <a:p>
            <a:pPr algn="l"/>
            <a:r>
              <a:rPr lang="cs-CZ" sz="1200" dirty="0">
                <a:solidFill>
                  <a:schemeClr val="tx1"/>
                </a:solidFill>
              </a:rPr>
              <a:t>AUTOR NEUVEDEN. </a:t>
            </a:r>
            <a:r>
              <a:rPr lang="cs-CZ" sz="1200" i="1" dirty="0" err="1">
                <a:solidFill>
                  <a:schemeClr val="tx1"/>
                </a:solidFill>
              </a:rPr>
              <a:t>Mezopotánie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http://cs.wikipedia.org/wiki/Mezopot%C3%A1mie </a:t>
            </a:r>
            <a:endParaRPr lang="cs-CZ" sz="1200" dirty="0" smtClean="0">
              <a:solidFill>
                <a:schemeClr val="tx1"/>
              </a:solidFill>
            </a:endParaRPr>
          </a:p>
          <a:p>
            <a:pPr algn="l"/>
            <a:r>
              <a:rPr lang="cs-CZ" sz="1200" dirty="0">
                <a:solidFill>
                  <a:schemeClr val="tx1"/>
                </a:solidFill>
              </a:rPr>
              <a:t>TEK-EN, Goran. </a:t>
            </a:r>
            <a:r>
              <a:rPr lang="cs-CZ" sz="1200" i="1" dirty="0" err="1">
                <a:solidFill>
                  <a:schemeClr val="tx1"/>
                </a:solidFill>
              </a:rPr>
              <a:t>Wikimedia</a:t>
            </a:r>
            <a:r>
              <a:rPr lang="cs-CZ" sz="1200" i="1" dirty="0">
                <a:solidFill>
                  <a:schemeClr val="tx1"/>
                </a:solidFill>
              </a:rPr>
              <a:t> </a:t>
            </a:r>
            <a:r>
              <a:rPr lang="cs-CZ" sz="1200" i="1" dirty="0" err="1">
                <a:solidFill>
                  <a:schemeClr val="tx1"/>
                </a:solidFill>
              </a:rPr>
              <a:t>Commons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http://en.wikipedia.org/wiki/File:N-Mesopotamia_and_Syria_english.svg 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cs-CZ" sz="1200" dirty="0">
                <a:solidFill>
                  <a:schemeClr val="tx1"/>
                </a:solidFill>
              </a:rPr>
              <a:t>BRUEGEL, </a:t>
            </a:r>
            <a:r>
              <a:rPr lang="cs-CZ" sz="1200" dirty="0" err="1">
                <a:solidFill>
                  <a:schemeClr val="tx1"/>
                </a:solidFill>
              </a:rPr>
              <a:t>Pieter</a:t>
            </a:r>
            <a:r>
              <a:rPr lang="cs-CZ" sz="1200" dirty="0">
                <a:solidFill>
                  <a:schemeClr val="tx1"/>
                </a:solidFill>
              </a:rPr>
              <a:t>. </a:t>
            </a:r>
            <a:r>
              <a:rPr lang="cs-CZ" sz="1200" i="1" dirty="0" err="1">
                <a:solidFill>
                  <a:schemeClr val="tx1"/>
                </a:solidFill>
              </a:rPr>
              <a:t>Wikimedia</a:t>
            </a:r>
            <a:r>
              <a:rPr lang="cs-CZ" sz="1200" i="1" dirty="0">
                <a:solidFill>
                  <a:schemeClr val="tx1"/>
                </a:solidFill>
              </a:rPr>
              <a:t> </a:t>
            </a:r>
            <a:r>
              <a:rPr lang="cs-CZ" sz="1200" i="1" dirty="0" err="1">
                <a:solidFill>
                  <a:schemeClr val="tx1"/>
                </a:solidFill>
              </a:rPr>
              <a:t>Commons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http://cs.wikipedia.org/wiki/Babylonsk%C3%A1_v%C4%9B%C5%BE#mediaviewer/Soubor:Pieter_Bruegel_the_Elder_-_The_Tower_of_Babel_%28Vienna%29_-_Google_Art_Project_-_edited.jpg </a:t>
            </a:r>
            <a:endParaRPr lang="cs-CZ" sz="1200" dirty="0">
              <a:solidFill>
                <a:schemeClr val="tx1"/>
              </a:solidFill>
            </a:endParaRPr>
          </a:p>
          <a:p>
            <a:pPr algn="l">
              <a:buClr>
                <a:schemeClr val="tx1"/>
              </a:buClr>
            </a:pPr>
            <a:r>
              <a:rPr lang="cs-CZ" sz="1200" dirty="0">
                <a:solidFill>
                  <a:schemeClr val="tx1"/>
                </a:solidFill>
              </a:rPr>
              <a:t>AZIZ 1005. </a:t>
            </a:r>
            <a:r>
              <a:rPr lang="cs-CZ" sz="1200" i="1" dirty="0" err="1">
                <a:solidFill>
                  <a:schemeClr val="tx1"/>
                </a:solidFill>
              </a:rPr>
              <a:t>Wikimedia</a:t>
            </a:r>
            <a:r>
              <a:rPr lang="cs-CZ" sz="1200" i="1" dirty="0">
                <a:solidFill>
                  <a:schemeClr val="tx1"/>
                </a:solidFill>
              </a:rPr>
              <a:t> </a:t>
            </a:r>
            <a:r>
              <a:rPr lang="cs-CZ" sz="1200" i="1" dirty="0" err="1">
                <a:solidFill>
                  <a:schemeClr val="tx1"/>
                </a:solidFill>
              </a:rPr>
              <a:t>Commons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</a:t>
            </a:r>
            <a:r>
              <a:rPr lang="cs-CZ" sz="1200" dirty="0" smtClean="0">
                <a:solidFill>
                  <a:schemeClr val="tx1"/>
                </a:solidFill>
              </a:rPr>
              <a:t>en.wikipedia.org/wiki/File:Ishtar_Gate_Babylon_Iraq.jpg </a:t>
            </a:r>
          </a:p>
          <a:p>
            <a:pPr algn="l">
              <a:buClr>
                <a:schemeClr val="tx1"/>
              </a:buClr>
            </a:pPr>
            <a:r>
              <a:rPr lang="cs-CZ" sz="1200" dirty="0">
                <a:solidFill>
                  <a:schemeClr val="tx1"/>
                </a:solidFill>
              </a:rPr>
              <a:t>AUTOR NEUVEDEN. </a:t>
            </a:r>
            <a:r>
              <a:rPr lang="cs-CZ" sz="1200" i="1" dirty="0" err="1">
                <a:solidFill>
                  <a:schemeClr val="tx1"/>
                </a:solidFill>
              </a:rPr>
              <a:t>Wikimedia</a:t>
            </a:r>
            <a:r>
              <a:rPr lang="cs-CZ" sz="1200" i="1" dirty="0">
                <a:solidFill>
                  <a:schemeClr val="tx1"/>
                </a:solidFill>
              </a:rPr>
              <a:t> </a:t>
            </a:r>
            <a:r>
              <a:rPr lang="cs-CZ" sz="1200" i="1" dirty="0" err="1">
                <a:solidFill>
                  <a:schemeClr val="tx1"/>
                </a:solidFill>
              </a:rPr>
              <a:t>Commons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http://cs.wikipedia.org/wiki/Epos_o_Gilgame%C5%A1ovi#mediaviewer/Soubor:GilgameshTablet.jpg </a:t>
            </a:r>
            <a:r>
              <a:rPr lang="cs-CZ" sz="1200" dirty="0" smtClean="0">
                <a:solidFill>
                  <a:schemeClr val="tx1"/>
                </a:solidFill>
              </a:rPr>
              <a:t> </a:t>
            </a:r>
          </a:p>
          <a:p>
            <a:pPr algn="l">
              <a:buClr>
                <a:schemeClr val="tx1"/>
              </a:buClr>
            </a:pPr>
            <a:r>
              <a:rPr lang="cs-CZ" sz="1200" dirty="0">
                <a:solidFill>
                  <a:schemeClr val="tx1"/>
                </a:solidFill>
              </a:rPr>
              <a:t>JASTROW. </a:t>
            </a:r>
            <a:r>
              <a:rPr lang="cs-CZ" sz="1200" i="1" dirty="0" err="1">
                <a:solidFill>
                  <a:schemeClr val="tx1"/>
                </a:solidFill>
              </a:rPr>
              <a:t>Wikimedia</a:t>
            </a:r>
            <a:r>
              <a:rPr lang="cs-CZ" sz="1200" i="1" dirty="0">
                <a:solidFill>
                  <a:schemeClr val="tx1"/>
                </a:solidFill>
              </a:rPr>
              <a:t> </a:t>
            </a:r>
            <a:r>
              <a:rPr lang="cs-CZ" sz="1200" i="1" dirty="0" err="1">
                <a:solidFill>
                  <a:schemeClr val="tx1"/>
                </a:solidFill>
              </a:rPr>
              <a:t>Commons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http://cs.wikipedia.org/wiki/Epos_o_Gilgame%C5%A1ovi#mediaviewer/Soubor:Hero_lion_Dur-Sharrukin_Louvre_AO19862.jpg </a:t>
            </a:r>
            <a:endParaRPr lang="cs-CZ" sz="1200" dirty="0" smtClean="0">
              <a:solidFill>
                <a:schemeClr val="tx1"/>
              </a:solidFill>
            </a:endParaRPr>
          </a:p>
          <a:p>
            <a:pPr algn="l">
              <a:buClr>
                <a:schemeClr val="tx1"/>
              </a:buClr>
            </a:pPr>
            <a:r>
              <a:rPr lang="cs-CZ" sz="1200" dirty="0">
                <a:solidFill>
                  <a:schemeClr val="tx1"/>
                </a:solidFill>
              </a:rPr>
              <a:t>AUTOR NEUVEDEN. </a:t>
            </a:r>
            <a:r>
              <a:rPr lang="cs-CZ" sz="1200" i="1" dirty="0">
                <a:solidFill>
                  <a:schemeClr val="tx1"/>
                </a:solidFill>
              </a:rPr>
              <a:t>Chammurapiho zákoník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http://cs.wikipedia.org/wiki/Chammurapiho_z%C3%A1kon%C3%ADk </a:t>
            </a:r>
            <a:endParaRPr lang="cs-CZ" sz="1200" dirty="0" smtClean="0">
              <a:solidFill>
                <a:schemeClr val="tx1"/>
              </a:solidFill>
            </a:endParaRPr>
          </a:p>
          <a:p>
            <a:pPr algn="l">
              <a:buClr>
                <a:schemeClr val="tx1"/>
              </a:buClr>
            </a:pPr>
            <a:r>
              <a:rPr lang="cs-CZ" sz="1200" dirty="0">
                <a:solidFill>
                  <a:schemeClr val="tx1"/>
                </a:solidFill>
              </a:rPr>
              <a:t>RAMA. </a:t>
            </a:r>
            <a:r>
              <a:rPr lang="cs-CZ" sz="1200" i="1" dirty="0" err="1">
                <a:solidFill>
                  <a:schemeClr val="tx1"/>
                </a:solidFill>
              </a:rPr>
              <a:t>Wikimedia</a:t>
            </a:r>
            <a:r>
              <a:rPr lang="cs-CZ" sz="1200" i="1" dirty="0">
                <a:solidFill>
                  <a:schemeClr val="tx1"/>
                </a:solidFill>
              </a:rPr>
              <a:t> </a:t>
            </a:r>
            <a:r>
              <a:rPr lang="cs-CZ" sz="1200" i="1" dirty="0" err="1">
                <a:solidFill>
                  <a:schemeClr val="tx1"/>
                </a:solidFill>
              </a:rPr>
              <a:t>Commons</a:t>
            </a:r>
            <a:r>
              <a:rPr lang="cs-CZ" sz="1200" dirty="0">
                <a:solidFill>
                  <a:schemeClr val="tx1"/>
                </a:solidFill>
              </a:rPr>
              <a:t> [online]. [cit. </a:t>
            </a:r>
            <a:r>
              <a:rPr lang="cs-CZ" sz="1200" dirty="0" smtClean="0">
                <a:solidFill>
                  <a:schemeClr val="tx1"/>
                </a:solidFill>
              </a:rPr>
              <a:t>16.8.2013]. </a:t>
            </a:r>
            <a:r>
              <a:rPr lang="cs-CZ" sz="1200" dirty="0">
                <a:solidFill>
                  <a:schemeClr val="tx1"/>
                </a:solidFill>
              </a:rPr>
              <a:t>Dostupný na WWW: http://cs.wikipedia.org/wiki/Chammurapiho_z%C3%A1kon%C3%ADk#mediaviewer/Soubor:Code-de-Hammurabi-1.jpg </a:t>
            </a:r>
            <a:endParaRPr lang="cs-CZ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12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Lidský motiv</Template>
  <TotalTime>395</TotalTime>
  <Words>1612</Words>
  <Application>Microsoft Office PowerPoint</Application>
  <PresentationFormat>Předvádění na obrazovce (16:9)</PresentationFormat>
  <Paragraphs>130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Human</vt:lpstr>
      <vt:lpstr>Prezentace aplikace PowerPoint</vt:lpstr>
      <vt:lpstr>      LITERATURA OBLASTI MEZOPOTÁMIE</vt:lpstr>
      <vt:lpstr>      LITERATURA OBLASTI MEZOPOTÁMIE ÚVOD</vt:lpstr>
      <vt:lpstr>      LITERATURA OBLASTI MEZOPOTÁMIE ÚVOD – MAPA MEZOPOTÁNIE</vt:lpstr>
      <vt:lpstr>      LITERATURA OBLASTI MEZOPOTÁMIE NEJVÝZNAMNĚJŠÍ MEZOPOTÁMSKÉ CIVILIZACE</vt:lpstr>
      <vt:lpstr>      LITERATURA OBLASTI MEZOPOTÁMIE NEJVÝZNAMNĚJŠÍ MEZOPOTÁMSKÉ CIVILIZACE</vt:lpstr>
      <vt:lpstr>      LITERATURA OBLASTI MEZOPOTÁMIE SPOLEČNOST V MEZOPOTÁMSKÝCH STÁTECH</vt:lpstr>
      <vt:lpstr>      LITERATURA OBLASTI MEZOPOTÁMIE SUMERSKO-AKKADSKÁ LITERATURA</vt:lpstr>
      <vt:lpstr>      LITERATURA OBLASTI MEZOPOTÁMIE SUMERSKO-AKKADSKÁ LITERATURA</vt:lpstr>
      <vt:lpstr>      LITERATURA OBLASTI MEZOPOTÁMIE SUMERSKO-AKKADSKÁ LITERATURA</vt:lpstr>
      <vt:lpstr>      LITERATURA OBLASTI MEZOPOTÁMIE BABYLONSKÁ LITERATURA</vt:lpstr>
      <vt:lpstr>      LITERATURA OBLASTI MEZOPOTÁMIE BABYLONSKÁ LITERATURA</vt:lpstr>
      <vt:lpstr>      LITERATURA OBLASTI MEZOPOTÁMIE ASYRSKÁ A PERSKÁ LITERATURA</vt:lpstr>
      <vt:lpstr>      LITERATURA OBLASTI MEZOPOTÁMIE </vt:lpstr>
      <vt:lpstr>      LITERATURA OBLASTI MEZOPOTÁMIE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44</cp:revision>
  <dcterms:created xsi:type="dcterms:W3CDTF">2014-05-15T15:31:02Z</dcterms:created>
  <dcterms:modified xsi:type="dcterms:W3CDTF">2014-05-16T10:15:37Z</dcterms:modified>
</cp:coreProperties>
</file>