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61" r:id="rId5"/>
    <p:sldId id="262" r:id="rId6"/>
    <p:sldId id="263" r:id="rId7"/>
    <p:sldId id="264" r:id="rId8"/>
    <p:sldId id="265" r:id="rId9"/>
    <p:sldId id="266" r:id="rId10"/>
    <p:sldId id="267" r:id="rId11"/>
    <p:sldId id="268" r:id="rId12"/>
    <p:sldId id="259" r:id="rId13"/>
    <p:sldId id="260" r:id="rId14"/>
  </p:sldIdLst>
  <p:sldSz cx="9144000" cy="5143500" type="screen16x9"/>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296"/>
    <a:srgbClr val="7A0000"/>
    <a:srgbClr val="5C0000"/>
    <a:srgbClr val="A9AC32"/>
    <a:srgbClr val="868828"/>
    <a:srgbClr val="C3C6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816" y="-12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597819"/>
            <a:ext cx="7772400" cy="1102519"/>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9058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036666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3305176"/>
            <a:ext cx="7772400" cy="1021556"/>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869141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CFB4C5F-01CB-4A0E-A1D5-1492A433723F}" type="datetimeFigureOut">
              <a:rPr lang="cs-CZ" smtClean="0"/>
              <a:t>16.5.2014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969315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05979"/>
            <a:ext cx="8229600" cy="85725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CFB4C5F-01CB-4A0E-A1D5-1492A433723F}" type="datetimeFigureOut">
              <a:rPr lang="cs-CZ" smtClean="0"/>
              <a:t>16.5.2014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89995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CFB4C5F-01CB-4A0E-A1D5-1492A433723F}" type="datetimeFigureOut">
              <a:rPr lang="cs-CZ" smtClean="0"/>
              <a:t>16.5.2014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97298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CFB4C5F-01CB-4A0E-A1D5-1492A433723F}" type="datetimeFigureOut">
              <a:rPr lang="cs-CZ" smtClean="0"/>
              <a:t>16.5.2014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1899711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04787"/>
            <a:ext cx="3008313" cy="871538"/>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CFB4C5F-01CB-4A0E-A1D5-1492A433723F}" type="datetimeFigureOut">
              <a:rPr lang="cs-CZ" smtClean="0"/>
              <a:t>16.5.2014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253273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3600450"/>
            <a:ext cx="5486400" cy="425054"/>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CFB4C5F-01CB-4A0E-A1D5-1492A433723F}" type="datetimeFigureOut">
              <a:rPr lang="cs-CZ" smtClean="0"/>
              <a:t>16.5.2014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2320983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37991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154781"/>
            <a:ext cx="2057400" cy="329088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154781"/>
            <a:ext cx="6019800" cy="329088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A8E7DD2-11B3-4735-B0F9-65692E05CB9A}" type="slidenum">
              <a:rPr lang="cs-CZ" smtClean="0"/>
              <a:t>‹#›</a:t>
            </a:fld>
            <a:endParaRPr lang="cs-CZ"/>
          </a:p>
        </p:txBody>
      </p:sp>
    </p:spTree>
    <p:extLst>
      <p:ext uri="{BB962C8B-B14F-4D97-AF65-F5344CB8AC3E}">
        <p14:creationId xmlns:p14="http://schemas.microsoft.com/office/powerpoint/2010/main" val="2766031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CFB4C5F-01CB-4A0E-A1D5-1492A433723F}" type="datetimeFigureOut">
              <a:rPr lang="cs-CZ" smtClean="0"/>
              <a:t>16.5.2014</a:t>
            </a:fld>
            <a:endParaRPr lang="cs-CZ"/>
          </a:p>
        </p:txBody>
      </p:sp>
      <p:sp>
        <p:nvSpPr>
          <p:cNvPr id="5" name="Zástupný symbol pro zápatí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FA8E7DD2-11B3-4735-B0F9-65692E05CB9A}" type="slidenum">
              <a:rPr lang="cs-CZ" smtClean="0"/>
              <a:t>‹#›</a:t>
            </a:fld>
            <a:endParaRPr lang="cs-CZ"/>
          </a:p>
        </p:txBody>
      </p:sp>
    </p:spTree>
    <p:extLst>
      <p:ext uri="{BB962C8B-B14F-4D97-AF65-F5344CB8AC3E}">
        <p14:creationId xmlns:p14="http://schemas.microsoft.com/office/powerpoint/2010/main" val="2831225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tmp"/><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4.tmp"/><Relationship Id="rId1" Type="http://schemas.openxmlformats.org/officeDocument/2006/relationships/slideLayout" Target="../slideLayouts/slideLayout1.xml"/><Relationship Id="rId4" Type="http://schemas.openxmlformats.org/officeDocument/2006/relationships/image" Target="../media/image6.tmp"/></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hyperlink" Target="http://commons.wikimedia.org/wiki/File:Jan_Vil%C3%ADmek_-_Magdalena_Dobromila_Rettigov%C3%A1.jpg"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4.tmp"/><Relationship Id="rId1" Type="http://schemas.openxmlformats.org/officeDocument/2006/relationships/slideLayout" Target="../slideLayouts/slideLayout1.xml"/><Relationship Id="rId5" Type="http://schemas.openxmlformats.org/officeDocument/2006/relationships/image" Target="../media/image10.tmp"/><Relationship Id="rId4" Type="http://schemas.openxmlformats.org/officeDocument/2006/relationships/image" Target="../media/image6.tm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Group 43"/>
          <p:cNvGraphicFramePr>
            <a:graphicFrameLocks/>
          </p:cNvGraphicFramePr>
          <p:nvPr>
            <p:extLst>
              <p:ext uri="{D42A27DB-BD31-4B8C-83A1-F6EECF244321}">
                <p14:modId xmlns:p14="http://schemas.microsoft.com/office/powerpoint/2010/main" val="2519733116"/>
              </p:ext>
            </p:extLst>
          </p:nvPr>
        </p:nvGraphicFramePr>
        <p:xfrm>
          <a:off x="467544" y="1548191"/>
          <a:ext cx="8136582" cy="3511214"/>
        </p:xfrm>
        <a:graphic>
          <a:graphicData uri="http://schemas.openxmlformats.org/drawingml/2006/table">
            <a:tbl>
              <a:tblPr/>
              <a:tblGrid>
                <a:gridCol w="2074304"/>
                <a:gridCol w="6062278"/>
              </a:tblGrid>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entury Gothic" pitchFamily="34" charset="0"/>
                          <a:cs typeface="Times New Roman" pitchFamily="18" charset="0"/>
                        </a:rPr>
                        <a:t>Číslo projektu</a:t>
                      </a:r>
                      <a:endPar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rPr>
                        <a:t>OP VK 1.5 25549863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projektu</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Moderní škola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školy</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Soukromá střední škola podnikání a managementu, o.p.s.</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Předmět</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Český jazyk a literatura (</a:t>
                      </a:r>
                      <a:r>
                        <a:rPr kumimoji="0" lang="cs-CZ" sz="13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klíčová aktivita III/2)</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Téma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Magdalena Dobromila Rettigová </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Ročník</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2.</a:t>
                      </a:r>
                      <a:endParaRPr kumimoji="0" lang="cs-CZ" sz="1300" b="0" i="0" u="none" strike="noStrike" cap="none" normalizeH="0" baseline="0" dirty="0" smtClean="0">
                        <a:ln>
                          <a:noFill/>
                        </a:ln>
                        <a:solidFill>
                          <a:srgbClr val="000000"/>
                        </a:solidFill>
                        <a:effectLst/>
                        <a:latin typeface="Arial"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Jméno autora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Mgr. Dušan Kráčmar</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962412">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Anotace</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Prezentace (vyžádaná hladovými žáky) alespoň ve stručnosti představuje osudy, dílo </a:t>
                      </a:r>
                      <a:r>
                        <a:rPr kumimoji="0" lang="cs-CZ" sz="1200" b="0" i="0" u="none" strike="noStrike" cap="none" normalizeH="0" baseline="0" dirty="0" smtClean="0">
                          <a:ln>
                            <a:noFill/>
                          </a:ln>
                          <a:solidFill>
                            <a:srgbClr val="000000"/>
                          </a:solidFill>
                          <a:effectLst/>
                          <a:latin typeface="Arial" charset="0"/>
                          <a:cs typeface="Times New Roman" pitchFamily="18" charset="0"/>
                        </a:rPr>
                        <a:t>         a </a:t>
                      </a:r>
                      <a:r>
                        <a:rPr kumimoji="0" lang="cs-CZ" sz="1200" b="0" i="0" u="none" strike="noStrike" cap="none" normalizeH="0" baseline="0" dirty="0" smtClean="0">
                          <a:ln>
                            <a:noFill/>
                          </a:ln>
                          <a:solidFill>
                            <a:srgbClr val="000000"/>
                          </a:solidFill>
                          <a:effectLst/>
                          <a:latin typeface="Arial" charset="0"/>
                          <a:cs typeface="Times New Roman" pitchFamily="18" charset="0"/>
                        </a:rPr>
                        <a:t>především recepty první dámy české kuchyně.</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Arial" charset="0"/>
                          <a:cs typeface="Times New Roman" pitchFamily="18" charset="0"/>
                        </a:rPr>
                        <a:t>Datum tvorby</a:t>
                      </a: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13. 9. 2013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r>
            </a:tbl>
          </a:graphicData>
        </a:graphic>
      </p:graphicFrame>
      <p:grpSp>
        <p:nvGrpSpPr>
          <p:cNvPr id="13" name="Skupina 12"/>
          <p:cNvGrpSpPr/>
          <p:nvPr/>
        </p:nvGrpSpPr>
        <p:grpSpPr>
          <a:xfrm>
            <a:off x="130145" y="-1019"/>
            <a:ext cx="8883709" cy="1531420"/>
            <a:chOff x="-92650" y="483518"/>
            <a:chExt cx="8883709" cy="1531420"/>
          </a:xfrm>
        </p:grpSpPr>
        <p:pic>
          <p:nvPicPr>
            <p:cNvPr id="14" name="Obrázek 13"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483518"/>
              <a:ext cx="6614081" cy="1531420"/>
            </a:xfrm>
            <a:prstGeom prst="rect">
              <a:avLst/>
            </a:prstGeom>
          </p:spPr>
        </p:pic>
        <p:pic>
          <p:nvPicPr>
            <p:cNvPr id="15" name="Obrázek 14" descr="loga soukrškolyvjpeg.jpg"/>
            <p:cNvPicPr>
              <a:picLocks noChangeAspect="1"/>
            </p:cNvPicPr>
            <p:nvPr/>
          </p:nvPicPr>
          <p:blipFill rotWithShape="1">
            <a:blip r:embed="rId3" cstate="print">
              <a:extLst>
                <a:ext uri="{28A0092B-C50C-407E-A947-70E740481C1C}">
                  <a14:useLocalDpi xmlns:a14="http://schemas.microsoft.com/office/drawing/2010/main" val="0"/>
                </a:ext>
              </a:extLst>
            </a:blip>
            <a:srcRect r="73221" b="6723"/>
            <a:stretch/>
          </p:blipFill>
          <p:spPr bwMode="auto">
            <a:xfrm>
              <a:off x="-92650" y="483518"/>
              <a:ext cx="992242" cy="998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Obrázek 15" descr="loga soukrškolyvjpeg.jpg"/>
            <p:cNvPicPr>
              <a:picLocks noChangeAspect="1"/>
            </p:cNvPicPr>
            <p:nvPr/>
          </p:nvPicPr>
          <p:blipFill rotWithShape="1">
            <a:blip r:embed="rId4">
              <a:extLst>
                <a:ext uri="{28A0092B-C50C-407E-A947-70E740481C1C}">
                  <a14:useLocalDpi xmlns:a14="http://schemas.microsoft.com/office/drawing/2010/main" val="0"/>
                </a:ext>
              </a:extLst>
            </a:blip>
            <a:srcRect l="86334" b="10296"/>
            <a:stretch/>
          </p:blipFill>
          <p:spPr bwMode="auto">
            <a:xfrm>
              <a:off x="7513672" y="483518"/>
              <a:ext cx="1277387" cy="1531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Obdélník 16"/>
            <p:cNvSpPr/>
            <p:nvPr/>
          </p:nvSpPr>
          <p:spPr>
            <a:xfrm>
              <a:off x="-92650" y="1482004"/>
              <a:ext cx="992242" cy="5329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grpSp>
    </p:spTree>
    <p:extLst>
      <p:ext uri="{BB962C8B-B14F-4D97-AF65-F5344CB8AC3E}">
        <p14:creationId xmlns:p14="http://schemas.microsoft.com/office/powerpoint/2010/main" val="742050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Skupina 10"/>
          <p:cNvGrpSpPr/>
          <p:nvPr/>
        </p:nvGrpSpPr>
        <p:grpSpPr>
          <a:xfrm>
            <a:off x="0" y="0"/>
            <a:ext cx="9148417" cy="5178903"/>
            <a:chOff x="0" y="-1554"/>
            <a:chExt cx="9148417" cy="5178903"/>
          </a:xfrm>
        </p:grpSpPr>
        <p:pic>
          <p:nvPicPr>
            <p:cNvPr id="6" name="Obrázek 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2111" y="-1554"/>
              <a:ext cx="1036306" cy="5175208"/>
            </a:xfrm>
            <a:prstGeom prst="rect">
              <a:avLst/>
            </a:prstGeom>
          </p:spPr>
        </p:pic>
        <p:grpSp>
          <p:nvGrpSpPr>
            <p:cNvPr id="10" name="Skupina 9"/>
            <p:cNvGrpSpPr/>
            <p:nvPr/>
          </p:nvGrpSpPr>
          <p:grpSpPr>
            <a:xfrm>
              <a:off x="0" y="-1554"/>
              <a:ext cx="8316415" cy="5178903"/>
              <a:chOff x="0" y="-1554"/>
              <a:chExt cx="8316415" cy="5178903"/>
            </a:xfrm>
          </p:grpSpPr>
          <p:pic>
            <p:nvPicPr>
              <p:cNvPr id="9" name="Obrázek 8"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6850" y="-1554"/>
                <a:ext cx="1569565" cy="5175208"/>
              </a:xfrm>
              <a:prstGeom prst="rect">
                <a:avLst/>
              </a:prstGeom>
            </p:spPr>
          </p:pic>
          <p:pic>
            <p:nvPicPr>
              <p:cNvPr id="4" name="Obrázek 3" descr="Výřez obrazovky"/>
              <p:cNvPicPr>
                <a:picLocks noChangeAspect="1"/>
              </p:cNvPicPr>
              <p:nvPr/>
            </p:nvPicPr>
            <p:blipFill rotWithShape="1">
              <a:blip r:embed="rId4">
                <a:extLst>
                  <a:ext uri="{28A0092B-C50C-407E-A947-70E740481C1C}">
                    <a14:useLocalDpi xmlns:a14="http://schemas.microsoft.com/office/drawing/2010/main" val="0"/>
                  </a:ext>
                </a:extLst>
              </a:blip>
              <a:srcRect r="6671"/>
              <a:stretch/>
            </p:blipFill>
            <p:spPr>
              <a:xfrm>
                <a:off x="0" y="0"/>
                <a:ext cx="6879148" cy="5177349"/>
              </a:xfrm>
              <a:prstGeom prst="rect">
                <a:avLst/>
              </a:prstGeom>
            </p:spPr>
          </p:pic>
        </p:grpSp>
      </p:grpSp>
      <p:sp>
        <p:nvSpPr>
          <p:cNvPr id="2" name="Nadpis 1"/>
          <p:cNvSpPr>
            <a:spLocks noGrp="1"/>
          </p:cNvSpPr>
          <p:nvPr>
            <p:ph type="ctrTitle"/>
          </p:nvPr>
        </p:nvSpPr>
        <p:spPr>
          <a:xfrm>
            <a:off x="2385943" y="1131590"/>
            <a:ext cx="5930472" cy="1102519"/>
          </a:xfrm>
        </p:spPr>
        <p:txBody>
          <a:bodyPr>
            <a:normAutofit fontScale="90000"/>
          </a:bodyPr>
          <a:lstStyle/>
          <a:p>
            <a:r>
              <a:rPr lang="cs-CZ" dirty="0" smtClean="0">
                <a:solidFill>
                  <a:srgbClr val="A9AC32"/>
                </a:solidFill>
                <a:effectLst>
                  <a:outerShdw blurRad="38100" dist="38100" dir="2700000" algn="tl">
                    <a:srgbClr val="000000">
                      <a:alpha val="43137"/>
                    </a:srgbClr>
                  </a:outerShdw>
                </a:effectLst>
              </a:rPr>
              <a:t>MAGDALENA</a:t>
            </a:r>
            <a:r>
              <a:rPr lang="cs-CZ" dirty="0" smtClean="0">
                <a:solidFill>
                  <a:srgbClr val="C3C63A"/>
                </a:solidFill>
                <a:effectLst>
                  <a:outerShdw blurRad="38100" dist="38100" dir="2700000" algn="tl">
                    <a:srgbClr val="000000">
                      <a:alpha val="43137"/>
                    </a:srgbClr>
                  </a:outerShdw>
                </a:effectLst>
              </a:rPr>
              <a:t> DOBROMILA RETTIGOVÁ</a:t>
            </a:r>
            <a:endParaRPr lang="cs-CZ" dirty="0">
              <a:solidFill>
                <a:srgbClr val="C3C63A"/>
              </a:solidFill>
              <a:effectLst>
                <a:outerShdw blurRad="38100" dist="38100" dir="2700000" algn="tl">
                  <a:srgbClr val="000000">
                    <a:alpha val="43137"/>
                  </a:srgbClr>
                </a:outerShdw>
              </a:effectLst>
            </a:endParaRPr>
          </a:p>
        </p:txBody>
      </p:sp>
      <p:sp>
        <p:nvSpPr>
          <p:cNvPr id="12" name="Podnadpis 2"/>
          <p:cNvSpPr txBox="1">
            <a:spLocks/>
          </p:cNvSpPr>
          <p:nvPr/>
        </p:nvSpPr>
        <p:spPr>
          <a:xfrm>
            <a:off x="6156176" y="4587974"/>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800" dirty="0" smtClean="0">
                <a:solidFill>
                  <a:srgbClr val="A9AC32"/>
                </a:solidFill>
                <a:effectLst>
                  <a:outerShdw blurRad="38100" dist="38100" dir="2700000" algn="tl">
                    <a:srgbClr val="000000">
                      <a:alpha val="43137"/>
                    </a:srgbClr>
                  </a:outerShdw>
                </a:effectLst>
              </a:rPr>
              <a:t>© Dušan Kráčmar 2013</a:t>
            </a:r>
            <a:endParaRPr lang="cs-CZ" sz="1800" dirty="0">
              <a:solidFill>
                <a:srgbClr val="A9AC32"/>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598940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195486"/>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ÚVOD</a:t>
            </a:r>
            <a:endParaRPr lang="cs-CZ" dirty="0">
              <a:solidFill>
                <a:srgbClr val="003296"/>
              </a:solidFill>
              <a:effectLst>
                <a:outerShdw blurRad="38100" dist="38100" dir="2700000" algn="tl">
                  <a:srgbClr val="000000">
                    <a:alpha val="43137"/>
                  </a:srgbClr>
                </a:outerShdw>
              </a:effectLst>
            </a:endParaRPr>
          </a:p>
        </p:txBody>
      </p:sp>
      <p:sp>
        <p:nvSpPr>
          <p:cNvPr id="12" name="Podnadpis 2"/>
          <p:cNvSpPr txBox="1">
            <a:spLocks/>
          </p:cNvSpPr>
          <p:nvPr/>
        </p:nvSpPr>
        <p:spPr>
          <a:xfrm>
            <a:off x="323528" y="1298130"/>
            <a:ext cx="6120680" cy="331236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285750" indent="-285750" algn="l">
              <a:buFont typeface="Wingdings" panose="05000000000000000000" pitchFamily="2" charset="2"/>
              <a:buChar char="§"/>
            </a:pPr>
            <a:r>
              <a:rPr lang="cs-CZ" sz="1800" dirty="0" smtClean="0">
                <a:solidFill>
                  <a:schemeClr val="tx1"/>
                </a:solidFill>
                <a:latin typeface="Segoe Script" panose="020B0504020000000003" pitchFamily="34" charset="0"/>
              </a:rPr>
              <a:t>představitelka období </a:t>
            </a:r>
            <a:r>
              <a:rPr lang="cs-CZ" sz="1800" dirty="0" smtClean="0">
                <a:solidFill>
                  <a:srgbClr val="FF0000"/>
                </a:solidFill>
                <a:latin typeface="Segoe Script" panose="020B0504020000000003" pitchFamily="34" charset="0"/>
              </a:rPr>
              <a:t>Národního obrození</a:t>
            </a:r>
            <a:r>
              <a:rPr lang="cs-CZ" sz="1800" dirty="0" smtClean="0">
                <a:solidFill>
                  <a:schemeClr val="tx1"/>
                </a:solidFill>
                <a:latin typeface="Segoe Script" panose="020B0504020000000003" pitchFamily="34" charset="0"/>
              </a:rPr>
              <a:t>, autorka básní, divadelních her a krátkých próz</a:t>
            </a:r>
          </a:p>
          <a:p>
            <a:pPr marL="285750" indent="-285750" algn="l">
              <a:buFont typeface="Wingdings" panose="05000000000000000000" pitchFamily="2" charset="2"/>
              <a:buChar char="§"/>
            </a:pPr>
            <a:r>
              <a:rPr lang="cs-CZ" sz="1800" dirty="0" smtClean="0">
                <a:solidFill>
                  <a:schemeClr val="tx1"/>
                </a:solidFill>
                <a:latin typeface="Segoe Script" panose="020B0504020000000003" pitchFamily="34" charset="0"/>
              </a:rPr>
              <a:t>Žila v letech </a:t>
            </a:r>
            <a:r>
              <a:rPr lang="cs-CZ" sz="1800" dirty="0" smtClean="0">
                <a:solidFill>
                  <a:srgbClr val="FF0000"/>
                </a:solidFill>
                <a:latin typeface="Segoe Script" panose="020B0504020000000003" pitchFamily="34" charset="0"/>
              </a:rPr>
              <a:t>1785 - 1845</a:t>
            </a:r>
          </a:p>
          <a:p>
            <a:pPr marL="285750" indent="-285750" algn="l">
              <a:buFont typeface="Wingdings" panose="05000000000000000000" pitchFamily="2" charset="2"/>
              <a:buChar char="§"/>
            </a:pPr>
            <a:r>
              <a:rPr lang="cs-CZ" sz="1800" dirty="0" smtClean="0">
                <a:solidFill>
                  <a:schemeClr val="tx1"/>
                </a:solidFill>
                <a:latin typeface="Segoe Script" panose="020B0504020000000003" pitchFamily="34" charset="0"/>
              </a:rPr>
              <a:t>proslula do dnešních dob především jako autorka </a:t>
            </a:r>
            <a:r>
              <a:rPr lang="cs-CZ" sz="1800" dirty="0" smtClean="0">
                <a:solidFill>
                  <a:srgbClr val="FF0000"/>
                </a:solidFill>
                <a:latin typeface="Segoe Script" panose="020B0504020000000003" pitchFamily="34" charset="0"/>
              </a:rPr>
              <a:t>Domácí kuchařky</a:t>
            </a:r>
            <a:r>
              <a:rPr lang="cs-CZ" sz="1800" dirty="0" smtClean="0">
                <a:solidFill>
                  <a:schemeClr val="tx1"/>
                </a:solidFill>
                <a:latin typeface="Segoe Script" panose="020B0504020000000003" pitchFamily="34" charset="0"/>
              </a:rPr>
              <a:t>, podle mnohých jejích receptů vaří ženy (a muži!!!) dodnes, aniž o tom třebas </a:t>
            </a:r>
            <a:r>
              <a:rPr lang="cs-CZ" sz="1800" dirty="0" smtClean="0">
                <a:solidFill>
                  <a:schemeClr val="tx1"/>
                </a:solidFill>
                <a:latin typeface="Segoe Script" panose="020B0504020000000003" pitchFamily="34" charset="0"/>
              </a:rPr>
              <a:t>ví</a:t>
            </a:r>
            <a:r>
              <a:rPr lang="cs-CZ" sz="1800" dirty="0" smtClean="0">
                <a:solidFill>
                  <a:schemeClr val="tx1"/>
                </a:solidFill>
                <a:latin typeface="Segoe Script" panose="020B0504020000000003" pitchFamily="34" charset="0"/>
              </a:rPr>
              <a:t>… </a:t>
            </a:r>
            <a:endParaRPr lang="cs-CZ" sz="1800" dirty="0">
              <a:solidFill>
                <a:schemeClr val="tx1"/>
              </a:solidFill>
              <a:latin typeface="Segoe Script" panose="020B0504020000000003" pitchFamily="34" charset="0"/>
            </a:endParaRPr>
          </a:p>
        </p:txBody>
      </p:sp>
      <p:pic>
        <p:nvPicPr>
          <p:cNvPr id="1026" name="Picture 2" descr="Portrét M. D. Rettigové od J. Vilímka">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6" y="1364754"/>
            <a:ext cx="2520280" cy="3377176"/>
          </a:xfrm>
          <a:prstGeom prst="rect">
            <a:avLst/>
          </a:prstGeom>
          <a:noFill/>
          <a:extLst>
            <a:ext uri="{909E8E84-426E-40DD-AFC4-6F175D3DCCD1}">
              <a14:hiddenFill xmlns:a14="http://schemas.microsoft.com/office/drawing/2010/main">
                <a:solidFill>
                  <a:srgbClr val="FFFFFF"/>
                </a:solidFill>
              </a14:hiddenFill>
            </a:ext>
          </a:extLst>
        </p:spPr>
      </p:pic>
      <p:sp>
        <p:nvSpPr>
          <p:cNvPr id="5" name="Zaoblený obdélník 4"/>
          <p:cNvSpPr/>
          <p:nvPr/>
        </p:nvSpPr>
        <p:spPr>
          <a:xfrm>
            <a:off x="395536" y="3795886"/>
            <a:ext cx="5832648" cy="115212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b="1" dirty="0" smtClean="0">
                <a:solidFill>
                  <a:srgbClr val="002060"/>
                </a:solidFill>
              </a:rPr>
              <a:t>České národní obrození</a:t>
            </a:r>
          </a:p>
          <a:p>
            <a:pPr marL="285750" indent="-285750">
              <a:buFont typeface="Arial" panose="020B0604020202020204" pitchFamily="34" charset="0"/>
              <a:buChar char="•"/>
            </a:pPr>
            <a:r>
              <a:rPr lang="cs-CZ" sz="1600" dirty="0" smtClean="0">
                <a:solidFill>
                  <a:srgbClr val="002060"/>
                </a:solidFill>
              </a:rPr>
              <a:t>snaha o vytvoření novodobého plně emancipovaného českého národa v kontextu s rozvojem dalších evropských národů na konci 18. a v první polovině 19. století</a:t>
            </a:r>
            <a:endParaRPr lang="cs-CZ" sz="1600" dirty="0">
              <a:solidFill>
                <a:srgbClr val="002060"/>
              </a:solidFill>
            </a:endParaRPr>
          </a:p>
        </p:txBody>
      </p:sp>
    </p:spTree>
    <p:extLst>
      <p:ext uri="{BB962C8B-B14F-4D97-AF65-F5344CB8AC3E}">
        <p14:creationId xmlns:p14="http://schemas.microsoft.com/office/powerpoint/2010/main" val="27876862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1" end="1"/>
                                            </p:txEl>
                                          </p:spTgt>
                                        </p:tgtEl>
                                        <p:attrNameLst>
                                          <p:attrName>style.visibility</p:attrName>
                                        </p:attrNameLst>
                                      </p:cBhvr>
                                      <p:to>
                                        <p:strVal val="visible"/>
                                      </p:to>
                                    </p:set>
                                    <p:animEffect transition="in" filter="fade">
                                      <p:cBhvr>
                                        <p:cTn id="14" dur="1000"/>
                                        <p:tgtEl>
                                          <p:spTgt spid="12">
                                            <p:txEl>
                                              <p:pRg st="1" end="1"/>
                                            </p:txEl>
                                          </p:spTgt>
                                        </p:tgtEl>
                                      </p:cBhvr>
                                    </p:animEffect>
                                    <p:anim calcmode="lin" valueType="num">
                                      <p:cBhvr>
                                        <p:cTn id="15"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ŽIVOTNÍ OSUDY</a:t>
            </a:r>
            <a:endParaRPr lang="cs-CZ" dirty="0">
              <a:solidFill>
                <a:srgbClr val="003296"/>
              </a:solidFill>
              <a:effectLst>
                <a:outerShdw blurRad="38100" dist="38100" dir="2700000" algn="tl">
                  <a:srgbClr val="000000">
                    <a:alpha val="43137"/>
                  </a:srgbClr>
                </a:outerShdw>
              </a:effectLst>
            </a:endParaRPr>
          </a:p>
        </p:txBody>
      </p:sp>
      <p:sp>
        <p:nvSpPr>
          <p:cNvPr id="12" name="Podnadpis 2"/>
          <p:cNvSpPr txBox="1">
            <a:spLocks/>
          </p:cNvSpPr>
          <p:nvPr/>
        </p:nvSpPr>
        <p:spPr>
          <a:xfrm>
            <a:off x="355235" y="1131590"/>
            <a:ext cx="8424936" cy="3577876"/>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285750" indent="-285750" algn="l">
              <a:buFont typeface="Wingdings" panose="05000000000000000000" pitchFamily="2" charset="2"/>
              <a:buChar char="§"/>
            </a:pPr>
            <a:r>
              <a:rPr lang="cs-CZ" sz="1700" dirty="0">
                <a:solidFill>
                  <a:schemeClr val="tx1"/>
                </a:solidFill>
                <a:latin typeface="Segoe Script" panose="020B0504020000000003" pitchFamily="34" charset="0"/>
              </a:rPr>
              <a:t>n</a:t>
            </a:r>
            <a:r>
              <a:rPr lang="cs-CZ" sz="1700" dirty="0" smtClean="0">
                <a:solidFill>
                  <a:schemeClr val="tx1"/>
                </a:solidFill>
                <a:latin typeface="Segoe Script" panose="020B0504020000000003" pitchFamily="34" charset="0"/>
              </a:rPr>
              <a:t>arodila se se </a:t>
            </a:r>
            <a:r>
              <a:rPr lang="cs-CZ" sz="1700" dirty="0" smtClean="0">
                <a:solidFill>
                  <a:srgbClr val="FF0000"/>
                </a:solidFill>
                <a:latin typeface="Segoe Script" panose="020B0504020000000003" pitchFamily="34" charset="0"/>
              </a:rPr>
              <a:t>31. 1. 1785 ve Všeradicích </a:t>
            </a:r>
            <a:r>
              <a:rPr lang="cs-CZ" sz="1700" dirty="0" smtClean="0">
                <a:solidFill>
                  <a:schemeClr val="tx1"/>
                </a:solidFill>
                <a:latin typeface="Segoe Script" panose="020B0504020000000003" pitchFamily="34" charset="0"/>
              </a:rPr>
              <a:t>poblíž Berouna (střední Čechy)</a:t>
            </a:r>
            <a:endParaRPr lang="cs-CZ" sz="1700" dirty="0" smtClean="0">
              <a:solidFill>
                <a:srgbClr val="FF0000"/>
              </a:solidFill>
              <a:latin typeface="Segoe Script" panose="020B0504020000000003" pitchFamily="34" charset="0"/>
            </a:endParaRPr>
          </a:p>
          <a:p>
            <a:pPr marL="285750" indent="-285750" algn="l">
              <a:buFont typeface="Wingdings" panose="05000000000000000000" pitchFamily="2" charset="2"/>
              <a:buChar char="§"/>
            </a:pPr>
            <a:r>
              <a:rPr lang="cs-CZ" sz="1700" dirty="0" smtClean="0">
                <a:solidFill>
                  <a:schemeClr val="tx1"/>
                </a:solidFill>
                <a:latin typeface="Segoe Script" panose="020B0504020000000003" pitchFamily="34" charset="0"/>
              </a:rPr>
              <a:t> pocházela z úřednické rodiny, vychovávána byla v němčině </a:t>
            </a:r>
            <a:r>
              <a:rPr lang="cs-CZ" sz="1700" dirty="0" smtClean="0">
                <a:solidFill>
                  <a:schemeClr val="tx1"/>
                </a:solidFill>
                <a:latin typeface="Segoe Script" panose="020B0504020000000003" pitchFamily="34" charset="0"/>
              </a:rPr>
              <a:t>             a </a:t>
            </a:r>
            <a:r>
              <a:rPr lang="cs-CZ" sz="1700" dirty="0" smtClean="0">
                <a:solidFill>
                  <a:schemeClr val="tx1"/>
                </a:solidFill>
                <a:latin typeface="Segoe Script" panose="020B0504020000000003" pitchFamily="34" charset="0"/>
              </a:rPr>
              <a:t>česky se naučila až po seznámení se svým budoucím manželem, českým obrozencem </a:t>
            </a:r>
            <a:r>
              <a:rPr lang="cs-CZ" sz="1700" dirty="0" smtClean="0">
                <a:solidFill>
                  <a:srgbClr val="FF0000"/>
                </a:solidFill>
                <a:latin typeface="Segoe Script" panose="020B0504020000000003" pitchFamily="34" charset="0"/>
              </a:rPr>
              <a:t>Janem Aloisem Sudipravem Rettigem</a:t>
            </a:r>
          </a:p>
          <a:p>
            <a:pPr marL="285750" indent="-285750" algn="l">
              <a:buFont typeface="Wingdings" panose="05000000000000000000" pitchFamily="2" charset="2"/>
              <a:buChar char="§"/>
            </a:pPr>
            <a:r>
              <a:rPr lang="cs-CZ" sz="1700" dirty="0">
                <a:solidFill>
                  <a:schemeClr val="tx1"/>
                </a:solidFill>
                <a:latin typeface="Segoe Script" panose="020B0504020000000003" pitchFamily="34" charset="0"/>
              </a:rPr>
              <a:t>d</a:t>
            </a:r>
            <a:r>
              <a:rPr lang="cs-CZ" sz="1700" dirty="0" smtClean="0">
                <a:solidFill>
                  <a:schemeClr val="tx1"/>
                </a:solidFill>
                <a:latin typeface="Segoe Script" panose="020B0504020000000003" pitchFamily="34" charset="0"/>
              </a:rPr>
              <a:t>íky němu se následně setkávala s předními představiteli našeho obrozeneckého hnutí – </a:t>
            </a:r>
            <a:r>
              <a:rPr lang="cs-CZ" sz="1700" dirty="0" smtClean="0">
                <a:solidFill>
                  <a:srgbClr val="FF0000"/>
                </a:solidFill>
                <a:latin typeface="Segoe Script" panose="020B0504020000000003" pitchFamily="34" charset="0"/>
              </a:rPr>
              <a:t>Jungmannem, Palackým, Šafaříkem </a:t>
            </a:r>
            <a:r>
              <a:rPr lang="cs-CZ" sz="1700" dirty="0" smtClean="0">
                <a:solidFill>
                  <a:srgbClr val="FF0000"/>
                </a:solidFill>
                <a:latin typeface="Segoe Script" panose="020B0504020000000003" pitchFamily="34" charset="0"/>
              </a:rPr>
              <a:t>            </a:t>
            </a:r>
            <a:r>
              <a:rPr lang="cs-CZ" sz="1700" dirty="0" smtClean="0">
                <a:solidFill>
                  <a:schemeClr val="tx1"/>
                </a:solidFill>
                <a:latin typeface="Segoe Script" panose="020B0504020000000003" pitchFamily="34" charset="0"/>
              </a:rPr>
              <a:t>a </a:t>
            </a:r>
            <a:r>
              <a:rPr lang="cs-CZ" sz="1700" dirty="0" smtClean="0">
                <a:solidFill>
                  <a:schemeClr val="tx1"/>
                </a:solidFill>
                <a:latin typeface="Segoe Script" panose="020B0504020000000003" pitchFamily="34" charset="0"/>
              </a:rPr>
              <a:t>dalšími </a:t>
            </a:r>
            <a:endParaRPr lang="cs-CZ" sz="1700" dirty="0" smtClean="0">
              <a:solidFill>
                <a:srgbClr val="FF0000"/>
              </a:solidFill>
              <a:latin typeface="Segoe Script" panose="020B0504020000000003" pitchFamily="34" charset="0"/>
            </a:endParaRPr>
          </a:p>
          <a:p>
            <a:pPr marL="285750" indent="-285750" algn="l">
              <a:buFont typeface="Wingdings" panose="05000000000000000000" pitchFamily="2" charset="2"/>
              <a:buChar char="§"/>
            </a:pPr>
            <a:r>
              <a:rPr lang="cs-CZ" sz="1700" dirty="0">
                <a:solidFill>
                  <a:schemeClr val="tx1"/>
                </a:solidFill>
                <a:latin typeface="Segoe Script" panose="020B0504020000000003" pitchFamily="34" charset="0"/>
              </a:rPr>
              <a:t>v</a:t>
            </a:r>
            <a:r>
              <a:rPr lang="cs-CZ" sz="1700" dirty="0" smtClean="0">
                <a:solidFill>
                  <a:schemeClr val="tx1"/>
                </a:solidFill>
                <a:latin typeface="Segoe Script" panose="020B0504020000000003" pitchFamily="34" charset="0"/>
              </a:rPr>
              <a:t>e své činnosti se zaměřovala především na </a:t>
            </a:r>
            <a:r>
              <a:rPr lang="cs-CZ" sz="1700" dirty="0" smtClean="0">
                <a:solidFill>
                  <a:srgbClr val="FF0000"/>
                </a:solidFill>
                <a:latin typeface="Segoe Script" panose="020B0504020000000003" pitchFamily="34" charset="0"/>
              </a:rPr>
              <a:t>výchovu mladých dívek</a:t>
            </a:r>
            <a:r>
              <a:rPr lang="cs-CZ" sz="1700" dirty="0" smtClean="0">
                <a:solidFill>
                  <a:schemeClr val="tx1"/>
                </a:solidFill>
                <a:latin typeface="Segoe Script" panose="020B0504020000000003" pitchFamily="34" charset="0"/>
              </a:rPr>
              <a:t> – učila je hospodaření v domácnosti, vzdělávala je v literatuře atd.</a:t>
            </a:r>
          </a:p>
          <a:p>
            <a:pPr marL="285750" indent="-285750" algn="l">
              <a:buFont typeface="Wingdings" panose="05000000000000000000" pitchFamily="2" charset="2"/>
              <a:buChar char="§"/>
            </a:pPr>
            <a:r>
              <a:rPr lang="cs-CZ" sz="1700" dirty="0">
                <a:solidFill>
                  <a:schemeClr val="tx1"/>
                </a:solidFill>
                <a:latin typeface="Segoe Script" panose="020B0504020000000003" pitchFamily="34" charset="0"/>
              </a:rPr>
              <a:t>s</a:t>
            </a:r>
            <a:r>
              <a:rPr lang="cs-CZ" sz="1700" dirty="0" smtClean="0">
                <a:solidFill>
                  <a:schemeClr val="tx1"/>
                </a:solidFill>
                <a:latin typeface="Segoe Script" panose="020B0504020000000003" pitchFamily="34" charset="0"/>
              </a:rPr>
              <a:t>vým způsobem života se stala propagátorkou </a:t>
            </a:r>
            <a:r>
              <a:rPr lang="cs-CZ" sz="1700" dirty="0" smtClean="0">
                <a:solidFill>
                  <a:srgbClr val="FF0000"/>
                </a:solidFill>
                <a:latin typeface="Segoe Script" panose="020B0504020000000003" pitchFamily="34" charset="0"/>
              </a:rPr>
              <a:t>biedermeieru - </a:t>
            </a:r>
            <a:r>
              <a:rPr lang="cs-CZ" sz="1700" dirty="0" smtClean="0">
                <a:solidFill>
                  <a:schemeClr val="tx1"/>
                </a:solidFill>
                <a:latin typeface="Segoe Script" panose="020B0504020000000003" pitchFamily="34" charset="0"/>
              </a:rPr>
              <a:t>životního stylu propagujícího orientaci na rodinný život </a:t>
            </a:r>
            <a:r>
              <a:rPr lang="cs-CZ" sz="1700" dirty="0" smtClean="0">
                <a:solidFill>
                  <a:schemeClr val="tx1"/>
                </a:solidFill>
                <a:latin typeface="Segoe Script" panose="020B0504020000000003" pitchFamily="34" charset="0"/>
              </a:rPr>
              <a:t>                 a </a:t>
            </a:r>
            <a:r>
              <a:rPr lang="cs-CZ" sz="1700" dirty="0" smtClean="0">
                <a:solidFill>
                  <a:schemeClr val="tx1"/>
                </a:solidFill>
                <a:latin typeface="Segoe Script" panose="020B0504020000000003" pitchFamily="34" charset="0"/>
              </a:rPr>
              <a:t>maximální pohodlí v něm, dobré sousedské vztahy atd.</a:t>
            </a:r>
          </a:p>
          <a:p>
            <a:pPr marL="285750" indent="-285750" algn="l">
              <a:buFont typeface="Wingdings" panose="05000000000000000000" pitchFamily="2" charset="2"/>
              <a:buChar char="§"/>
            </a:pPr>
            <a:r>
              <a:rPr lang="cs-CZ" sz="1700" dirty="0" smtClean="0">
                <a:solidFill>
                  <a:schemeClr val="tx1"/>
                </a:solidFill>
                <a:latin typeface="Segoe Script" panose="020B0504020000000003" pitchFamily="34" charset="0"/>
              </a:rPr>
              <a:t>Zemřela </a:t>
            </a:r>
            <a:r>
              <a:rPr lang="cs-CZ" sz="1700" dirty="0" smtClean="0">
                <a:solidFill>
                  <a:srgbClr val="FF0000"/>
                </a:solidFill>
                <a:latin typeface="Segoe Script" panose="020B0504020000000003" pitchFamily="34" charset="0"/>
              </a:rPr>
              <a:t>5. 8. 1845 v Litomyšli</a:t>
            </a:r>
            <a:r>
              <a:rPr lang="cs-CZ" sz="1700" dirty="0" smtClean="0">
                <a:solidFill>
                  <a:schemeClr val="tx1"/>
                </a:solidFill>
                <a:latin typeface="Segoe Script" panose="020B0504020000000003" pitchFamily="34" charset="0"/>
              </a:rPr>
              <a:t>, kde s manželem poslední léta žila</a:t>
            </a:r>
            <a:r>
              <a:rPr lang="cs-CZ" sz="1700" dirty="0" smtClean="0">
                <a:solidFill>
                  <a:srgbClr val="FF0000"/>
                </a:solidFill>
                <a:latin typeface="Segoe Script" panose="020B0504020000000003" pitchFamily="34" charset="0"/>
              </a:rPr>
              <a:t> </a:t>
            </a:r>
            <a:endParaRPr lang="cs-CZ" sz="1700" dirty="0">
              <a:solidFill>
                <a:srgbClr val="FF0000"/>
              </a:solidFill>
              <a:latin typeface="Segoe Script" panose="020B0504020000000003" pitchFamily="34" charset="0"/>
            </a:endParaRPr>
          </a:p>
        </p:txBody>
      </p:sp>
    </p:spTree>
    <p:extLst>
      <p:ext uri="{BB962C8B-B14F-4D97-AF65-F5344CB8AC3E}">
        <p14:creationId xmlns:p14="http://schemas.microsoft.com/office/powerpoint/2010/main" val="2791771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1" end="1"/>
                                            </p:txEl>
                                          </p:spTgt>
                                        </p:tgtEl>
                                        <p:attrNameLst>
                                          <p:attrName>style.visibility</p:attrName>
                                        </p:attrNameLst>
                                      </p:cBhvr>
                                      <p:to>
                                        <p:strVal val="visible"/>
                                      </p:to>
                                    </p:set>
                                    <p:animEffect transition="in" filter="fade">
                                      <p:cBhvr>
                                        <p:cTn id="14" dur="1000"/>
                                        <p:tgtEl>
                                          <p:spTgt spid="12">
                                            <p:txEl>
                                              <p:pRg st="1" end="1"/>
                                            </p:txEl>
                                          </p:spTgt>
                                        </p:tgtEl>
                                      </p:cBhvr>
                                    </p:animEffect>
                                    <p:anim calcmode="lin" valueType="num">
                                      <p:cBhvr>
                                        <p:cTn id="15"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xEl>
                                              <p:pRg st="3" end="3"/>
                                            </p:txEl>
                                          </p:spTgt>
                                        </p:tgtEl>
                                        <p:attrNameLst>
                                          <p:attrName>style.visibility</p:attrName>
                                        </p:attrNameLst>
                                      </p:cBhvr>
                                      <p:to>
                                        <p:strVal val="visible"/>
                                      </p:to>
                                    </p:set>
                                    <p:animEffect transition="in" filter="fade">
                                      <p:cBhvr>
                                        <p:cTn id="28" dur="1000"/>
                                        <p:tgtEl>
                                          <p:spTgt spid="12">
                                            <p:txEl>
                                              <p:pRg st="3" end="3"/>
                                            </p:txEl>
                                          </p:spTgt>
                                        </p:tgtEl>
                                      </p:cBhvr>
                                    </p:animEffect>
                                    <p:anim calcmode="lin" valueType="num">
                                      <p:cBhvr>
                                        <p:cTn id="29"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xEl>
                                              <p:pRg st="4" end="4"/>
                                            </p:txEl>
                                          </p:spTgt>
                                        </p:tgtEl>
                                        <p:attrNameLst>
                                          <p:attrName>style.visibility</p:attrName>
                                        </p:attrNameLst>
                                      </p:cBhvr>
                                      <p:to>
                                        <p:strVal val="visible"/>
                                      </p:to>
                                    </p:set>
                                    <p:animEffect transition="in" filter="fade">
                                      <p:cBhvr>
                                        <p:cTn id="35" dur="1000"/>
                                        <p:tgtEl>
                                          <p:spTgt spid="12">
                                            <p:txEl>
                                              <p:pRg st="4" end="4"/>
                                            </p:txEl>
                                          </p:spTgt>
                                        </p:tgtEl>
                                      </p:cBhvr>
                                    </p:animEffect>
                                    <p:anim calcmode="lin" valueType="num">
                                      <p:cBhvr>
                                        <p:cTn id="36"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xEl>
                                              <p:pRg st="5" end="5"/>
                                            </p:txEl>
                                          </p:spTgt>
                                        </p:tgtEl>
                                        <p:attrNameLst>
                                          <p:attrName>style.visibility</p:attrName>
                                        </p:attrNameLst>
                                      </p:cBhvr>
                                      <p:to>
                                        <p:strVal val="visible"/>
                                      </p:to>
                                    </p:set>
                                    <p:animEffect transition="in" filter="fade">
                                      <p:cBhvr>
                                        <p:cTn id="42" dur="1000"/>
                                        <p:tgtEl>
                                          <p:spTgt spid="12">
                                            <p:txEl>
                                              <p:pRg st="5" end="5"/>
                                            </p:txEl>
                                          </p:spTgt>
                                        </p:tgtEl>
                                      </p:cBhvr>
                                    </p:animEffect>
                                    <p:anim calcmode="lin" valueType="num">
                                      <p:cBhvr>
                                        <p:cTn id="43" dur="1000" fill="hold"/>
                                        <p:tgtEl>
                                          <p:spTgt spid="1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ŽIVOTNÍ OSUDY</a:t>
            </a:r>
            <a:endParaRPr lang="cs-CZ" dirty="0">
              <a:solidFill>
                <a:srgbClr val="003296"/>
              </a:solidFill>
              <a:effectLst>
                <a:outerShdw blurRad="38100" dist="38100" dir="2700000" algn="tl">
                  <a:srgbClr val="000000">
                    <a:alpha val="43137"/>
                  </a:srgbClr>
                </a:outerShdw>
              </a:effectLst>
            </a:endParaRPr>
          </a:p>
        </p:txBody>
      </p:sp>
      <p:pic>
        <p:nvPicPr>
          <p:cNvPr id="2050" name="Picture 2" descr="18. května - Pocta M. D. Rettigové a průvod kuchařů"/>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5575" y="1275606"/>
            <a:ext cx="4376611" cy="2917742"/>
          </a:xfrm>
          <a:prstGeom prst="rect">
            <a:avLst/>
          </a:prstGeom>
          <a:noFill/>
          <a:extLst>
            <a:ext uri="{909E8E84-426E-40DD-AFC4-6F175D3DCCD1}">
              <a14:hiddenFill xmlns:a14="http://schemas.microsoft.com/office/drawing/2010/main">
                <a:solidFill>
                  <a:srgbClr val="FFFFFF"/>
                </a:solidFill>
              </a14:hiddenFill>
            </a:ext>
          </a:extLst>
        </p:spPr>
      </p:pic>
      <p:sp>
        <p:nvSpPr>
          <p:cNvPr id="6" name="Podnadpis 2"/>
          <p:cNvSpPr txBox="1">
            <a:spLocks/>
          </p:cNvSpPr>
          <p:nvPr/>
        </p:nvSpPr>
        <p:spPr>
          <a:xfrm>
            <a:off x="395536" y="4376123"/>
            <a:ext cx="835292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v</a:t>
            </a:r>
            <a:r>
              <a:rPr lang="cs-CZ" sz="1800" dirty="0" smtClean="0">
                <a:solidFill>
                  <a:schemeClr val="tx1"/>
                </a:solidFill>
                <a:effectLst>
                  <a:outerShdw blurRad="38100" dist="38100" dir="2700000" algn="tl">
                    <a:srgbClr val="000000">
                      <a:alpha val="43137"/>
                    </a:srgbClr>
                  </a:outerShdw>
                </a:effectLst>
              </a:rPr>
              <a:t> Litomyšli se letos v květnu už podruhé konaly Gastronomické slavnosti M. D. Rettigové </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341009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DÍLO</a:t>
            </a:r>
            <a:endParaRPr lang="cs-CZ" dirty="0">
              <a:solidFill>
                <a:srgbClr val="003296"/>
              </a:solidFill>
              <a:effectLst>
                <a:outerShdw blurRad="38100" dist="38100" dir="2700000" algn="tl">
                  <a:srgbClr val="000000">
                    <a:alpha val="43137"/>
                  </a:srgbClr>
                </a:outerShdw>
              </a:effectLst>
            </a:endParaRPr>
          </a:p>
        </p:txBody>
      </p:sp>
      <p:sp>
        <p:nvSpPr>
          <p:cNvPr id="12" name="Podnadpis 2"/>
          <p:cNvSpPr txBox="1">
            <a:spLocks/>
          </p:cNvSpPr>
          <p:nvPr/>
        </p:nvSpPr>
        <p:spPr>
          <a:xfrm>
            <a:off x="355235" y="1059582"/>
            <a:ext cx="8424936" cy="3577876"/>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285750" indent="-285750" algn="l">
              <a:buFont typeface="Wingdings" panose="05000000000000000000" pitchFamily="2" charset="2"/>
              <a:buChar char="§"/>
            </a:pPr>
            <a:r>
              <a:rPr lang="cs-CZ" sz="2000" dirty="0" smtClean="0">
                <a:solidFill>
                  <a:schemeClr val="tx1"/>
                </a:solidFill>
                <a:latin typeface="Segoe Script" panose="020B0504020000000003" pitchFamily="34" charset="0"/>
              </a:rPr>
              <a:t>Z </a:t>
            </a:r>
            <a:r>
              <a:rPr lang="cs-CZ" sz="2000" dirty="0" smtClean="0">
                <a:solidFill>
                  <a:srgbClr val="FF0000"/>
                </a:solidFill>
                <a:latin typeface="Segoe Script" panose="020B0504020000000003" pitchFamily="34" charset="0"/>
              </a:rPr>
              <a:t>„mimoplotnových“ </a:t>
            </a:r>
            <a:r>
              <a:rPr lang="cs-CZ" sz="2000" dirty="0" smtClean="0">
                <a:solidFill>
                  <a:srgbClr val="FF0000"/>
                </a:solidFill>
                <a:latin typeface="Segoe Script" panose="020B0504020000000003" pitchFamily="34" charset="0"/>
                <a:sym typeface="Wingdings" panose="05000000000000000000" pitchFamily="2" charset="2"/>
              </a:rPr>
              <a:t></a:t>
            </a:r>
            <a:r>
              <a:rPr lang="cs-CZ" sz="2000" dirty="0" smtClean="0">
                <a:solidFill>
                  <a:srgbClr val="FF0000"/>
                </a:solidFill>
                <a:latin typeface="Segoe Script" panose="020B0504020000000003" pitchFamily="34" charset="0"/>
              </a:rPr>
              <a:t> literárních aktivit </a:t>
            </a:r>
            <a:r>
              <a:rPr lang="cs-CZ" sz="2000" dirty="0" smtClean="0">
                <a:solidFill>
                  <a:schemeClr val="tx1"/>
                </a:solidFill>
                <a:latin typeface="Segoe Script" panose="020B0504020000000003" pitchFamily="34" charset="0"/>
              </a:rPr>
              <a:t>M. D. Rettigové je třeba zmínit především</a:t>
            </a:r>
          </a:p>
          <a:p>
            <a:pPr marL="742950" lvl="1" indent="-285750" algn="l">
              <a:buFont typeface="Wingdings" panose="05000000000000000000" pitchFamily="2" charset="2"/>
              <a:buChar char="ü"/>
            </a:pPr>
            <a:r>
              <a:rPr lang="cs-CZ" sz="2000" dirty="0" smtClean="0">
                <a:solidFill>
                  <a:schemeClr val="tx1"/>
                </a:solidFill>
                <a:latin typeface="Segoe Script" panose="020B0504020000000003" pitchFamily="34" charset="0"/>
              </a:rPr>
              <a:t>pravidelné přispívání do časopisu </a:t>
            </a:r>
            <a:r>
              <a:rPr lang="cs-CZ" sz="2000" dirty="0" smtClean="0">
                <a:solidFill>
                  <a:srgbClr val="FF0000"/>
                </a:solidFill>
                <a:latin typeface="Segoe Script" panose="020B0504020000000003" pitchFamily="34" charset="0"/>
              </a:rPr>
              <a:t>Kwěty české - </a:t>
            </a:r>
            <a:r>
              <a:rPr lang="cs-CZ" sz="2000" dirty="0" smtClean="0">
                <a:solidFill>
                  <a:schemeClr val="tx1"/>
                </a:solidFill>
                <a:latin typeface="Segoe Script" panose="020B0504020000000003" pitchFamily="34" charset="0"/>
              </a:rPr>
              <a:t>redigoval J. K. Tyl (časopis pod názvem Květy existuje dodnes)</a:t>
            </a:r>
          </a:p>
          <a:p>
            <a:pPr marL="742950" lvl="1" indent="-285750" algn="l">
              <a:buFont typeface="Wingdings" panose="05000000000000000000" pitchFamily="2" charset="2"/>
              <a:buChar char="ü"/>
            </a:pPr>
            <a:r>
              <a:rPr lang="cs-CZ" sz="2000" dirty="0">
                <a:solidFill>
                  <a:schemeClr val="tx1"/>
                </a:solidFill>
                <a:latin typeface="Segoe Script" panose="020B0504020000000003" pitchFamily="34" charset="0"/>
              </a:rPr>
              <a:t>a</a:t>
            </a:r>
            <a:r>
              <a:rPr lang="cs-CZ" sz="2000" dirty="0" smtClean="0">
                <a:solidFill>
                  <a:schemeClr val="tx1"/>
                </a:solidFill>
                <a:latin typeface="Segoe Script" panose="020B0504020000000003" pitchFamily="34" charset="0"/>
              </a:rPr>
              <a:t>utorství několika drobných próz a dramatických hříček</a:t>
            </a:r>
          </a:p>
          <a:p>
            <a:pPr marL="1200150" lvl="2" indent="-285750" algn="l">
              <a:buClr>
                <a:schemeClr val="tx1"/>
              </a:buClr>
              <a:buFont typeface="Arial" panose="020B0604020202020204" pitchFamily="34" charset="0"/>
              <a:buChar char="•"/>
            </a:pPr>
            <a:r>
              <a:rPr lang="cs-CZ" sz="2000" dirty="0" smtClean="0">
                <a:solidFill>
                  <a:srgbClr val="FF0000"/>
                </a:solidFill>
                <a:latin typeface="Segoe Script" panose="020B0504020000000003" pitchFamily="34" charset="0"/>
              </a:rPr>
              <a:t>Chudobičky -  </a:t>
            </a:r>
            <a:r>
              <a:rPr lang="cs-CZ" sz="2000" dirty="0" smtClean="0">
                <a:solidFill>
                  <a:schemeClr val="tx1"/>
                </a:solidFill>
                <a:latin typeface="Segoe Script" panose="020B0504020000000003" pitchFamily="34" charset="0"/>
              </a:rPr>
              <a:t>milostné povídky a drobné dramatické hříčky</a:t>
            </a:r>
          </a:p>
          <a:p>
            <a:pPr marL="1200150" lvl="2" indent="-285750" algn="l">
              <a:buClr>
                <a:schemeClr val="tx1"/>
              </a:buClr>
              <a:buFont typeface="Arial" panose="020B0604020202020204" pitchFamily="34" charset="0"/>
              <a:buChar char="•"/>
            </a:pPr>
            <a:r>
              <a:rPr lang="cs-CZ" sz="2000" dirty="0" smtClean="0">
                <a:solidFill>
                  <a:srgbClr val="FF0000"/>
                </a:solidFill>
                <a:latin typeface="Segoe Script" panose="020B0504020000000003" pitchFamily="34" charset="0"/>
              </a:rPr>
              <a:t>Mařenčin košíček – </a:t>
            </a:r>
            <a:r>
              <a:rPr lang="cs-CZ" sz="2000" dirty="0" smtClean="0">
                <a:solidFill>
                  <a:schemeClr val="tx1"/>
                </a:solidFill>
                <a:latin typeface="Segoe Script" panose="020B0504020000000003" pitchFamily="34" charset="0"/>
              </a:rPr>
              <a:t>povídky pro dívky s mravním ponaučením</a:t>
            </a:r>
          </a:p>
          <a:p>
            <a:pPr marL="1200150" lvl="2" indent="-285750" algn="l">
              <a:buClr>
                <a:schemeClr val="tx1"/>
              </a:buClr>
              <a:buFont typeface="Arial" panose="020B0604020202020204" pitchFamily="34" charset="0"/>
              <a:buChar char="•"/>
            </a:pPr>
            <a:r>
              <a:rPr lang="cs-CZ" sz="2000" dirty="0" smtClean="0">
                <a:solidFill>
                  <a:srgbClr val="FF0000"/>
                </a:solidFill>
                <a:latin typeface="Segoe Script" panose="020B0504020000000003" pitchFamily="34" charset="0"/>
              </a:rPr>
              <a:t>Bílá růže </a:t>
            </a:r>
            <a:r>
              <a:rPr lang="cs-CZ" sz="2000" dirty="0" smtClean="0">
                <a:solidFill>
                  <a:schemeClr val="tx1"/>
                </a:solidFill>
                <a:latin typeface="Segoe Script" panose="020B0504020000000003" pitchFamily="34" charset="0"/>
              </a:rPr>
              <a:t>- žertovné dvouaktové drama</a:t>
            </a:r>
            <a:endParaRPr lang="cs-CZ" sz="2000" dirty="0" smtClean="0">
              <a:solidFill>
                <a:srgbClr val="FF0000"/>
              </a:solidFill>
              <a:latin typeface="Segoe Script" panose="020B0504020000000003" pitchFamily="34" charset="0"/>
            </a:endParaRPr>
          </a:p>
          <a:p>
            <a:pPr algn="l"/>
            <a:endParaRPr lang="cs-CZ" sz="1700" dirty="0">
              <a:solidFill>
                <a:srgbClr val="FF0000"/>
              </a:solidFill>
              <a:latin typeface="Segoe Script" panose="020B0504020000000003" pitchFamily="34" charset="0"/>
            </a:endParaRPr>
          </a:p>
        </p:txBody>
      </p:sp>
    </p:spTree>
    <p:extLst>
      <p:ext uri="{BB962C8B-B14F-4D97-AF65-F5344CB8AC3E}">
        <p14:creationId xmlns:p14="http://schemas.microsoft.com/office/powerpoint/2010/main" val="25965495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1" end="1"/>
                                            </p:txEl>
                                          </p:spTgt>
                                        </p:tgtEl>
                                        <p:attrNameLst>
                                          <p:attrName>style.visibility</p:attrName>
                                        </p:attrNameLst>
                                      </p:cBhvr>
                                      <p:to>
                                        <p:strVal val="visible"/>
                                      </p:to>
                                    </p:set>
                                    <p:animEffect transition="in" filter="fade">
                                      <p:cBhvr>
                                        <p:cTn id="14" dur="1000"/>
                                        <p:tgtEl>
                                          <p:spTgt spid="12">
                                            <p:txEl>
                                              <p:pRg st="1" end="1"/>
                                            </p:txEl>
                                          </p:spTgt>
                                        </p:tgtEl>
                                      </p:cBhvr>
                                    </p:animEffect>
                                    <p:anim calcmode="lin" valueType="num">
                                      <p:cBhvr>
                                        <p:cTn id="15"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xEl>
                                              <p:pRg st="3" end="3"/>
                                            </p:txEl>
                                          </p:spTgt>
                                        </p:tgtEl>
                                        <p:attrNameLst>
                                          <p:attrName>style.visibility</p:attrName>
                                        </p:attrNameLst>
                                      </p:cBhvr>
                                      <p:to>
                                        <p:strVal val="visible"/>
                                      </p:to>
                                    </p:set>
                                    <p:animEffect transition="in" filter="fade">
                                      <p:cBhvr>
                                        <p:cTn id="28" dur="1000"/>
                                        <p:tgtEl>
                                          <p:spTgt spid="12">
                                            <p:txEl>
                                              <p:pRg st="3" end="3"/>
                                            </p:txEl>
                                          </p:spTgt>
                                        </p:tgtEl>
                                      </p:cBhvr>
                                    </p:animEffect>
                                    <p:anim calcmode="lin" valueType="num">
                                      <p:cBhvr>
                                        <p:cTn id="29"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xEl>
                                              <p:pRg st="4" end="4"/>
                                            </p:txEl>
                                          </p:spTgt>
                                        </p:tgtEl>
                                        <p:attrNameLst>
                                          <p:attrName>style.visibility</p:attrName>
                                        </p:attrNameLst>
                                      </p:cBhvr>
                                      <p:to>
                                        <p:strVal val="visible"/>
                                      </p:to>
                                    </p:set>
                                    <p:animEffect transition="in" filter="fade">
                                      <p:cBhvr>
                                        <p:cTn id="35" dur="1000"/>
                                        <p:tgtEl>
                                          <p:spTgt spid="12">
                                            <p:txEl>
                                              <p:pRg st="4" end="4"/>
                                            </p:txEl>
                                          </p:spTgt>
                                        </p:tgtEl>
                                      </p:cBhvr>
                                    </p:animEffect>
                                    <p:anim calcmode="lin" valueType="num">
                                      <p:cBhvr>
                                        <p:cTn id="36"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xEl>
                                              <p:pRg st="5" end="5"/>
                                            </p:txEl>
                                          </p:spTgt>
                                        </p:tgtEl>
                                        <p:attrNameLst>
                                          <p:attrName>style.visibility</p:attrName>
                                        </p:attrNameLst>
                                      </p:cBhvr>
                                      <p:to>
                                        <p:strVal val="visible"/>
                                      </p:to>
                                    </p:set>
                                    <p:animEffect transition="in" filter="fade">
                                      <p:cBhvr>
                                        <p:cTn id="42" dur="1000"/>
                                        <p:tgtEl>
                                          <p:spTgt spid="12">
                                            <p:txEl>
                                              <p:pRg st="5" end="5"/>
                                            </p:txEl>
                                          </p:spTgt>
                                        </p:tgtEl>
                                      </p:cBhvr>
                                    </p:animEffect>
                                    <p:anim calcmode="lin" valueType="num">
                                      <p:cBhvr>
                                        <p:cTn id="43" dur="1000" fill="hold"/>
                                        <p:tgtEl>
                                          <p:spTgt spid="1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bldLvl="3"/>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DÍLO – DOMÁCÍ KUCHAŘKA</a:t>
            </a:r>
            <a:endParaRPr lang="cs-CZ" dirty="0">
              <a:solidFill>
                <a:srgbClr val="003296"/>
              </a:solidFill>
              <a:effectLst>
                <a:outerShdw blurRad="38100" dist="38100" dir="2700000" algn="tl">
                  <a:srgbClr val="000000">
                    <a:alpha val="43137"/>
                  </a:srgbClr>
                </a:outerShdw>
              </a:effectLst>
            </a:endParaRPr>
          </a:p>
        </p:txBody>
      </p:sp>
      <p:sp>
        <p:nvSpPr>
          <p:cNvPr id="12" name="Podnadpis 2"/>
          <p:cNvSpPr txBox="1">
            <a:spLocks/>
          </p:cNvSpPr>
          <p:nvPr/>
        </p:nvSpPr>
        <p:spPr>
          <a:xfrm>
            <a:off x="355234" y="1275606"/>
            <a:ext cx="8609253" cy="3577876"/>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285750" indent="-285750" algn="l">
              <a:buFont typeface="Wingdings" panose="05000000000000000000" pitchFamily="2" charset="2"/>
              <a:buChar char="§"/>
            </a:pPr>
            <a:r>
              <a:rPr lang="cs-CZ" sz="2400" dirty="0">
                <a:solidFill>
                  <a:schemeClr val="tx1"/>
                </a:solidFill>
                <a:latin typeface="Segoe Script" panose="020B0504020000000003" pitchFamily="34" charset="0"/>
              </a:rPr>
              <a:t>n</a:t>
            </a:r>
            <a:r>
              <a:rPr lang="cs-CZ" sz="2400" dirty="0" smtClean="0">
                <a:solidFill>
                  <a:schemeClr val="tx1"/>
                </a:solidFill>
                <a:latin typeface="Segoe Script" panose="020B0504020000000003" pitchFamily="34" charset="0"/>
              </a:rPr>
              <a:t>ejslavnějším dílem M. D. Rettigové je bezpochyby její </a:t>
            </a:r>
            <a:r>
              <a:rPr lang="cs-CZ" sz="2400" dirty="0" smtClean="0">
                <a:solidFill>
                  <a:srgbClr val="FF0000"/>
                </a:solidFill>
                <a:latin typeface="Segoe Script" panose="020B0504020000000003" pitchFamily="34" charset="0"/>
              </a:rPr>
              <a:t>Domácí kuchařka </a:t>
            </a:r>
            <a:endParaRPr lang="cs-CZ" sz="2400" dirty="0" smtClean="0">
              <a:solidFill>
                <a:schemeClr val="tx1"/>
              </a:solidFill>
              <a:latin typeface="Segoe Script" panose="020B0504020000000003" pitchFamily="34" charset="0"/>
            </a:endParaRPr>
          </a:p>
          <a:p>
            <a:pPr marL="742950" lvl="1" indent="-285750" algn="l">
              <a:buFont typeface="Wingdings" panose="05000000000000000000" pitchFamily="2" charset="2"/>
              <a:buChar char="ü"/>
            </a:pPr>
            <a:r>
              <a:rPr lang="cs-CZ" sz="2400" dirty="0">
                <a:solidFill>
                  <a:schemeClr val="tx1"/>
                </a:solidFill>
                <a:latin typeface="Segoe Script" panose="020B0504020000000003" pitchFamily="34" charset="0"/>
              </a:rPr>
              <a:t>p</a:t>
            </a:r>
            <a:r>
              <a:rPr lang="cs-CZ" sz="2400" dirty="0" smtClean="0">
                <a:solidFill>
                  <a:schemeClr val="tx1"/>
                </a:solidFill>
                <a:latin typeface="Segoe Script" panose="020B0504020000000003" pitchFamily="34" charset="0"/>
              </a:rPr>
              <a:t>saná beletristicky</a:t>
            </a:r>
          </a:p>
          <a:p>
            <a:pPr marL="742950" lvl="1" indent="-285750" algn="l">
              <a:buFont typeface="Wingdings" panose="05000000000000000000" pitchFamily="2" charset="2"/>
              <a:buChar char="ü"/>
            </a:pPr>
            <a:r>
              <a:rPr lang="cs-CZ" sz="2400" dirty="0" smtClean="0">
                <a:solidFill>
                  <a:schemeClr val="tx1"/>
                </a:solidFill>
                <a:latin typeface="Segoe Script" panose="020B0504020000000003" pitchFamily="34" charset="0"/>
              </a:rPr>
              <a:t>Základní myšlenkou je nejen naučit ženy chutně vařit, ale především (v duchu biedermeieru) naučit ženu aktivnímu přístupu k domácím pracím</a:t>
            </a:r>
          </a:p>
          <a:p>
            <a:pPr marL="742950" lvl="1" indent="-285750" algn="l">
              <a:buFont typeface="Wingdings" panose="05000000000000000000" pitchFamily="2" charset="2"/>
              <a:buChar char="ü"/>
            </a:pPr>
            <a:r>
              <a:rPr lang="cs-CZ" sz="2400" dirty="0">
                <a:solidFill>
                  <a:schemeClr val="tx1"/>
                </a:solidFill>
                <a:latin typeface="Segoe Script" panose="020B0504020000000003" pitchFamily="34" charset="0"/>
              </a:rPr>
              <a:t>u</a:t>
            </a:r>
            <a:r>
              <a:rPr lang="cs-CZ" sz="2400" dirty="0" smtClean="0">
                <a:solidFill>
                  <a:schemeClr val="tx1"/>
                </a:solidFill>
                <a:latin typeface="Segoe Script" panose="020B0504020000000003" pitchFamily="34" charset="0"/>
              </a:rPr>
              <a:t>silovala tak o povznesení domácího </a:t>
            </a:r>
            <a:r>
              <a:rPr lang="cs-CZ" sz="2400" dirty="0" smtClean="0">
                <a:solidFill>
                  <a:schemeClr val="tx1"/>
                </a:solidFill>
                <a:latin typeface="Segoe Script" panose="020B0504020000000003" pitchFamily="34" charset="0"/>
              </a:rPr>
              <a:t>                      i </a:t>
            </a:r>
            <a:r>
              <a:rPr lang="cs-CZ" sz="2400" dirty="0" smtClean="0">
                <a:solidFill>
                  <a:schemeClr val="tx1"/>
                </a:solidFill>
                <a:latin typeface="Segoe Script" panose="020B0504020000000003" pitchFamily="34" charset="0"/>
              </a:rPr>
              <a:t>společenského života u nás</a:t>
            </a:r>
          </a:p>
          <a:p>
            <a:pPr algn="l"/>
            <a:endParaRPr lang="cs-CZ" sz="1700" dirty="0">
              <a:solidFill>
                <a:srgbClr val="FF0000"/>
              </a:solidFill>
              <a:latin typeface="Segoe Script" panose="020B0504020000000003" pitchFamily="34" charset="0"/>
            </a:endParaRPr>
          </a:p>
        </p:txBody>
      </p:sp>
    </p:spTree>
    <p:extLst>
      <p:ext uri="{BB962C8B-B14F-4D97-AF65-F5344CB8AC3E}">
        <p14:creationId xmlns:p14="http://schemas.microsoft.com/office/powerpoint/2010/main" val="4114165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1" end="1"/>
                                            </p:txEl>
                                          </p:spTgt>
                                        </p:tgtEl>
                                        <p:attrNameLst>
                                          <p:attrName>style.visibility</p:attrName>
                                        </p:attrNameLst>
                                      </p:cBhvr>
                                      <p:to>
                                        <p:strVal val="visible"/>
                                      </p:to>
                                    </p:set>
                                    <p:animEffect transition="in" filter="fade">
                                      <p:cBhvr>
                                        <p:cTn id="14" dur="1000"/>
                                        <p:tgtEl>
                                          <p:spTgt spid="12">
                                            <p:txEl>
                                              <p:pRg st="1" end="1"/>
                                            </p:txEl>
                                          </p:spTgt>
                                        </p:tgtEl>
                                      </p:cBhvr>
                                    </p:animEffect>
                                    <p:anim calcmode="lin" valueType="num">
                                      <p:cBhvr>
                                        <p:cTn id="15"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xEl>
                                              <p:pRg st="3" end="3"/>
                                            </p:txEl>
                                          </p:spTgt>
                                        </p:tgtEl>
                                        <p:attrNameLst>
                                          <p:attrName>style.visibility</p:attrName>
                                        </p:attrNameLst>
                                      </p:cBhvr>
                                      <p:to>
                                        <p:strVal val="visible"/>
                                      </p:to>
                                    </p:set>
                                    <p:animEffect transition="in" filter="fade">
                                      <p:cBhvr>
                                        <p:cTn id="28" dur="1000"/>
                                        <p:tgtEl>
                                          <p:spTgt spid="12">
                                            <p:txEl>
                                              <p:pRg st="3" end="3"/>
                                            </p:txEl>
                                          </p:spTgt>
                                        </p:tgtEl>
                                      </p:cBhvr>
                                    </p:animEffect>
                                    <p:anim calcmode="lin" valueType="num">
                                      <p:cBhvr>
                                        <p:cTn id="29"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bldLvl="2"/>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sz="4000" dirty="0" smtClean="0">
                <a:solidFill>
                  <a:srgbClr val="003296"/>
                </a:solidFill>
                <a:effectLst>
                  <a:outerShdw blurRad="38100" dist="38100" dir="2700000" algn="tl">
                    <a:srgbClr val="000000">
                      <a:alpha val="43137"/>
                    </a:srgbClr>
                  </a:outerShdw>
                </a:effectLst>
              </a:rPr>
              <a:t>DOMÁCÍ KUCHAŘKA - ZÁKLADNÍ POUČENÍ</a:t>
            </a:r>
            <a:endParaRPr lang="cs-CZ" sz="4000" dirty="0">
              <a:solidFill>
                <a:srgbClr val="003296"/>
              </a:solidFill>
              <a:effectLst>
                <a:outerShdw blurRad="38100" dist="38100" dir="2700000" algn="tl">
                  <a:srgbClr val="000000">
                    <a:alpha val="43137"/>
                  </a:srgbClr>
                </a:outerShdw>
              </a:effectLst>
            </a:endParaRPr>
          </a:p>
        </p:txBody>
      </p:sp>
      <p:sp>
        <p:nvSpPr>
          <p:cNvPr id="5" name="Zaoblený obdélník 4"/>
          <p:cNvSpPr/>
          <p:nvPr/>
        </p:nvSpPr>
        <p:spPr>
          <a:xfrm>
            <a:off x="1763688" y="1300821"/>
            <a:ext cx="5832648" cy="360040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sz="1500" dirty="0" smtClean="0">
              <a:solidFill>
                <a:srgbClr val="002060"/>
              </a:solidFill>
            </a:endParaRPr>
          </a:p>
          <a:p>
            <a:endParaRPr lang="cs-CZ" sz="1500" dirty="0">
              <a:solidFill>
                <a:srgbClr val="002060"/>
              </a:solidFill>
            </a:endParaRPr>
          </a:p>
          <a:p>
            <a:r>
              <a:rPr lang="cs-CZ" sz="1500" dirty="0" smtClean="0">
                <a:solidFill>
                  <a:srgbClr val="002060"/>
                </a:solidFill>
              </a:rPr>
              <a:t>Čistota</a:t>
            </a:r>
            <a:r>
              <a:rPr lang="cs-CZ" sz="1500" dirty="0">
                <a:solidFill>
                  <a:srgbClr val="002060"/>
                </a:solidFill>
              </a:rPr>
              <a:t>, pořádek a dobré vyhovění každé i maličké věci v kuchyni jest základ celého umění kuchařského; pročež přáti jest, aby si nastávající kuchařky následujícího poučení bedlivě všimly. </a:t>
            </a:r>
            <a:br>
              <a:rPr lang="cs-CZ" sz="1500" dirty="0">
                <a:solidFill>
                  <a:srgbClr val="002060"/>
                </a:solidFill>
              </a:rPr>
            </a:br>
            <a:r>
              <a:rPr lang="cs-CZ" sz="1500" dirty="0" smtClean="0">
                <a:solidFill>
                  <a:srgbClr val="002060"/>
                </a:solidFill>
              </a:rPr>
              <a:t>(…)</a:t>
            </a:r>
          </a:p>
          <a:p>
            <a:r>
              <a:rPr lang="cs-CZ" sz="1500" dirty="0">
                <a:solidFill>
                  <a:srgbClr val="002060"/>
                </a:solidFill>
              </a:rPr>
              <a:t>Také jest dobře v každé větší domácnosti míti v zásobě kyselý rosol čís. 27. Když se chce spěšně kyselá omáčka připravit, naleje se na jistou část onoho rosolu trochu hovězí polívky, přidá se octa nebo vína, zapraží se to buď jíškou, nebo se to zakloktá žloutkama, přidá se trochu strouhané žemličky, aby to zhoustlo, a omáčka jest hotova. </a:t>
            </a:r>
            <a:br>
              <a:rPr lang="cs-CZ" sz="1500" dirty="0">
                <a:solidFill>
                  <a:srgbClr val="002060"/>
                </a:solidFill>
              </a:rPr>
            </a:br>
            <a:r>
              <a:rPr lang="cs-CZ" sz="1500" dirty="0" smtClean="0">
                <a:solidFill>
                  <a:srgbClr val="002060"/>
                </a:solidFill>
              </a:rPr>
              <a:t>(…)</a:t>
            </a:r>
          </a:p>
          <a:p>
            <a:r>
              <a:rPr lang="cs-CZ" sz="1500" dirty="0">
                <a:solidFill>
                  <a:srgbClr val="002060"/>
                </a:solidFill>
              </a:rPr>
              <a:t>Žádné z těchto poučení nesmí se pokládati za zbytečné, neboť nedopatřením a neopatrností hospodyně mnohá věc porušení béře aneb docela se zkazí a při větších zásobách ovšem i velmi značná škoda se způsobuje. </a:t>
            </a:r>
            <a:br>
              <a:rPr lang="cs-CZ" sz="1500" dirty="0">
                <a:solidFill>
                  <a:srgbClr val="002060"/>
                </a:solidFill>
              </a:rPr>
            </a:br>
            <a:r>
              <a:rPr lang="cs-CZ" sz="1600" dirty="0">
                <a:solidFill>
                  <a:srgbClr val="002060"/>
                </a:solidFill>
              </a:rPr>
              <a:t/>
            </a:r>
            <a:br>
              <a:rPr lang="cs-CZ" sz="1600" dirty="0">
                <a:solidFill>
                  <a:srgbClr val="002060"/>
                </a:solidFill>
              </a:rPr>
            </a:br>
            <a:endParaRPr lang="cs-CZ" sz="1600" dirty="0">
              <a:solidFill>
                <a:srgbClr val="002060"/>
              </a:solidFill>
            </a:endParaRPr>
          </a:p>
        </p:txBody>
      </p:sp>
    </p:spTree>
    <p:extLst>
      <p:ext uri="{BB962C8B-B14F-4D97-AF65-F5344CB8AC3E}">
        <p14:creationId xmlns:p14="http://schemas.microsoft.com/office/powerpoint/2010/main" val="17739182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sz="4000" dirty="0" smtClean="0">
                <a:solidFill>
                  <a:srgbClr val="003296"/>
                </a:solidFill>
                <a:effectLst>
                  <a:outerShdw blurRad="38100" dist="38100" dir="2700000" algn="tl">
                    <a:srgbClr val="000000">
                      <a:alpha val="43137"/>
                    </a:srgbClr>
                  </a:outerShdw>
                </a:effectLst>
              </a:rPr>
              <a:t>DOMÁCÍ KUCHAŘKA – VYBRANÉ RECEPTY</a:t>
            </a:r>
            <a:endParaRPr lang="cs-CZ" sz="4000" dirty="0">
              <a:solidFill>
                <a:srgbClr val="003296"/>
              </a:solidFill>
              <a:effectLst>
                <a:outerShdw blurRad="38100" dist="38100" dir="2700000" algn="tl">
                  <a:srgbClr val="000000">
                    <a:alpha val="43137"/>
                  </a:srgbClr>
                </a:outerShdw>
              </a:effectLst>
            </a:endParaRPr>
          </a:p>
        </p:txBody>
      </p:sp>
      <p:sp>
        <p:nvSpPr>
          <p:cNvPr id="4" name="Zaoblený obdélník 3"/>
          <p:cNvSpPr/>
          <p:nvPr/>
        </p:nvSpPr>
        <p:spPr>
          <a:xfrm>
            <a:off x="611560" y="1317822"/>
            <a:ext cx="5832648" cy="33591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sz="1500" dirty="0" smtClean="0">
              <a:solidFill>
                <a:srgbClr val="002060"/>
              </a:solidFill>
            </a:endParaRPr>
          </a:p>
          <a:p>
            <a:endParaRPr lang="cs-CZ" sz="1500" dirty="0">
              <a:solidFill>
                <a:srgbClr val="002060"/>
              </a:solidFill>
            </a:endParaRPr>
          </a:p>
          <a:p>
            <a:endParaRPr lang="cs-CZ" sz="1600" b="1" dirty="0" smtClean="0">
              <a:solidFill>
                <a:srgbClr val="002060"/>
              </a:solidFill>
            </a:endParaRPr>
          </a:p>
          <a:p>
            <a:endParaRPr lang="cs-CZ" sz="1600" b="1" dirty="0">
              <a:solidFill>
                <a:srgbClr val="002060"/>
              </a:solidFill>
            </a:endParaRPr>
          </a:p>
          <a:p>
            <a:r>
              <a:rPr lang="cs-CZ" sz="1600" b="1" dirty="0" smtClean="0">
                <a:solidFill>
                  <a:srgbClr val="002060"/>
                </a:solidFill>
              </a:rPr>
              <a:t>Polívka </a:t>
            </a:r>
            <a:r>
              <a:rPr lang="cs-CZ" sz="1600" b="1" dirty="0">
                <a:solidFill>
                  <a:srgbClr val="002060"/>
                </a:solidFill>
              </a:rPr>
              <a:t>s </a:t>
            </a:r>
            <a:r>
              <a:rPr lang="cs-CZ" sz="1600" b="1" dirty="0" err="1">
                <a:solidFill>
                  <a:srgbClr val="002060"/>
                </a:solidFill>
              </a:rPr>
              <a:t>jaternými</a:t>
            </a:r>
            <a:r>
              <a:rPr lang="cs-CZ" sz="1600" b="1" dirty="0">
                <a:solidFill>
                  <a:srgbClr val="002060"/>
                </a:solidFill>
              </a:rPr>
              <a:t> </a:t>
            </a:r>
            <a:r>
              <a:rPr lang="cs-CZ" sz="1600" b="1" dirty="0" err="1">
                <a:solidFill>
                  <a:srgbClr val="002060"/>
                </a:solidFill>
              </a:rPr>
              <a:t>knedlíčkami</a:t>
            </a:r>
            <a:r>
              <a:rPr lang="cs-CZ" sz="1600" dirty="0">
                <a:solidFill>
                  <a:srgbClr val="002060"/>
                </a:solidFill>
              </a:rPr>
              <a:t> </a:t>
            </a:r>
          </a:p>
          <a:p>
            <a:r>
              <a:rPr lang="cs-CZ" sz="1600" dirty="0">
                <a:solidFill>
                  <a:srgbClr val="002060"/>
                </a:solidFill>
              </a:rPr>
              <a:t>Usekej nebo ustrouhej půl libry telecích aneb hovězích jater, vyber z nich všecky žilky a mázdry, pak je dej na misku, na níž jsi byla dříve čtyři loty hovězího tuku utřela, dobře to zamíchej, přidej k tomu trochu majoránky, trochu na </a:t>
            </a:r>
            <a:r>
              <a:rPr lang="cs-CZ" sz="1600" dirty="0" err="1">
                <a:solidFill>
                  <a:srgbClr val="002060"/>
                </a:solidFill>
              </a:rPr>
              <a:t>drobno</a:t>
            </a:r>
            <a:r>
              <a:rPr lang="cs-CZ" sz="1600" dirty="0">
                <a:solidFill>
                  <a:srgbClr val="002060"/>
                </a:solidFill>
              </a:rPr>
              <a:t> usekané citronové kůry, dva stroužky se solí rozetřeného česneku, trošinku pepře, </a:t>
            </a:r>
            <a:r>
              <a:rPr lang="cs-CZ" sz="1600" dirty="0" err="1">
                <a:solidFill>
                  <a:srgbClr val="002060"/>
                </a:solidFill>
              </a:rPr>
              <a:t>vraž</a:t>
            </a:r>
            <a:r>
              <a:rPr lang="cs-CZ" sz="1600" dirty="0">
                <a:solidFill>
                  <a:srgbClr val="002060"/>
                </a:solidFill>
              </a:rPr>
              <a:t> do toho dvě celé vejce a dva žloutky, osol to patřičně, a přimíchej do toho strouhané žemličky tolik, aby to nebylo ani řídké ani příliš tuhé; potom z toho zavařuj lžičkou knedlíčky do dobré hovězí polívky a nech je asi deset minut povařit; pak </a:t>
            </a:r>
            <a:r>
              <a:rPr lang="cs-CZ" sz="1600" dirty="0" err="1">
                <a:solidFill>
                  <a:srgbClr val="002060"/>
                </a:solidFill>
              </a:rPr>
              <a:t>vlej</a:t>
            </a:r>
            <a:r>
              <a:rPr lang="cs-CZ" sz="1600" dirty="0">
                <a:solidFill>
                  <a:srgbClr val="002060"/>
                </a:solidFill>
              </a:rPr>
              <a:t> polívku do mísy na usekanou zelenou </a:t>
            </a:r>
            <a:r>
              <a:rPr lang="cs-CZ" sz="1600" dirty="0" err="1">
                <a:solidFill>
                  <a:srgbClr val="002060"/>
                </a:solidFill>
              </a:rPr>
              <a:t>petruželku</a:t>
            </a:r>
            <a:r>
              <a:rPr lang="cs-CZ" sz="1600" dirty="0">
                <a:solidFill>
                  <a:srgbClr val="002060"/>
                </a:solidFill>
              </a:rPr>
              <a:t>. </a:t>
            </a:r>
          </a:p>
          <a:p>
            <a:r>
              <a:rPr lang="cs-CZ" sz="1600" dirty="0">
                <a:solidFill>
                  <a:srgbClr val="002060"/>
                </a:solidFill>
              </a:rPr>
              <a:t/>
            </a:r>
            <a:br>
              <a:rPr lang="cs-CZ" sz="1600" dirty="0">
                <a:solidFill>
                  <a:srgbClr val="002060"/>
                </a:solidFill>
              </a:rPr>
            </a:br>
            <a:r>
              <a:rPr lang="cs-CZ" sz="1600" dirty="0">
                <a:solidFill>
                  <a:srgbClr val="002060"/>
                </a:solidFill>
              </a:rPr>
              <a:t/>
            </a:r>
            <a:br>
              <a:rPr lang="cs-CZ" sz="1600" dirty="0">
                <a:solidFill>
                  <a:srgbClr val="002060"/>
                </a:solidFill>
              </a:rPr>
            </a:br>
            <a:r>
              <a:rPr lang="cs-CZ" sz="1600" dirty="0">
                <a:solidFill>
                  <a:srgbClr val="002060"/>
                </a:solidFill>
              </a:rPr>
              <a:t/>
            </a:r>
            <a:br>
              <a:rPr lang="cs-CZ" sz="1600" dirty="0">
                <a:solidFill>
                  <a:srgbClr val="002060"/>
                </a:solidFill>
              </a:rPr>
            </a:br>
            <a:endParaRPr lang="cs-CZ" sz="1600" dirty="0">
              <a:solidFill>
                <a:srgbClr val="002060"/>
              </a:solidFill>
            </a:endParaRPr>
          </a:p>
        </p:txBody>
      </p:sp>
      <p:sp>
        <p:nvSpPr>
          <p:cNvPr id="6" name="Zaoblený obdélník 5"/>
          <p:cNvSpPr/>
          <p:nvPr/>
        </p:nvSpPr>
        <p:spPr>
          <a:xfrm>
            <a:off x="6765618" y="1492635"/>
            <a:ext cx="2198869" cy="1152128"/>
          </a:xfrm>
          <a:prstGeom prst="roundRect">
            <a:avLst/>
          </a:prstGeom>
          <a:gradFill>
            <a:gsLst>
              <a:gs pos="100000">
                <a:srgbClr val="FF0000">
                  <a:alpha val="63000"/>
                </a:srgbClr>
              </a:gs>
              <a:gs pos="100000">
                <a:srgbClr val="FF0000">
                  <a:alpha val="41000"/>
                </a:srgbClr>
              </a:gs>
              <a:gs pos="100000">
                <a:schemeClr val="accent1">
                  <a:tint val="23500"/>
                  <a:satMod val="160000"/>
                </a:schemeClr>
              </a:gs>
            </a:gsLst>
            <a:lin ang="5400000" scaled="0"/>
          </a:gra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002060"/>
                </a:solidFill>
              </a:rPr>
              <a:t>POLÉVKOVÁ KLASIKA</a:t>
            </a:r>
            <a:endParaRPr lang="cs-CZ" sz="2000" b="1" dirty="0">
              <a:solidFill>
                <a:srgbClr val="002060"/>
              </a:solidFill>
            </a:endParaRPr>
          </a:p>
        </p:txBody>
      </p:sp>
      <p:sp>
        <p:nvSpPr>
          <p:cNvPr id="7" name="Zaoblený obdélník 6"/>
          <p:cNvSpPr/>
          <p:nvPr/>
        </p:nvSpPr>
        <p:spPr>
          <a:xfrm>
            <a:off x="6733358" y="2997402"/>
            <a:ext cx="2304256" cy="1296145"/>
          </a:xfrm>
          <a:prstGeom prst="roundRect">
            <a:avLst/>
          </a:prstGeom>
          <a:gradFill>
            <a:gsLst>
              <a:gs pos="100000">
                <a:srgbClr val="00B0F0">
                  <a:alpha val="46000"/>
                </a:srgbClr>
              </a:gs>
              <a:gs pos="100000">
                <a:srgbClr val="FF0000">
                  <a:alpha val="41000"/>
                </a:srgbClr>
              </a:gs>
              <a:gs pos="100000">
                <a:schemeClr val="accent1">
                  <a:tint val="23500"/>
                  <a:satMod val="160000"/>
                </a:schemeClr>
              </a:gs>
            </a:gsLst>
            <a:lin ang="5400000" scaled="0"/>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1600" b="1" dirty="0" smtClean="0">
              <a:solidFill>
                <a:srgbClr val="002060"/>
              </a:solidFill>
            </a:endParaRPr>
          </a:p>
          <a:p>
            <a:pPr algn="ctr"/>
            <a:endParaRPr lang="cs-CZ" sz="1600" b="1" dirty="0">
              <a:solidFill>
                <a:srgbClr val="002060"/>
              </a:solidFill>
            </a:endParaRPr>
          </a:p>
          <a:p>
            <a:pPr algn="ctr"/>
            <a:r>
              <a:rPr lang="cs-CZ" sz="1600" b="1" dirty="0" smtClean="0">
                <a:solidFill>
                  <a:srgbClr val="002060"/>
                </a:solidFill>
              </a:rPr>
              <a:t>VYSVĚTLIVKY</a:t>
            </a:r>
          </a:p>
          <a:p>
            <a:r>
              <a:rPr lang="cs-CZ" sz="1600" b="1" dirty="0" smtClean="0">
                <a:solidFill>
                  <a:srgbClr val="002060"/>
                </a:solidFill>
              </a:rPr>
              <a:t>Libra </a:t>
            </a:r>
            <a:r>
              <a:rPr lang="cs-CZ" sz="1600" dirty="0" smtClean="0">
                <a:solidFill>
                  <a:srgbClr val="002060"/>
                </a:solidFill>
              </a:rPr>
              <a:t>– 0,512 g</a:t>
            </a:r>
          </a:p>
          <a:p>
            <a:r>
              <a:rPr lang="cs-CZ" sz="1600" b="1" dirty="0" smtClean="0">
                <a:solidFill>
                  <a:srgbClr val="002060"/>
                </a:solidFill>
              </a:rPr>
              <a:t>Lot </a:t>
            </a:r>
            <a:r>
              <a:rPr lang="cs-CZ" sz="1600" dirty="0" smtClean="0">
                <a:solidFill>
                  <a:srgbClr val="002060"/>
                </a:solidFill>
              </a:rPr>
              <a:t>– 16 g</a:t>
            </a:r>
          </a:p>
          <a:p>
            <a:r>
              <a:rPr lang="cs-CZ" sz="1600" b="1" dirty="0">
                <a:solidFill>
                  <a:srgbClr val="002060"/>
                </a:solidFill>
              </a:rPr>
              <a:t>m</a:t>
            </a:r>
            <a:r>
              <a:rPr lang="cs-CZ" sz="1600" b="1" dirty="0" smtClean="0">
                <a:solidFill>
                  <a:srgbClr val="002060"/>
                </a:solidFill>
              </a:rPr>
              <a:t>ázdra </a:t>
            </a:r>
            <a:r>
              <a:rPr lang="cs-CZ" sz="1600" dirty="0" smtClean="0">
                <a:solidFill>
                  <a:srgbClr val="002060"/>
                </a:solidFill>
              </a:rPr>
              <a:t>– masová blána</a:t>
            </a:r>
          </a:p>
          <a:p>
            <a:pPr algn="ctr"/>
            <a:r>
              <a:rPr lang="cs-CZ" sz="1600" b="1" dirty="0" smtClean="0">
                <a:solidFill>
                  <a:srgbClr val="002060"/>
                </a:solidFill>
              </a:rPr>
              <a:t> </a:t>
            </a:r>
          </a:p>
          <a:p>
            <a:pPr algn="ctr"/>
            <a:endParaRPr lang="cs-CZ" sz="2000" b="1" dirty="0">
              <a:solidFill>
                <a:srgbClr val="002060"/>
              </a:solidFill>
            </a:endParaRPr>
          </a:p>
        </p:txBody>
      </p:sp>
    </p:spTree>
    <p:extLst>
      <p:ext uri="{BB962C8B-B14F-4D97-AF65-F5344CB8AC3E}">
        <p14:creationId xmlns:p14="http://schemas.microsoft.com/office/powerpoint/2010/main" val="393589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sz="4000" dirty="0" smtClean="0">
                <a:solidFill>
                  <a:srgbClr val="003296"/>
                </a:solidFill>
                <a:effectLst>
                  <a:outerShdw blurRad="38100" dist="38100" dir="2700000" algn="tl">
                    <a:srgbClr val="000000">
                      <a:alpha val="43137"/>
                    </a:srgbClr>
                  </a:outerShdw>
                </a:effectLst>
              </a:rPr>
              <a:t>DOMÁCÍ KUCHAŘKA – VYBRANÉ RECEPTY</a:t>
            </a:r>
            <a:endParaRPr lang="cs-CZ" sz="4000" dirty="0">
              <a:solidFill>
                <a:srgbClr val="003296"/>
              </a:solidFill>
              <a:effectLst>
                <a:outerShdw blurRad="38100" dist="38100" dir="2700000" algn="tl">
                  <a:srgbClr val="000000">
                    <a:alpha val="43137"/>
                  </a:srgbClr>
                </a:outerShdw>
              </a:effectLst>
            </a:endParaRPr>
          </a:p>
        </p:txBody>
      </p:sp>
      <p:sp>
        <p:nvSpPr>
          <p:cNvPr id="4" name="Zaoblený obdélník 3"/>
          <p:cNvSpPr/>
          <p:nvPr/>
        </p:nvSpPr>
        <p:spPr>
          <a:xfrm>
            <a:off x="395536" y="1131590"/>
            <a:ext cx="6048672" cy="388843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sz="1500" dirty="0" smtClean="0">
              <a:solidFill>
                <a:srgbClr val="002060"/>
              </a:solidFill>
            </a:endParaRPr>
          </a:p>
          <a:p>
            <a:endParaRPr lang="cs-CZ" sz="1500" dirty="0">
              <a:solidFill>
                <a:srgbClr val="002060"/>
              </a:solidFill>
            </a:endParaRPr>
          </a:p>
          <a:p>
            <a:endParaRPr lang="cs-CZ" sz="1600" b="1" dirty="0" smtClean="0">
              <a:solidFill>
                <a:srgbClr val="002060"/>
              </a:solidFill>
            </a:endParaRPr>
          </a:p>
          <a:p>
            <a:endParaRPr lang="cs-CZ" sz="1600" b="1" dirty="0">
              <a:solidFill>
                <a:srgbClr val="002060"/>
              </a:solidFill>
            </a:endParaRPr>
          </a:p>
          <a:p>
            <a:r>
              <a:rPr lang="cs-CZ" sz="1400" b="1" dirty="0">
                <a:solidFill>
                  <a:srgbClr val="002060"/>
                </a:solidFill>
              </a:rPr>
              <a:t>Přední čtvrtka kůzlete s citronovou omáčkou</a:t>
            </a:r>
            <a:r>
              <a:rPr lang="cs-CZ" sz="1400" dirty="0">
                <a:solidFill>
                  <a:srgbClr val="002060"/>
                </a:solidFill>
              </a:rPr>
              <a:t> </a:t>
            </a:r>
          </a:p>
          <a:p>
            <a:r>
              <a:rPr lang="cs-CZ" sz="1400" dirty="0">
                <a:solidFill>
                  <a:srgbClr val="002060"/>
                </a:solidFill>
              </a:rPr>
              <a:t>Rozkrájej </a:t>
            </a:r>
            <a:r>
              <a:rPr lang="cs-CZ" sz="1400" dirty="0" err="1">
                <a:solidFill>
                  <a:srgbClr val="002060"/>
                </a:solidFill>
              </a:rPr>
              <a:t>ouhledně</a:t>
            </a:r>
            <a:r>
              <a:rPr lang="cs-CZ" sz="1400" dirty="0">
                <a:solidFill>
                  <a:srgbClr val="002060"/>
                </a:solidFill>
              </a:rPr>
              <a:t> čtvrtku kůzlátka a dobře ho </a:t>
            </a:r>
            <a:r>
              <a:rPr lang="cs-CZ" sz="1400" dirty="0" err="1">
                <a:solidFill>
                  <a:srgbClr val="002060"/>
                </a:solidFill>
              </a:rPr>
              <a:t>přemej</a:t>
            </a:r>
            <a:r>
              <a:rPr lang="cs-CZ" sz="1400" dirty="0">
                <a:solidFill>
                  <a:srgbClr val="002060"/>
                </a:solidFill>
              </a:rPr>
              <a:t>; dej na kastrol dva loty másla, půl drobně rozkrájené cibule, na to vlož to maso, trochu ho posol, ne však mnoho (protože by pak, když přijde do omáčky hovězí polívka, která jest obyčejně slaná, bylo přesolené), a nech ho dusit, až je dost měkké, dej však pozor, aby nezčervenalo; potom dej maso na jiný čistý kastrol, do šťávy nalej hovězí polívky, dej k tomu bílou jíšku a nech to trochu povařit, pak to proceď skrze řídké sítko na maso, dej k tomu s půl citronu drobně rozkrájenou kůru, trochu tlučeného květu, a nech to ještě malinko povařit; nyní dej maso na mísu, do omáčky naceď citronové šťávy tolik, mnoho-</a:t>
            </a:r>
            <a:r>
              <a:rPr lang="cs-CZ" sz="1400" dirty="0" err="1">
                <a:solidFill>
                  <a:srgbClr val="002060"/>
                </a:solidFill>
              </a:rPr>
              <a:t>li</a:t>
            </a:r>
            <a:r>
              <a:rPr lang="cs-CZ" sz="1400" dirty="0">
                <a:solidFill>
                  <a:srgbClr val="002060"/>
                </a:solidFill>
              </a:rPr>
              <a:t> třeba, aby byla hezky </a:t>
            </a:r>
            <a:r>
              <a:rPr lang="cs-CZ" sz="1400" dirty="0" err="1">
                <a:solidFill>
                  <a:srgbClr val="002060"/>
                </a:solidFill>
              </a:rPr>
              <a:t>přikyslá</a:t>
            </a:r>
            <a:r>
              <a:rPr lang="cs-CZ" sz="1400" dirty="0">
                <a:solidFill>
                  <a:srgbClr val="002060"/>
                </a:solidFill>
              </a:rPr>
              <a:t>, </a:t>
            </a:r>
            <a:r>
              <a:rPr lang="cs-CZ" sz="1400" dirty="0" err="1">
                <a:solidFill>
                  <a:srgbClr val="002060"/>
                </a:solidFill>
              </a:rPr>
              <a:t>vlej</a:t>
            </a:r>
            <a:r>
              <a:rPr lang="cs-CZ" sz="1400" dirty="0">
                <a:solidFill>
                  <a:srgbClr val="002060"/>
                </a:solidFill>
              </a:rPr>
              <a:t> ji na maso a dej to na stůl. Chceš-li to míti kyselosladké, přidej k tomu půl lotu tlučeného cukru. </a:t>
            </a:r>
          </a:p>
          <a:p>
            <a:r>
              <a:rPr lang="cs-CZ" sz="1400" dirty="0">
                <a:solidFill>
                  <a:srgbClr val="002060"/>
                </a:solidFill>
              </a:rPr>
              <a:t>Také se přední čtvrtky od kůzlat mohou zadělávat s karfiolem, s celerem a i jiným způsobem, jako kuřata nebo telecí maso, což však pro obšírnost zde uvésti nelze. Také se toto maso může vařit, není ale tak chutné jako dušené; proto radím, aby se raději vždy nechalo dusit — ten kousek másla a ta dohlídka nahradí se hojně chutí. </a:t>
            </a:r>
          </a:p>
          <a:p>
            <a:r>
              <a:rPr lang="cs-CZ" sz="1600" dirty="0">
                <a:solidFill>
                  <a:srgbClr val="002060"/>
                </a:solidFill>
              </a:rPr>
              <a:t/>
            </a:r>
            <a:br>
              <a:rPr lang="cs-CZ" sz="1600" dirty="0">
                <a:solidFill>
                  <a:srgbClr val="002060"/>
                </a:solidFill>
              </a:rPr>
            </a:br>
            <a:r>
              <a:rPr lang="cs-CZ" sz="1600" dirty="0">
                <a:solidFill>
                  <a:srgbClr val="002060"/>
                </a:solidFill>
              </a:rPr>
              <a:t/>
            </a:r>
            <a:br>
              <a:rPr lang="cs-CZ" sz="1600" dirty="0">
                <a:solidFill>
                  <a:srgbClr val="002060"/>
                </a:solidFill>
              </a:rPr>
            </a:br>
            <a:r>
              <a:rPr lang="cs-CZ" sz="1600" dirty="0">
                <a:solidFill>
                  <a:srgbClr val="002060"/>
                </a:solidFill>
              </a:rPr>
              <a:t/>
            </a:r>
            <a:br>
              <a:rPr lang="cs-CZ" sz="1600" dirty="0">
                <a:solidFill>
                  <a:srgbClr val="002060"/>
                </a:solidFill>
              </a:rPr>
            </a:br>
            <a:endParaRPr lang="cs-CZ" sz="1600" dirty="0">
              <a:solidFill>
                <a:srgbClr val="002060"/>
              </a:solidFill>
            </a:endParaRPr>
          </a:p>
        </p:txBody>
      </p:sp>
      <p:sp>
        <p:nvSpPr>
          <p:cNvPr id="6" name="Zaoblený obdélník 5"/>
          <p:cNvSpPr/>
          <p:nvPr/>
        </p:nvSpPr>
        <p:spPr>
          <a:xfrm>
            <a:off x="6745670" y="1635646"/>
            <a:ext cx="2198869" cy="1297149"/>
          </a:xfrm>
          <a:prstGeom prst="roundRect">
            <a:avLst/>
          </a:prstGeom>
          <a:gradFill>
            <a:gsLst>
              <a:gs pos="100000">
                <a:srgbClr val="FF0000">
                  <a:alpha val="63000"/>
                </a:srgbClr>
              </a:gs>
              <a:gs pos="100000">
                <a:srgbClr val="FF0000">
                  <a:alpha val="41000"/>
                </a:srgbClr>
              </a:gs>
              <a:gs pos="100000">
                <a:schemeClr val="accent1">
                  <a:tint val="23500"/>
                  <a:satMod val="160000"/>
                </a:schemeClr>
              </a:gs>
            </a:gsLst>
            <a:lin ang="5400000" scaled="0"/>
          </a:gra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002060"/>
                </a:solidFill>
              </a:rPr>
              <a:t>NĚCO NEOBVYKLÉHO JAKO HLAVNÍ POKRM</a:t>
            </a:r>
            <a:endParaRPr lang="cs-CZ" sz="2000" b="1" dirty="0">
              <a:solidFill>
                <a:srgbClr val="002060"/>
              </a:solidFill>
            </a:endParaRPr>
          </a:p>
        </p:txBody>
      </p:sp>
      <p:sp>
        <p:nvSpPr>
          <p:cNvPr id="7" name="Zaoblený obdélník 6"/>
          <p:cNvSpPr/>
          <p:nvPr/>
        </p:nvSpPr>
        <p:spPr>
          <a:xfrm>
            <a:off x="6570695" y="3219822"/>
            <a:ext cx="2555776" cy="1086516"/>
          </a:xfrm>
          <a:prstGeom prst="roundRect">
            <a:avLst/>
          </a:prstGeom>
          <a:gradFill>
            <a:gsLst>
              <a:gs pos="100000">
                <a:srgbClr val="00B0F0">
                  <a:alpha val="46000"/>
                </a:srgbClr>
              </a:gs>
              <a:gs pos="100000">
                <a:srgbClr val="FF0000">
                  <a:alpha val="41000"/>
                </a:srgbClr>
              </a:gs>
              <a:gs pos="100000">
                <a:schemeClr val="accent1">
                  <a:tint val="23500"/>
                  <a:satMod val="160000"/>
                </a:schemeClr>
              </a:gs>
            </a:gsLst>
            <a:lin ang="5400000" scaled="0"/>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1600" b="1" dirty="0" smtClean="0">
              <a:solidFill>
                <a:srgbClr val="002060"/>
              </a:solidFill>
            </a:endParaRPr>
          </a:p>
          <a:p>
            <a:pPr algn="ctr"/>
            <a:endParaRPr lang="cs-CZ" sz="1600" b="1" dirty="0">
              <a:solidFill>
                <a:srgbClr val="002060"/>
              </a:solidFill>
            </a:endParaRPr>
          </a:p>
          <a:p>
            <a:pPr algn="ctr"/>
            <a:endParaRPr lang="cs-CZ" sz="1400" b="1" dirty="0" smtClean="0">
              <a:solidFill>
                <a:srgbClr val="002060"/>
              </a:solidFill>
            </a:endParaRPr>
          </a:p>
          <a:p>
            <a:pPr algn="ctr"/>
            <a:r>
              <a:rPr lang="cs-CZ" sz="1400" b="1" dirty="0" smtClean="0">
                <a:solidFill>
                  <a:srgbClr val="002060"/>
                </a:solidFill>
              </a:rPr>
              <a:t>VYSVĚTLIVKY</a:t>
            </a:r>
          </a:p>
          <a:p>
            <a:r>
              <a:rPr lang="cs-CZ" sz="1400" b="1" dirty="0" smtClean="0">
                <a:solidFill>
                  <a:srgbClr val="002060"/>
                </a:solidFill>
              </a:rPr>
              <a:t>Lot </a:t>
            </a:r>
            <a:r>
              <a:rPr lang="cs-CZ" sz="1400" dirty="0" smtClean="0">
                <a:solidFill>
                  <a:srgbClr val="002060"/>
                </a:solidFill>
              </a:rPr>
              <a:t>– 16 g</a:t>
            </a:r>
          </a:p>
          <a:p>
            <a:r>
              <a:rPr lang="cs-CZ" sz="1400" b="1" dirty="0">
                <a:solidFill>
                  <a:srgbClr val="002060"/>
                </a:solidFill>
              </a:rPr>
              <a:t>t</a:t>
            </a:r>
            <a:r>
              <a:rPr lang="cs-CZ" sz="1400" b="1" dirty="0" smtClean="0">
                <a:solidFill>
                  <a:srgbClr val="002060"/>
                </a:solidFill>
              </a:rPr>
              <a:t>lučený květ </a:t>
            </a:r>
            <a:r>
              <a:rPr lang="cs-CZ" sz="1400" dirty="0" smtClean="0">
                <a:solidFill>
                  <a:srgbClr val="002060"/>
                </a:solidFill>
              </a:rPr>
              <a:t>– anýzové koření</a:t>
            </a:r>
          </a:p>
          <a:p>
            <a:r>
              <a:rPr lang="cs-CZ" sz="1400" b="1" dirty="0">
                <a:solidFill>
                  <a:srgbClr val="002060"/>
                </a:solidFill>
              </a:rPr>
              <a:t>t</a:t>
            </a:r>
            <a:r>
              <a:rPr lang="cs-CZ" sz="1400" b="1" dirty="0" smtClean="0">
                <a:solidFill>
                  <a:srgbClr val="002060"/>
                </a:solidFill>
              </a:rPr>
              <a:t>lučený cukr </a:t>
            </a:r>
            <a:r>
              <a:rPr lang="cs-CZ" sz="1400" dirty="0" smtClean="0">
                <a:solidFill>
                  <a:srgbClr val="002060"/>
                </a:solidFill>
              </a:rPr>
              <a:t>– moučkový cukr</a:t>
            </a:r>
            <a:endParaRPr lang="cs-CZ" sz="1400" dirty="0" smtClean="0">
              <a:solidFill>
                <a:srgbClr val="002060"/>
              </a:solidFill>
            </a:endParaRPr>
          </a:p>
          <a:p>
            <a:endParaRPr lang="cs-CZ" sz="1600" dirty="0" smtClean="0">
              <a:solidFill>
                <a:srgbClr val="002060"/>
              </a:solidFill>
            </a:endParaRPr>
          </a:p>
          <a:p>
            <a:pPr algn="ctr"/>
            <a:r>
              <a:rPr lang="cs-CZ" sz="1600" b="1" dirty="0" smtClean="0">
                <a:solidFill>
                  <a:srgbClr val="002060"/>
                </a:solidFill>
              </a:rPr>
              <a:t> </a:t>
            </a:r>
          </a:p>
          <a:p>
            <a:pPr algn="ctr"/>
            <a:endParaRPr lang="cs-CZ" sz="2000" b="1" dirty="0">
              <a:solidFill>
                <a:srgbClr val="002060"/>
              </a:solidFill>
            </a:endParaRPr>
          </a:p>
        </p:txBody>
      </p:sp>
    </p:spTree>
    <p:extLst>
      <p:ext uri="{BB962C8B-B14F-4D97-AF65-F5344CB8AC3E}">
        <p14:creationId xmlns:p14="http://schemas.microsoft.com/office/powerpoint/2010/main" val="2436064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0"/>
            <a:ext cx="8352928" cy="1102519"/>
          </a:xfrm>
        </p:spPr>
        <p:txBody>
          <a:bodyPr>
            <a:normAutofit fontScale="90000"/>
          </a:bodyPr>
          <a:lstStyle/>
          <a:p>
            <a:r>
              <a:rPr lang="cs-CZ" dirty="0" smtClean="0">
                <a:solidFill>
                  <a:srgbClr val="FF0000"/>
                </a:solidFill>
                <a:effectLst>
                  <a:outerShdw blurRad="38100" dist="38100" dir="2700000" algn="tl">
                    <a:srgbClr val="000000">
                      <a:alpha val="43137"/>
                    </a:srgbClr>
                  </a:outerShdw>
                </a:effectLst>
              </a:rPr>
              <a:t>MAGDALENA DOBROMILA RETTIGOVÁ</a:t>
            </a:r>
            <a:r>
              <a:rPr lang="cs-CZ" dirty="0" smtClean="0">
                <a:solidFill>
                  <a:srgbClr val="7A0000"/>
                </a:solidFill>
                <a:effectLst>
                  <a:outerShdw blurRad="38100" dist="38100" dir="2700000" algn="tl">
                    <a:srgbClr val="000000">
                      <a:alpha val="43137"/>
                    </a:srgbClr>
                  </a:outerShdw>
                </a:effectLst>
              </a:rPr>
              <a:t/>
            </a:r>
            <a:br>
              <a:rPr lang="cs-CZ" dirty="0" smtClean="0">
                <a:solidFill>
                  <a:srgbClr val="7A0000"/>
                </a:solidFill>
                <a:effectLst>
                  <a:outerShdw blurRad="38100" dist="38100" dir="2700000" algn="tl">
                    <a:srgbClr val="000000">
                      <a:alpha val="43137"/>
                    </a:srgbClr>
                  </a:outerShdw>
                </a:effectLst>
              </a:rPr>
            </a:br>
            <a:r>
              <a:rPr lang="cs-CZ" sz="4000" dirty="0" smtClean="0">
                <a:solidFill>
                  <a:srgbClr val="003296"/>
                </a:solidFill>
                <a:effectLst>
                  <a:outerShdw blurRad="38100" dist="38100" dir="2700000" algn="tl">
                    <a:srgbClr val="000000">
                      <a:alpha val="43137"/>
                    </a:srgbClr>
                  </a:outerShdw>
                </a:effectLst>
              </a:rPr>
              <a:t>DOMÁCÍ KUCHAŘKA – VYBRANÉ RECEPTY</a:t>
            </a:r>
            <a:endParaRPr lang="cs-CZ" sz="4000" dirty="0">
              <a:solidFill>
                <a:srgbClr val="003296"/>
              </a:solidFill>
              <a:effectLst>
                <a:outerShdw blurRad="38100" dist="38100" dir="2700000" algn="tl">
                  <a:srgbClr val="000000">
                    <a:alpha val="43137"/>
                  </a:srgbClr>
                </a:outerShdw>
              </a:effectLst>
            </a:endParaRPr>
          </a:p>
        </p:txBody>
      </p:sp>
      <p:sp>
        <p:nvSpPr>
          <p:cNvPr id="4" name="Zaoblený obdélník 3"/>
          <p:cNvSpPr/>
          <p:nvPr/>
        </p:nvSpPr>
        <p:spPr>
          <a:xfrm>
            <a:off x="125470" y="1636651"/>
            <a:ext cx="6318737" cy="259228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1600" b="1" dirty="0" smtClean="0">
                <a:solidFill>
                  <a:srgbClr val="002060"/>
                </a:solidFill>
              </a:rPr>
              <a:t>Dort čokoládový</a:t>
            </a:r>
            <a:r>
              <a:rPr lang="cs-CZ" sz="1600" dirty="0" smtClean="0">
                <a:solidFill>
                  <a:srgbClr val="002060"/>
                </a:solidFill>
              </a:rPr>
              <a:t> </a:t>
            </a:r>
          </a:p>
          <a:p>
            <a:r>
              <a:rPr lang="cs-CZ" sz="1600" dirty="0" smtClean="0">
                <a:solidFill>
                  <a:srgbClr val="002060"/>
                </a:solidFill>
              </a:rPr>
              <a:t>Opař </a:t>
            </a:r>
            <a:r>
              <a:rPr lang="cs-CZ" sz="1600" dirty="0">
                <a:solidFill>
                  <a:srgbClr val="002060"/>
                </a:solidFill>
              </a:rPr>
              <a:t>tři čtvrtě libry sladkých mandlí a ustrouhej je, pak utluč a prosej libru cukru, </a:t>
            </a:r>
            <a:r>
              <a:rPr lang="cs-CZ" sz="1600" dirty="0" err="1">
                <a:solidFill>
                  <a:srgbClr val="002060"/>
                </a:solidFill>
              </a:rPr>
              <a:t>vraž</a:t>
            </a:r>
            <a:r>
              <a:rPr lang="cs-CZ" sz="1600" dirty="0">
                <a:solidFill>
                  <a:srgbClr val="002060"/>
                </a:solidFill>
              </a:rPr>
              <a:t> do hrnku 15 žloutků, dej k nim ty mandle a 12 lotů strouhané čokolády, trochu </a:t>
            </a:r>
            <a:r>
              <a:rPr lang="cs-CZ" sz="1600" dirty="0" err="1">
                <a:solidFill>
                  <a:srgbClr val="002060"/>
                </a:solidFill>
              </a:rPr>
              <a:t>vanilie</a:t>
            </a:r>
            <a:r>
              <a:rPr lang="cs-CZ" sz="1600" dirty="0">
                <a:solidFill>
                  <a:srgbClr val="002060"/>
                </a:solidFill>
              </a:rPr>
              <a:t>, s jednoho citronu kůru, a je-li to tuze řídké, což se stává, když jsou vejce velké, tedy k tomu přidej lžíci tvrdé strouhané prosáté žemličky, a míchej to hodinu, pak vymaž formu, vylož ji papírem, </a:t>
            </a:r>
            <a:r>
              <a:rPr lang="cs-CZ" sz="1600" dirty="0" err="1">
                <a:solidFill>
                  <a:srgbClr val="002060"/>
                </a:solidFill>
              </a:rPr>
              <a:t>vlej</a:t>
            </a:r>
            <a:r>
              <a:rPr lang="cs-CZ" sz="1600" dirty="0">
                <a:solidFill>
                  <a:srgbClr val="002060"/>
                </a:solidFill>
              </a:rPr>
              <a:t> to do ní a nech to znenáhla péct; potom dort vyklop, a když vystydne, potři jej bílým ledem a okrášli ho jak chceš. </a:t>
            </a:r>
          </a:p>
          <a:p>
            <a:endParaRPr lang="cs-CZ" sz="1600" dirty="0">
              <a:solidFill>
                <a:srgbClr val="002060"/>
              </a:solidFill>
            </a:endParaRPr>
          </a:p>
        </p:txBody>
      </p:sp>
      <p:sp>
        <p:nvSpPr>
          <p:cNvPr id="6" name="Zaoblený obdélník 5"/>
          <p:cNvSpPr/>
          <p:nvPr/>
        </p:nvSpPr>
        <p:spPr>
          <a:xfrm>
            <a:off x="6649681" y="1779662"/>
            <a:ext cx="2198869" cy="1297149"/>
          </a:xfrm>
          <a:prstGeom prst="roundRect">
            <a:avLst/>
          </a:prstGeom>
          <a:gradFill>
            <a:gsLst>
              <a:gs pos="100000">
                <a:srgbClr val="FF0000">
                  <a:alpha val="63000"/>
                </a:srgbClr>
              </a:gs>
              <a:gs pos="100000">
                <a:srgbClr val="FF0000">
                  <a:alpha val="41000"/>
                </a:srgbClr>
              </a:gs>
              <a:gs pos="100000">
                <a:schemeClr val="accent1">
                  <a:tint val="23500"/>
                  <a:satMod val="160000"/>
                </a:schemeClr>
              </a:gs>
            </a:gsLst>
            <a:lin ang="5400000" scaled="0"/>
          </a:gra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rgbClr val="002060"/>
                </a:solidFill>
              </a:rPr>
              <a:t>A SLADKÁ TEČKA NA ZÁVĚR…</a:t>
            </a:r>
            <a:endParaRPr lang="cs-CZ" sz="2000" b="1" dirty="0">
              <a:solidFill>
                <a:srgbClr val="002060"/>
              </a:solidFill>
            </a:endParaRPr>
          </a:p>
        </p:txBody>
      </p:sp>
      <p:sp>
        <p:nvSpPr>
          <p:cNvPr id="7" name="Zaoblený obdélník 6"/>
          <p:cNvSpPr/>
          <p:nvPr/>
        </p:nvSpPr>
        <p:spPr>
          <a:xfrm>
            <a:off x="6948264" y="3363838"/>
            <a:ext cx="1601705" cy="720080"/>
          </a:xfrm>
          <a:prstGeom prst="roundRect">
            <a:avLst/>
          </a:prstGeom>
          <a:gradFill>
            <a:gsLst>
              <a:gs pos="100000">
                <a:srgbClr val="00B0F0">
                  <a:alpha val="46000"/>
                </a:srgbClr>
              </a:gs>
              <a:gs pos="100000">
                <a:srgbClr val="FF0000">
                  <a:alpha val="41000"/>
                </a:srgbClr>
              </a:gs>
              <a:gs pos="100000">
                <a:schemeClr val="accent1">
                  <a:tint val="23500"/>
                  <a:satMod val="160000"/>
                </a:schemeClr>
              </a:gs>
            </a:gsLst>
            <a:lin ang="5400000" scaled="0"/>
          </a:gra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1600" b="1" dirty="0" smtClean="0">
              <a:solidFill>
                <a:srgbClr val="002060"/>
              </a:solidFill>
            </a:endParaRPr>
          </a:p>
          <a:p>
            <a:pPr algn="ctr"/>
            <a:endParaRPr lang="cs-CZ" sz="1600" b="1" dirty="0">
              <a:solidFill>
                <a:srgbClr val="002060"/>
              </a:solidFill>
            </a:endParaRPr>
          </a:p>
          <a:p>
            <a:pPr algn="ctr"/>
            <a:endParaRPr lang="cs-CZ" sz="1400" b="1" dirty="0" smtClean="0">
              <a:solidFill>
                <a:srgbClr val="002060"/>
              </a:solidFill>
            </a:endParaRPr>
          </a:p>
          <a:p>
            <a:pPr algn="ctr"/>
            <a:r>
              <a:rPr lang="cs-CZ" sz="1400" b="1" dirty="0" smtClean="0">
                <a:solidFill>
                  <a:srgbClr val="002060"/>
                </a:solidFill>
              </a:rPr>
              <a:t>VYSVĚTLIVKY</a:t>
            </a:r>
          </a:p>
          <a:p>
            <a:r>
              <a:rPr lang="cs-CZ" sz="1400" b="1" dirty="0">
                <a:solidFill>
                  <a:srgbClr val="002060"/>
                </a:solidFill>
              </a:rPr>
              <a:t>l</a:t>
            </a:r>
            <a:r>
              <a:rPr lang="cs-CZ" sz="1400" b="1" dirty="0" smtClean="0">
                <a:solidFill>
                  <a:srgbClr val="002060"/>
                </a:solidFill>
              </a:rPr>
              <a:t>ibra </a:t>
            </a:r>
            <a:r>
              <a:rPr lang="cs-CZ" sz="1400" dirty="0" smtClean="0">
                <a:solidFill>
                  <a:srgbClr val="002060"/>
                </a:solidFill>
              </a:rPr>
              <a:t>– 0,512 g</a:t>
            </a:r>
          </a:p>
          <a:p>
            <a:endParaRPr lang="cs-CZ" sz="1600" dirty="0" smtClean="0">
              <a:solidFill>
                <a:srgbClr val="002060"/>
              </a:solidFill>
            </a:endParaRPr>
          </a:p>
          <a:p>
            <a:pPr algn="ctr"/>
            <a:r>
              <a:rPr lang="cs-CZ" sz="1600" b="1" dirty="0" smtClean="0">
                <a:solidFill>
                  <a:srgbClr val="002060"/>
                </a:solidFill>
              </a:rPr>
              <a:t> </a:t>
            </a:r>
          </a:p>
          <a:p>
            <a:pPr algn="ctr"/>
            <a:endParaRPr lang="cs-CZ" sz="2000" b="1" dirty="0">
              <a:solidFill>
                <a:srgbClr val="002060"/>
              </a:solidFill>
            </a:endParaRPr>
          </a:p>
        </p:txBody>
      </p:sp>
    </p:spTree>
    <p:extLst>
      <p:ext uri="{BB962C8B-B14F-4D97-AF65-F5344CB8AC3E}">
        <p14:creationId xmlns:p14="http://schemas.microsoft.com/office/powerpoint/2010/main" val="27722908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a:extLst>
              <a:ext uri="{BEBA8EAE-BF5A-486C-A8C5-ECC9F3942E4B}">
                <a14:imgProps xmlns:a14="http://schemas.microsoft.com/office/drawing/2010/main">
                  <a14:imgLayer r:embed="rId3">
                    <a14:imgEffect>
                      <a14:brightnessContrast bright="33000"/>
                    </a14:imgEffect>
                  </a14:imgLayer>
                </a14:imgProps>
              </a:ext>
              <a:ext uri="{28A0092B-C50C-407E-A947-70E740481C1C}">
                <a14:useLocalDpi xmlns:a14="http://schemas.microsoft.com/office/drawing/2010/main" val="0"/>
              </a:ext>
            </a:extLst>
          </a:blip>
          <a:stretch>
            <a:fillRect/>
          </a:stretch>
        </p:blipFill>
        <p:spPr>
          <a:xfrm>
            <a:off x="-4758" y="0"/>
            <a:ext cx="9257278" cy="5148169"/>
          </a:xfrm>
          <a:prstGeom prst="rect">
            <a:avLst/>
          </a:prstGeom>
        </p:spPr>
      </p:pic>
      <p:sp>
        <p:nvSpPr>
          <p:cNvPr id="2" name="Nadpis 1"/>
          <p:cNvSpPr>
            <a:spLocks noGrp="1"/>
          </p:cNvSpPr>
          <p:nvPr>
            <p:ph type="ctrTitle"/>
          </p:nvPr>
        </p:nvSpPr>
        <p:spPr>
          <a:xfrm>
            <a:off x="447417" y="195486"/>
            <a:ext cx="8352928" cy="1102519"/>
          </a:xfrm>
        </p:spPr>
        <p:txBody>
          <a:bodyPr>
            <a:normAutofit fontScale="90000"/>
          </a:bodyPr>
          <a:lstStyle/>
          <a:p>
            <a:r>
              <a:rPr lang="cs-CZ" dirty="0" smtClean="0">
                <a:solidFill>
                  <a:srgbClr val="7A0000"/>
                </a:solidFill>
                <a:effectLst>
                  <a:outerShdw blurRad="38100" dist="38100" dir="2700000" algn="tl">
                    <a:srgbClr val="000000">
                      <a:alpha val="43137"/>
                    </a:srgbClr>
                  </a:outerShdw>
                </a:effectLst>
              </a:rPr>
              <a:t>MAGDALENA DOBROMILA RETTIGOVÁ</a:t>
            </a:r>
            <a:br>
              <a:rPr lang="cs-CZ" dirty="0" smtClean="0">
                <a:solidFill>
                  <a:srgbClr val="7A0000"/>
                </a:solidFill>
                <a:effectLst>
                  <a:outerShdw blurRad="38100" dist="38100" dir="2700000" algn="tl">
                    <a:srgbClr val="000000">
                      <a:alpha val="43137"/>
                    </a:srgbClr>
                  </a:outerShdw>
                </a:effectLst>
              </a:rPr>
            </a:br>
            <a:r>
              <a:rPr lang="cs-CZ" dirty="0" smtClean="0">
                <a:solidFill>
                  <a:srgbClr val="003296"/>
                </a:solidFill>
                <a:effectLst>
                  <a:outerShdw blurRad="38100" dist="38100" dir="2700000" algn="tl">
                    <a:srgbClr val="000000">
                      <a:alpha val="43137"/>
                    </a:srgbClr>
                  </a:outerShdw>
                </a:effectLst>
              </a:rPr>
              <a:t>ZDROJE</a:t>
            </a:r>
            <a:endParaRPr lang="cs-CZ" dirty="0">
              <a:solidFill>
                <a:srgbClr val="003296"/>
              </a:solidFill>
              <a:effectLst>
                <a:outerShdw blurRad="38100" dist="38100" dir="2700000" algn="tl">
                  <a:srgbClr val="000000">
                    <a:alpha val="43137"/>
                  </a:srgbClr>
                </a:outerShdw>
              </a:effectLst>
            </a:endParaRPr>
          </a:p>
        </p:txBody>
      </p:sp>
      <p:sp>
        <p:nvSpPr>
          <p:cNvPr id="12" name="Podnadpis 2"/>
          <p:cNvSpPr txBox="1">
            <a:spLocks/>
          </p:cNvSpPr>
          <p:nvPr/>
        </p:nvSpPr>
        <p:spPr>
          <a:xfrm>
            <a:off x="107504" y="1419622"/>
            <a:ext cx="9036496" cy="331236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spcBef>
                <a:spcPts val="0"/>
              </a:spcBef>
            </a:pPr>
            <a:r>
              <a:rPr lang="cs-CZ" sz="1600" dirty="0">
                <a:solidFill>
                  <a:schemeClr val="tx1"/>
                </a:solidFill>
              </a:rPr>
              <a:t>Literatura pro 2. Ročník středních škol – Učebnice. 1. Vyd. Brno, </a:t>
            </a:r>
            <a:r>
              <a:rPr lang="cs-CZ" sz="1600" dirty="0" err="1">
                <a:solidFill>
                  <a:schemeClr val="tx1"/>
                </a:solidFill>
              </a:rPr>
              <a:t>Didaktis</a:t>
            </a:r>
            <a:r>
              <a:rPr lang="cs-CZ" sz="1600" dirty="0">
                <a:solidFill>
                  <a:schemeClr val="tx1"/>
                </a:solidFill>
              </a:rPr>
              <a:t> 2009. 151 s. ISBN </a:t>
            </a:r>
            <a:r>
              <a:rPr lang="cs-CZ" sz="1600" dirty="0" smtClean="0">
                <a:solidFill>
                  <a:schemeClr val="tx1"/>
                </a:solidFill>
              </a:rPr>
              <a:t>978-80.7358-129-9 </a:t>
            </a:r>
          </a:p>
          <a:p>
            <a:pPr algn="l">
              <a:spcBef>
                <a:spcPts val="0"/>
              </a:spcBef>
            </a:pPr>
            <a:r>
              <a:rPr lang="cs-CZ" sz="1600" dirty="0">
                <a:solidFill>
                  <a:schemeClr val="tx1"/>
                </a:solidFill>
              </a:rPr>
              <a:t>AUTOR NEUVEDEN. </a:t>
            </a:r>
            <a:r>
              <a:rPr lang="cs-CZ" sz="1600" i="1" dirty="0" err="1">
                <a:solidFill>
                  <a:schemeClr val="tx1"/>
                </a:solidFill>
              </a:rPr>
              <a:t>magdalena</a:t>
            </a:r>
            <a:r>
              <a:rPr lang="cs-CZ" sz="1600" i="1" dirty="0">
                <a:solidFill>
                  <a:schemeClr val="tx1"/>
                </a:solidFill>
              </a:rPr>
              <a:t> Dobromila Rettigová</a:t>
            </a:r>
            <a:r>
              <a:rPr lang="cs-CZ" sz="1600" dirty="0">
                <a:solidFill>
                  <a:schemeClr val="tx1"/>
                </a:solidFill>
              </a:rPr>
              <a:t> [online]. [cit. </a:t>
            </a:r>
            <a:r>
              <a:rPr lang="cs-CZ" sz="1600" dirty="0" smtClean="0">
                <a:solidFill>
                  <a:schemeClr val="tx1"/>
                </a:solidFill>
              </a:rPr>
              <a:t>13.9.2013]. </a:t>
            </a:r>
            <a:r>
              <a:rPr lang="cs-CZ" sz="1600" dirty="0">
                <a:solidFill>
                  <a:schemeClr val="tx1"/>
                </a:solidFill>
              </a:rPr>
              <a:t>Dostupný na WWW: http://cs.wikipedia.org/wiki/Rettigov%C3%A1#mediaviewer/Soubor:Jan_Vil%C3%ADmek_-_Magdalena_Dobromila_Rettigov%C3%A1.jpg </a:t>
            </a:r>
            <a:endParaRPr lang="cs-CZ" sz="1600" dirty="0" smtClean="0">
              <a:solidFill>
                <a:schemeClr val="tx1"/>
              </a:solidFill>
            </a:endParaRPr>
          </a:p>
          <a:p>
            <a:pPr algn="l">
              <a:spcBef>
                <a:spcPts val="0"/>
              </a:spcBef>
            </a:pPr>
            <a:r>
              <a:rPr lang="cs-CZ" sz="1600" dirty="0" smtClean="0">
                <a:solidFill>
                  <a:schemeClr val="tx1"/>
                </a:solidFill>
              </a:rPr>
              <a:t>AUTOR </a:t>
            </a:r>
            <a:r>
              <a:rPr lang="cs-CZ" sz="1600" dirty="0">
                <a:solidFill>
                  <a:schemeClr val="tx1"/>
                </a:solidFill>
              </a:rPr>
              <a:t>NEUVEDEN. </a:t>
            </a:r>
            <a:r>
              <a:rPr lang="cs-CZ" sz="1600" i="1" dirty="0" err="1">
                <a:solidFill>
                  <a:schemeClr val="tx1"/>
                </a:solidFill>
              </a:rPr>
              <a:t>Wikimedia</a:t>
            </a:r>
            <a:r>
              <a:rPr lang="cs-CZ" sz="1600" i="1" dirty="0">
                <a:solidFill>
                  <a:schemeClr val="tx1"/>
                </a:solidFill>
              </a:rPr>
              <a:t> </a:t>
            </a:r>
            <a:r>
              <a:rPr lang="cs-CZ" sz="1600" i="1" dirty="0" err="1">
                <a:solidFill>
                  <a:schemeClr val="tx1"/>
                </a:solidFill>
              </a:rPr>
              <a:t>Commons</a:t>
            </a:r>
            <a:r>
              <a:rPr lang="cs-CZ" sz="1600" dirty="0">
                <a:solidFill>
                  <a:schemeClr val="tx1"/>
                </a:solidFill>
              </a:rPr>
              <a:t> [online]. [cit. </a:t>
            </a:r>
            <a:r>
              <a:rPr lang="cs-CZ" sz="1600" dirty="0" smtClean="0">
                <a:solidFill>
                  <a:schemeClr val="tx1"/>
                </a:solidFill>
              </a:rPr>
              <a:t>13.9.2013]. </a:t>
            </a:r>
            <a:r>
              <a:rPr lang="cs-CZ" sz="1600" dirty="0">
                <a:solidFill>
                  <a:schemeClr val="tx1"/>
                </a:solidFill>
              </a:rPr>
              <a:t>Dostupný na WWW: http://cs.wikipedia.org/wiki/Rettigov%C3%A1#mediaviewer/Soubor:Jan_Vil%C3%ADmek_-_Magdalena_Dobromila_Rettigov%C3%A1.jpg </a:t>
            </a:r>
            <a:endParaRPr lang="cs-CZ" sz="1600" dirty="0" smtClean="0">
              <a:solidFill>
                <a:schemeClr val="tx1"/>
              </a:solidFill>
            </a:endParaRPr>
          </a:p>
          <a:p>
            <a:pPr algn="l">
              <a:spcBef>
                <a:spcPts val="0"/>
              </a:spcBef>
            </a:pPr>
            <a:r>
              <a:rPr lang="cs-CZ" sz="1600" dirty="0">
                <a:solidFill>
                  <a:schemeClr val="tx1"/>
                </a:solidFill>
              </a:rPr>
              <a:t>AUTOR NEUVEDEN. </a:t>
            </a:r>
            <a:r>
              <a:rPr lang="cs-CZ" sz="1600" i="1" dirty="0">
                <a:solidFill>
                  <a:schemeClr val="tx1"/>
                </a:solidFill>
              </a:rPr>
              <a:t>Scanzen.cz</a:t>
            </a:r>
            <a:r>
              <a:rPr lang="cs-CZ" sz="1600" dirty="0">
                <a:solidFill>
                  <a:schemeClr val="tx1"/>
                </a:solidFill>
              </a:rPr>
              <a:t> [online]. [cit. </a:t>
            </a:r>
            <a:r>
              <a:rPr lang="cs-CZ" sz="1600" dirty="0" smtClean="0">
                <a:solidFill>
                  <a:schemeClr val="tx1"/>
                </a:solidFill>
              </a:rPr>
              <a:t>13.9.2013]. </a:t>
            </a:r>
            <a:r>
              <a:rPr lang="cs-CZ" sz="1600" dirty="0">
                <a:solidFill>
                  <a:schemeClr val="tx1"/>
                </a:solidFill>
              </a:rPr>
              <a:t>Dostupný na WWW: http://</a:t>
            </a:r>
            <a:r>
              <a:rPr lang="cs-CZ" sz="1600" dirty="0" smtClean="0">
                <a:solidFill>
                  <a:schemeClr val="tx1"/>
                </a:solidFill>
              </a:rPr>
              <a:t>www.scanzen.cz/files/domkuch/domaci_kucharka.pdf </a:t>
            </a:r>
          </a:p>
          <a:p>
            <a:pPr algn="l">
              <a:spcBef>
                <a:spcPts val="0"/>
              </a:spcBef>
            </a:pPr>
            <a:r>
              <a:rPr lang="cs-CZ" sz="1600" dirty="0">
                <a:solidFill>
                  <a:schemeClr val="tx1"/>
                </a:solidFill>
              </a:rPr>
              <a:t>AUTOR NEUVEDEN. </a:t>
            </a:r>
            <a:r>
              <a:rPr lang="cs-CZ" sz="1600" i="1" dirty="0">
                <a:solidFill>
                  <a:schemeClr val="tx1"/>
                </a:solidFill>
              </a:rPr>
              <a:t>Gastroslavnosti.cz</a:t>
            </a:r>
            <a:r>
              <a:rPr lang="cs-CZ" sz="1600" dirty="0">
                <a:solidFill>
                  <a:schemeClr val="tx1"/>
                </a:solidFill>
              </a:rPr>
              <a:t> [online]. [cit. </a:t>
            </a:r>
            <a:r>
              <a:rPr lang="cs-CZ" sz="1600" dirty="0" smtClean="0">
                <a:solidFill>
                  <a:schemeClr val="tx1"/>
                </a:solidFill>
              </a:rPr>
              <a:t>13.9.2013]. </a:t>
            </a:r>
            <a:r>
              <a:rPr lang="cs-CZ" sz="1600" dirty="0">
                <a:solidFill>
                  <a:schemeClr val="tx1"/>
                </a:solidFill>
              </a:rPr>
              <a:t>Dostupný na WWW: http://www.gastroslavnosti.cz/gastroslavnosti/fotogalerie/gastronomick-slavnosti-m-d-rettigov-2013/18-kvtna-pocta-m-d-rettigov-a-prvod-kucha.html </a:t>
            </a:r>
            <a:r>
              <a:rPr lang="cs-CZ" sz="1600" dirty="0" smtClean="0">
                <a:solidFill>
                  <a:schemeClr val="tx1"/>
                </a:solidFill>
              </a:rPr>
              <a:t> </a:t>
            </a:r>
            <a:endParaRPr lang="cs-CZ" sz="1600" dirty="0">
              <a:solidFill>
                <a:schemeClr val="tx1"/>
              </a:solidFill>
            </a:endParaRPr>
          </a:p>
          <a:p>
            <a:pPr algn="l">
              <a:spcBef>
                <a:spcPts val="0"/>
              </a:spcBef>
            </a:pPr>
            <a:r>
              <a:rPr lang="cs-CZ" sz="1800" dirty="0" smtClean="0">
                <a:solidFill>
                  <a:schemeClr val="tx1"/>
                </a:solidFill>
                <a:latin typeface="Segoe Script" panose="020B0504020000000003" pitchFamily="34" charset="0"/>
              </a:rPr>
              <a:t> </a:t>
            </a:r>
            <a:endParaRPr lang="cs-CZ" sz="1800" dirty="0">
              <a:solidFill>
                <a:schemeClr val="tx1"/>
              </a:solidFill>
              <a:latin typeface="Segoe Script" panose="020B0504020000000003" pitchFamily="34" charset="0"/>
            </a:endParaRPr>
          </a:p>
        </p:txBody>
      </p:sp>
    </p:spTree>
    <p:extLst>
      <p:ext uri="{BB962C8B-B14F-4D97-AF65-F5344CB8AC3E}">
        <p14:creationId xmlns:p14="http://schemas.microsoft.com/office/powerpoint/2010/main" val="40637803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Skupina 12"/>
          <p:cNvGrpSpPr/>
          <p:nvPr/>
        </p:nvGrpSpPr>
        <p:grpSpPr>
          <a:xfrm>
            <a:off x="-9470" y="0"/>
            <a:ext cx="9153469" cy="5143500"/>
            <a:chOff x="-9470" y="0"/>
            <a:chExt cx="9153469" cy="5143500"/>
          </a:xfrm>
        </p:grpSpPr>
        <p:grpSp>
          <p:nvGrpSpPr>
            <p:cNvPr id="14" name="Skupina 13"/>
            <p:cNvGrpSpPr/>
            <p:nvPr/>
          </p:nvGrpSpPr>
          <p:grpSpPr>
            <a:xfrm flipH="1">
              <a:off x="-9470" y="0"/>
              <a:ext cx="9153469" cy="5143500"/>
              <a:chOff x="0" y="-1554"/>
              <a:chExt cx="9148417" cy="5178903"/>
            </a:xfrm>
          </p:grpSpPr>
          <p:pic>
            <p:nvPicPr>
              <p:cNvPr id="16" name="Obrázek 15"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2111" y="-1554"/>
                <a:ext cx="1036306" cy="5175208"/>
              </a:xfrm>
              <a:prstGeom prst="rect">
                <a:avLst/>
              </a:prstGeom>
            </p:spPr>
          </p:pic>
          <p:grpSp>
            <p:nvGrpSpPr>
              <p:cNvPr id="17" name="Skupina 16"/>
              <p:cNvGrpSpPr/>
              <p:nvPr/>
            </p:nvGrpSpPr>
            <p:grpSpPr>
              <a:xfrm>
                <a:off x="0" y="-1554"/>
                <a:ext cx="8316415" cy="5178903"/>
                <a:chOff x="0" y="-1554"/>
                <a:chExt cx="8316415" cy="5178903"/>
              </a:xfrm>
            </p:grpSpPr>
            <p:pic>
              <p:nvPicPr>
                <p:cNvPr id="18" name="Obrázek 17" descr="Výřez obrazovk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6850" y="-1554"/>
                  <a:ext cx="1569565" cy="5175208"/>
                </a:xfrm>
                <a:prstGeom prst="rect">
                  <a:avLst/>
                </a:prstGeom>
              </p:spPr>
            </p:pic>
            <p:pic>
              <p:nvPicPr>
                <p:cNvPr id="19" name="Obrázek 18" descr="Výřez obrazovky"/>
                <p:cNvPicPr>
                  <a:picLocks noChangeAspect="1"/>
                </p:cNvPicPr>
                <p:nvPr/>
              </p:nvPicPr>
              <p:blipFill rotWithShape="1">
                <a:blip r:embed="rId4">
                  <a:extLst>
                    <a:ext uri="{28A0092B-C50C-407E-A947-70E740481C1C}">
                      <a14:useLocalDpi xmlns:a14="http://schemas.microsoft.com/office/drawing/2010/main" val="0"/>
                    </a:ext>
                  </a:extLst>
                </a:blip>
                <a:srcRect r="6671"/>
                <a:stretch/>
              </p:blipFill>
              <p:spPr>
                <a:xfrm>
                  <a:off x="0" y="0"/>
                  <a:ext cx="6879148" cy="5177349"/>
                </a:xfrm>
                <a:prstGeom prst="rect">
                  <a:avLst/>
                </a:prstGeom>
              </p:spPr>
            </p:pic>
          </p:grpSp>
        </p:grpSp>
        <p:pic>
          <p:nvPicPr>
            <p:cNvPr id="15" name="Obrázek 14"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52320" y="627534"/>
              <a:ext cx="1619476" cy="1944987"/>
            </a:xfrm>
            <a:prstGeom prst="rect">
              <a:avLst/>
            </a:prstGeom>
          </p:spPr>
        </p:pic>
      </p:grpSp>
      <p:sp>
        <p:nvSpPr>
          <p:cNvPr id="2" name="Nadpis 1"/>
          <p:cNvSpPr>
            <a:spLocks noGrp="1"/>
          </p:cNvSpPr>
          <p:nvPr>
            <p:ph type="ctrTitle"/>
          </p:nvPr>
        </p:nvSpPr>
        <p:spPr>
          <a:xfrm>
            <a:off x="766980" y="1779662"/>
            <a:ext cx="5930472" cy="936104"/>
          </a:xfrm>
        </p:spPr>
        <p:txBody>
          <a:bodyPr>
            <a:normAutofit/>
          </a:bodyPr>
          <a:lstStyle/>
          <a:p>
            <a:r>
              <a:rPr lang="cs-CZ" dirty="0" smtClean="0">
                <a:solidFill>
                  <a:srgbClr val="A9AC32"/>
                </a:solidFill>
                <a:effectLst>
                  <a:outerShdw blurRad="38100" dist="38100" dir="2700000" algn="tl">
                    <a:srgbClr val="000000">
                      <a:alpha val="43137"/>
                    </a:srgbClr>
                  </a:outerShdw>
                </a:effectLst>
              </a:rPr>
              <a:t>DĚKUJI ZA POZORNOST.</a:t>
            </a:r>
            <a:endParaRPr lang="cs-CZ" sz="3600" dirty="0">
              <a:solidFill>
                <a:srgbClr val="C3C63A"/>
              </a:solidFill>
              <a:effectLst>
                <a:outerShdw blurRad="38100" dist="38100" dir="2700000" algn="tl">
                  <a:srgbClr val="000000">
                    <a:alpha val="43137"/>
                  </a:srgbClr>
                </a:outerShdw>
              </a:effectLst>
            </a:endParaRPr>
          </a:p>
        </p:txBody>
      </p:sp>
      <p:sp>
        <p:nvSpPr>
          <p:cNvPr id="20" name="Podnadpis 2"/>
          <p:cNvSpPr txBox="1">
            <a:spLocks/>
          </p:cNvSpPr>
          <p:nvPr/>
        </p:nvSpPr>
        <p:spPr>
          <a:xfrm>
            <a:off x="849600" y="2859782"/>
            <a:ext cx="5765232" cy="749070"/>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dirty="0" smtClean="0">
                <a:solidFill>
                  <a:srgbClr val="A9AC32"/>
                </a:solidFill>
                <a:effectLst>
                  <a:outerShdw blurRad="38100" dist="38100" dir="2700000" algn="tl">
                    <a:srgbClr val="000000">
                      <a:alpha val="43137"/>
                    </a:srgbClr>
                  </a:outerShdw>
                </a:effectLst>
              </a:rPr>
              <a:t>…</a:t>
            </a:r>
            <a:r>
              <a:rPr lang="cs-CZ" dirty="0">
                <a:solidFill>
                  <a:srgbClr val="A9AC32"/>
                </a:solidFill>
                <a:effectLst>
                  <a:outerShdw blurRad="38100" dist="38100" dir="2700000" algn="tl">
                    <a:srgbClr val="000000">
                      <a:alpha val="43137"/>
                    </a:srgbClr>
                  </a:outerShdw>
                </a:effectLst>
              </a:rPr>
              <a:t>odcházím si umíchat dvě vejce…</a:t>
            </a:r>
            <a:br>
              <a:rPr lang="cs-CZ" dirty="0">
                <a:solidFill>
                  <a:srgbClr val="A9AC32"/>
                </a:solidFill>
                <a:effectLst>
                  <a:outerShdw blurRad="38100" dist="38100" dir="2700000" algn="tl">
                    <a:srgbClr val="000000">
                      <a:alpha val="43137"/>
                    </a:srgbClr>
                  </a:outerShdw>
                </a:effectLst>
              </a:rPr>
            </a:br>
            <a:endParaRPr lang="cs-CZ" dirty="0">
              <a:solidFill>
                <a:srgbClr val="A9AC32"/>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729391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1000"/>
                                        <p:tgtEl>
                                          <p:spTgt spid="20"/>
                                        </p:tgtEl>
                                      </p:cBhvr>
                                    </p:animEffect>
                                    <p:anim calcmode="lin" valueType="num">
                                      <p:cBhvr>
                                        <p:cTn id="15" dur="1000" fill="hold"/>
                                        <p:tgtEl>
                                          <p:spTgt spid="20"/>
                                        </p:tgtEl>
                                        <p:attrNameLst>
                                          <p:attrName>ppt_x</p:attrName>
                                        </p:attrNameLst>
                                      </p:cBhvr>
                                      <p:tavLst>
                                        <p:tav tm="0">
                                          <p:val>
                                            <p:strVal val="#ppt_x"/>
                                          </p:val>
                                        </p:tav>
                                        <p:tav tm="100000">
                                          <p:val>
                                            <p:strVal val="#ppt_x"/>
                                          </p:val>
                                        </p:tav>
                                      </p:tavLst>
                                    </p:anim>
                                    <p:anim calcmode="lin" valueType="num">
                                      <p:cBhvr>
                                        <p:cTn id="1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0"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334</TotalTime>
  <Words>1120</Words>
  <Application>Microsoft Office PowerPoint</Application>
  <PresentationFormat>Předvádění na obrazovce (16:9)</PresentationFormat>
  <Paragraphs>108</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MAGDALENA DOBROMILA RETTIGOVÁ</vt:lpstr>
      <vt:lpstr>MAGDALENA DOBROMILA RETTIGOVÁ ÚVOD</vt:lpstr>
      <vt:lpstr>MAGDALENA DOBROMILA RETTIGOVÁ ŽIVOTNÍ OSUDY</vt:lpstr>
      <vt:lpstr>MAGDALENA DOBROMILA RETTIGOVÁ ŽIVOTNÍ OSUDY</vt:lpstr>
      <vt:lpstr>MAGDALENA DOBROMILA RETTIGOVÁ DÍLO</vt:lpstr>
      <vt:lpstr>MAGDALENA DOBROMILA RETTIGOVÁ DÍLO – DOMÁCÍ KUCHAŘKA</vt:lpstr>
      <vt:lpstr>MAGDALENA DOBROMILA RETTIGOVÁ DOMÁCÍ KUCHAŘKA - ZÁKLADNÍ POUČENÍ</vt:lpstr>
      <vt:lpstr>MAGDALENA DOBROMILA RETTIGOVÁ DOMÁCÍ KUCHAŘKA – VYBRANÉ RECEPTY</vt:lpstr>
      <vt:lpstr>MAGDALENA DOBROMILA RETTIGOVÁ DOMÁCÍ KUCHAŘKA – VYBRANÉ RECEPTY</vt:lpstr>
      <vt:lpstr>MAGDALENA DOBROMILA RETTIGOVÁ DOMÁCÍ KUCHAŘKA – VYBRANÉ RECEPTY</vt:lpstr>
      <vt:lpstr>MAGDALENA DOBROMILA RETTIGOVÁ ZDROJE</vt:lpstr>
      <vt:lpstr>DĚKUJI ZA POZORNOST.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Dušan</dc:creator>
  <cp:lastModifiedBy>Dušan</cp:lastModifiedBy>
  <cp:revision>37</cp:revision>
  <dcterms:created xsi:type="dcterms:W3CDTF">2014-05-16T10:47:44Z</dcterms:created>
  <dcterms:modified xsi:type="dcterms:W3CDTF">2014-05-16T16:25:42Z</dcterms:modified>
</cp:coreProperties>
</file>