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90" y="-5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2240554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914400"/>
            <a:ext cx="7543800" cy="1614488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2531618"/>
            <a:ext cx="6172200" cy="51435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3055873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3200526"/>
            <a:ext cx="3733800" cy="54864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428750"/>
            <a:ext cx="6035040" cy="1762506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493776"/>
            <a:ext cx="3273552" cy="25717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493777"/>
            <a:ext cx="3273552" cy="257413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496482"/>
            <a:ext cx="3273552" cy="47982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028700"/>
            <a:ext cx="3276600" cy="20574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496482"/>
            <a:ext cx="3273552" cy="47982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028700"/>
            <a:ext cx="3273552" cy="20574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39014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39014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330941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4351"/>
            <a:ext cx="4343400" cy="257175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514351"/>
            <a:ext cx="2590800" cy="257175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459582"/>
            <a:ext cx="6705600" cy="191023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2589785"/>
            <a:ext cx="5029200" cy="540603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2498598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514351"/>
            <a:ext cx="5791200" cy="26288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457201"/>
            <a:ext cx="2133600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14351"/>
            <a:ext cx="5029200" cy="3429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778831"/>
            <a:ext cx="7240620" cy="428024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418098" y="314349"/>
            <a:ext cx="4153854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87641"/>
            <a:ext cx="6479362" cy="356606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3657600"/>
            <a:ext cx="7543800" cy="685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514351"/>
            <a:ext cx="6096000" cy="2743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1605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D95B2FA6-CFDB-486A-8D9C-D52C289EEE47}" type="datetimeFigureOut">
              <a:rPr lang="cs-CZ" smtClean="0"/>
              <a:pPr/>
              <a:t>17.5.2014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4616054"/>
            <a:ext cx="457200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4381500"/>
            <a:ext cx="2133600" cy="2286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4B124DD-7123-48CB-9D7B-138D571EAA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hyperlink" Target="http://commons.wikimedia.org/wiki/File:Lipa_Polen.jpg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graphicFrame>
        <p:nvGraphicFramePr>
          <p:cNvPr id="7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21823973"/>
              </p:ext>
            </p:extLst>
          </p:nvPr>
        </p:nvGraphicFramePr>
        <p:xfrm>
          <a:off x="467544" y="1548191"/>
          <a:ext cx="8136582" cy="3511214"/>
        </p:xfrm>
        <a:graphic>
          <a:graphicData uri="http://schemas.openxmlformats.org/drawingml/2006/table">
            <a:tbl>
              <a:tblPr/>
              <a:tblGrid>
                <a:gridCol w="2074304"/>
                <a:gridCol w="6062278"/>
              </a:tblGrid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literatura (klíčová aktivita III/2)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Josef Dobrovský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62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představuje život a dílo jazykovědce první fáze Národního obrození.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17. 8. 2013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8" name="Skupina 7"/>
          <p:cNvGrpSpPr/>
          <p:nvPr/>
        </p:nvGrpSpPr>
        <p:grpSpPr>
          <a:xfrm>
            <a:off x="130145" y="-1019"/>
            <a:ext cx="8883709" cy="1531420"/>
            <a:chOff x="-92650" y="483518"/>
            <a:chExt cx="8883709" cy="1531420"/>
          </a:xfrm>
        </p:grpSpPr>
        <p:pic>
          <p:nvPicPr>
            <p:cNvPr id="9" name="Obrázek 8" descr="Výřez obrazovky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10" name="Obrázek 9" descr="loga soukrškolyvjpeg.jp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Obrázek 10" descr="loga soukrškolyvjpeg.jp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bdélník 11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81655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1995686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156176" y="4391213"/>
            <a:ext cx="259228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416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ÚVOD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203598"/>
            <a:ext cx="6120680" cy="2736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jazykovědec a historik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v letech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1753 - 1829 </a:t>
            </a:r>
            <a:endParaRPr lang="cs-CZ" sz="1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akladatel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slavistiky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bohemistiky 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(jazykovědné obory studující slovanské jazyky respektive český jazyk)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zřejmě největší osobnost první fáze Českého národního obrození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abýval se českými dějinami, vývojem českého jazyka    a literatury  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thumb/6/68/Josef_Dobrovsky_Vilimek.jpg/640px-Josef_Dobrovsky_Vilime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8796" y="1296459"/>
            <a:ext cx="2601587" cy="317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236692" y="3867894"/>
            <a:ext cx="5832648" cy="115212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002060"/>
                </a:solidFill>
              </a:rPr>
              <a:t>České národní obrození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rgbClr val="002060"/>
                </a:solidFill>
              </a:rPr>
              <a:t>snaha o vytvoření novodobého plně emancipovaného českého národa v kontextu s rozvojem dalších evropských národů na konci 18. a v první polovině 19. století</a:t>
            </a:r>
            <a:endParaRPr lang="cs-CZ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359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ŽIVOTNÍ OSUDY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203598"/>
            <a:ext cx="8856984" cy="3600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narodil se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8. 1753 v </a:t>
            </a:r>
            <a:r>
              <a: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Ď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armotech v Uhrách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(dnešní Maďarsko na hranici se Slovenskem),                 v rodině se mluvilo německy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syn dragounského vojáka se často stěhoval, gymnázium studoval v Klatovech                                      a v Německém (dnes Havlíčkově) Brodě, kde se také naučil česky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roce 1769 odešel do Prahy, posléze zde vystudoval teologii a byl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vysvěcen na kněze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třebaže kněžské povolání nikdy aktivně nevykonával, získal díky tomu (spolu s nošením modrého kabátu) přezdívku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Modrý abbé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azykové byl velmi nadaný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údajně uměl 12 jazyků včetně hindštiny a arabštiny…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působil jako vychovatel a vzdělavatel v hraběcí rodině Nosticů, pomáhal zakládat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Královskou společnost nauk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(předchůdce dnešní Akademie věd) a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Vlastenecké muzeum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(dnešní Národní muzeum)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ezi jeho žáky patřili např. František Palacký, ale i Václav Hanka (zřejmě jeden  z autorů podvržených rukopisů)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emřel při studijním pobytu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1. 1829 v Brně  </a:t>
            </a:r>
          </a:p>
        </p:txBody>
      </p:sp>
    </p:spTree>
    <p:extLst>
      <p:ext uri="{BB962C8B-B14F-4D97-AF65-F5344CB8AC3E}">
        <p14:creationId xmlns:p14="http://schemas.microsoft.com/office/powerpoint/2010/main" xmlns="" val="371862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ŽIVOTNÍ OSUDY</a:t>
            </a:r>
            <a:endParaRPr lang="cs-CZ" sz="36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http://upload.wikimedia.org/wikipedia/commons/thumb/4/46/Josef_Dobrovsky_commemorating_plaque.jpg/800px-Josef_Dobrovsky_commemorating_plaqu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88" t="4686" r="23248"/>
          <a:stretch/>
        </p:blipFill>
        <p:spPr bwMode="auto">
          <a:xfrm>
            <a:off x="3779912" y="1252500"/>
            <a:ext cx="2304256" cy="328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7/7c/B%C3%BCste_Josef_Dobrovsky.JPG/640px-B%C3%BCste_Josef_Dobrovsk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09157"/>
            <a:ext cx="2466609" cy="328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nadpis 2"/>
          <p:cNvSpPr txBox="1">
            <a:spLocks/>
          </p:cNvSpPr>
          <p:nvPr/>
        </p:nvSpPr>
        <p:spPr>
          <a:xfrm>
            <a:off x="334261" y="4728855"/>
            <a:ext cx="34563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Dobrovského busta v </a:t>
            </a:r>
            <a:r>
              <a:rPr lang="cs-CZ" sz="1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1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raze na Kampě</a:t>
            </a:r>
            <a:endParaRPr lang="cs-CZ" sz="1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3203848" y="4557684"/>
            <a:ext cx="34563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1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amětní deska na zdi Nemocnice Milosrdných bratří v Brně</a:t>
            </a:r>
            <a:endParaRPr lang="cs-CZ" sz="1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v květnu 2009">
            <a:hlinkClick r:id="rId5" tooltip="v květnu 2009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52500"/>
            <a:ext cx="238125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odnadpis 2"/>
          <p:cNvSpPr txBox="1">
            <a:spLocks/>
          </p:cNvSpPr>
          <p:nvPr/>
        </p:nvSpPr>
        <p:spPr>
          <a:xfrm>
            <a:off x="5868144" y="4537639"/>
            <a:ext cx="3456383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1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zv. Dobrovského lípa                                                   v obci Poleň  u Klatov stará </a:t>
            </a:r>
            <a:r>
              <a:rPr lang="cs-CZ" sz="1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cca </a:t>
            </a:r>
            <a:r>
              <a:rPr lang="cs-CZ" sz="1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280 let </a:t>
            </a:r>
            <a:endParaRPr lang="cs-CZ" sz="1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81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BOJ O RUKOPISY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203598"/>
            <a:ext cx="8856984" cy="3600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své vědecké a vlastenecké činnosti se vždy snažil o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pravdivý a kritický pohled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naše dějiny a na hodnoty české literatury (podobně jako jeho žák Palacký)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proto velmi aktivně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vystoupil proti pravosti tzv. Rukopisů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(spoluautorem zřejmě jeho žák Hanka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) – mj. se mu nezdálo, že jazyk Rukopisu zelenohorského téměř přesně odpovídá obrozenecké  představě o staré češtině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v tomto ohledu se ostře neshodl s velkou většinou ostatních vlasteneckých buditelů – Jungmannem, Palackým, Šafaříkem a dalšími; byl tak označen za „slavizujícího Němce“</a:t>
            </a:r>
            <a:endParaRPr lang="cs-CZ" sz="1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31540" y="3289742"/>
            <a:ext cx="8208912" cy="15841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002060"/>
                </a:solidFill>
              </a:rPr>
              <a:t>Rukopis královédvorský a Rukopis zelenohorský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02060"/>
                </a:solidFill>
              </a:rPr>
              <a:t>s</a:t>
            </a:r>
            <a:r>
              <a:rPr lang="cs-CZ" sz="1600" dirty="0" smtClean="0">
                <a:solidFill>
                  <a:srgbClr val="002060"/>
                </a:solidFill>
              </a:rPr>
              <a:t> největší pravděpodobností</a:t>
            </a:r>
            <a:r>
              <a:rPr lang="cs-CZ" sz="1600" dirty="0" smtClean="0">
                <a:solidFill>
                  <a:srgbClr val="FF0000"/>
                </a:solidFill>
              </a:rPr>
              <a:t> padělané </a:t>
            </a:r>
            <a:r>
              <a:rPr lang="cs-CZ" sz="1600" dirty="0">
                <a:solidFill>
                  <a:srgbClr val="FF0000"/>
                </a:solidFill>
              </a:rPr>
              <a:t>zlomky středověkých básnických skladeb </a:t>
            </a:r>
            <a:r>
              <a:rPr lang="cs-CZ" sz="1600" dirty="0">
                <a:solidFill>
                  <a:srgbClr val="002060"/>
                </a:solidFill>
              </a:rPr>
              <a:t>pojmenované podle míst údajných </a:t>
            </a:r>
            <a:r>
              <a:rPr lang="cs-CZ" sz="1600" dirty="0" smtClean="0">
                <a:solidFill>
                  <a:srgbClr val="002060"/>
                </a:solidFill>
              </a:rPr>
              <a:t>nálezů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02060"/>
                </a:solidFill>
              </a:rPr>
              <a:t>jejich cílem bylo </a:t>
            </a:r>
            <a:r>
              <a:rPr lang="cs-CZ" sz="1600" dirty="0">
                <a:solidFill>
                  <a:srgbClr val="FF0000"/>
                </a:solidFill>
              </a:rPr>
              <a:t>nahradit neexistující (nedochované???) literární památky česky psané literatury</a:t>
            </a:r>
            <a:r>
              <a:rPr lang="cs-CZ" sz="1600" dirty="0">
                <a:solidFill>
                  <a:srgbClr val="002060"/>
                </a:solidFill>
              </a:rPr>
              <a:t> z dob raného a vrcholného středověku, kterými disponují některé významné evropské literatury</a:t>
            </a:r>
          </a:p>
        </p:txBody>
      </p:sp>
    </p:spTree>
    <p:extLst>
      <p:ext uri="{BB962C8B-B14F-4D97-AF65-F5344CB8AC3E}">
        <p14:creationId xmlns:p14="http://schemas.microsoft.com/office/powerpoint/2010/main" xmlns="" val="112319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DÍLO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203598"/>
            <a:ext cx="9144000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Josef Dobrovský 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nepsal svá nejvýznamnější díla v češtině, nýbrž především                              v němčině a v latině (!!!)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kontextu s cíli první fáze Národního obrození příliš 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nevěřil, že by se čeština mohla stát jazykem vědecké či umělecké literatury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zhledem ke stavu, v jakém se její užívání nacházelo („poněmčená“ čeština lidových vrstev), bylo prvotní 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zachránit ji před samotným zánikem </a:t>
            </a:r>
            <a:endParaRPr lang="cs-CZ" sz="19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Dobrovský se ji tedy svými odbornými díly pokoušel oživit, seznámit čtenáře                 s její historií a především jí dát alespoň základní pravidla pro její užívání</a:t>
            </a:r>
            <a:r>
              <a:rPr lang="cs-CZ" sz="19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okoušel se rovněž stanovit pravidla pro českou poezii, která (pokud vůbec existovala) byla v jeho době na primitivní úrovni v porovnání s významnými světovými literaturami (německá, francouzská, anglická)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cs-CZ" sz="1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940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DÍLO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203598"/>
            <a:ext cx="8856984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Dějiny české řeči a literatury 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(1792)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sáno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německy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 českého jazyka dělí do šesti etap, za vrcholnou považuje tzv.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dobu veleslavínskou 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(podle Daniela Adama z </a:t>
            </a:r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eleslavína) na přelomu 16. a 17. století (období české renesance a humanismu)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tímto dílem poukázal na bohatství české literatury a povzbudil tak vlastence   k dalším aktivitám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Zevrubná mluvnice jazyka českého 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(1809)</a:t>
            </a:r>
            <a:endParaRPr lang="cs-CZ" sz="1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 psáno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německy 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dílo mělo klíčový význam pro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stanovení normy spisovné češtiny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souladu s předchozím dílem vycházel z češtiny doby veleslavínské, stanovil např.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pro psaní i/y po obojetných souhláskách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cs-CZ" sz="1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141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DÍLO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203598"/>
            <a:ext cx="8856984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</a:t>
            </a:r>
            <a:r>
              <a:rPr lang="cs-CZ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prozódie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(1795)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sáno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německy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tanovil pravidla českého přízvučného verše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Základy jazyka staroslověnského 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(1822)</a:t>
            </a:r>
            <a:endParaRPr lang="cs-CZ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psáno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latinsky, 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 slavistické dílo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342900" indent="-3429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Německo-český slovník 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(1802, 1821 – dva díly)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 cenný  především tím, že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poskytuje výborný přehled o stavu slovní zásoby češtiny na počátku 19. století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cs-CZ" sz="1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74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DÍLO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203598"/>
            <a:ext cx="8928992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Českých přísloví sbírka </a:t>
            </a:r>
            <a:r>
              <a:rPr lang="cs-CZ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(1795)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niha je první vědeckou prací svého druhu u nás</a:t>
            </a:r>
            <a:endParaRPr lang="cs-CZ" sz="2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příslovích viděl Dobrovský zdroj pro obohacení spisovného jazyka, oceňoval pak i jejich myšlenkové hodnoty a užitečnost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jeho práci posléze navázali i další činitelé z dob obrozenectví (např. F. L. </a:t>
            </a:r>
            <a:r>
              <a:rPr lang="cs-CZ" sz="2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elakovský)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řebaže některá přísloví již zanikla (ztratila s historickým vývojem svůj smysl nebo se postupně vytratila), mnoho z nich přetrvalo dodnes  </a:t>
            </a:r>
          </a:p>
          <a:p>
            <a:pPr marL="285750" indent="-2857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cs-CZ" sz="2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85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PŘÍSLOVÍ - UKÁZKY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263697"/>
            <a:ext cx="5400600" cy="33843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dirty="0" smtClean="0">
                <a:solidFill>
                  <a:srgbClr val="002060"/>
                </a:solidFill>
              </a:rPr>
              <a:t>Ani kuře </a:t>
            </a:r>
            <a:r>
              <a:rPr lang="cs-CZ" sz="1600" dirty="0" err="1" smtClean="0">
                <a:solidFill>
                  <a:srgbClr val="002060"/>
                </a:solidFill>
              </a:rPr>
              <a:t>nerádo</a:t>
            </a:r>
            <a:r>
              <a:rPr lang="cs-CZ" sz="1600" dirty="0" smtClean="0">
                <a:solidFill>
                  <a:srgbClr val="002060"/>
                </a:solidFill>
              </a:rPr>
              <a:t> darmo kutí a hrabe.</a:t>
            </a:r>
          </a:p>
          <a:p>
            <a:pPr algn="ctr"/>
            <a:endParaRPr lang="cs-CZ" sz="1600" dirty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Co jest s šeptem, to jest s čertem.</a:t>
            </a:r>
          </a:p>
          <a:p>
            <a:endParaRPr lang="cs-CZ" sz="1600" dirty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Co </a:t>
            </a:r>
            <a:r>
              <a:rPr lang="cs-CZ" sz="1600" dirty="0" err="1" smtClean="0">
                <a:solidFill>
                  <a:srgbClr val="002060"/>
                </a:solidFill>
              </a:rPr>
              <a:t>nemůž</a:t>
            </a:r>
            <a:r>
              <a:rPr lang="cs-CZ" sz="1600" dirty="0" smtClean="0">
                <a:solidFill>
                  <a:srgbClr val="002060"/>
                </a:solidFill>
              </a:rPr>
              <a:t> ďábel </a:t>
            </a:r>
            <a:r>
              <a:rPr lang="cs-CZ" sz="1600" dirty="0" err="1" smtClean="0">
                <a:solidFill>
                  <a:srgbClr val="002060"/>
                </a:solidFill>
              </a:rPr>
              <a:t>dovesti</a:t>
            </a:r>
            <a:r>
              <a:rPr lang="cs-CZ" sz="1600" dirty="0" smtClean="0">
                <a:solidFill>
                  <a:srgbClr val="002060"/>
                </a:solidFill>
              </a:rPr>
              <a:t>, toho baba vše hledí </a:t>
            </a:r>
            <a:r>
              <a:rPr lang="cs-CZ" sz="1600" dirty="0" err="1" smtClean="0">
                <a:solidFill>
                  <a:srgbClr val="002060"/>
                </a:solidFill>
              </a:rPr>
              <a:t>svesti</a:t>
            </a:r>
            <a:r>
              <a:rPr lang="cs-CZ" sz="1600" dirty="0" smtClean="0">
                <a:solidFill>
                  <a:srgbClr val="002060"/>
                </a:solidFill>
              </a:rPr>
              <a:t>.</a:t>
            </a:r>
          </a:p>
          <a:p>
            <a:endParaRPr lang="cs-CZ" sz="1600" dirty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Čí chléb jíš, toho píseň zpívej.</a:t>
            </a:r>
          </a:p>
          <a:p>
            <a:endParaRPr lang="cs-CZ" sz="1600" dirty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Není všecko zlato, co se třpytí.</a:t>
            </a:r>
          </a:p>
          <a:p>
            <a:endParaRPr lang="cs-CZ" sz="1600" dirty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Pýcha předchází pád.</a:t>
            </a:r>
          </a:p>
          <a:p>
            <a:endParaRPr lang="cs-CZ" sz="1600" dirty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Mnoho psů zaječí smrt.</a:t>
            </a:r>
          </a:p>
        </p:txBody>
      </p:sp>
    </p:spTree>
    <p:extLst>
      <p:ext uri="{BB962C8B-B14F-4D97-AF65-F5344CB8AC3E}">
        <p14:creationId xmlns:p14="http://schemas.microsoft.com/office/powerpoint/2010/main" xmlns="" val="235585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95486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835696" y="2351583"/>
            <a:ext cx="5832648" cy="6043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POZORNOST.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52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355726"/>
            <a:ext cx="1581371" cy="120031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95486"/>
            <a:ext cx="6408712" cy="720080"/>
          </a:xfrm>
        </p:spPr>
        <p:txBody>
          <a:bodyPr anchor="t" anchorCtr="0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JOSEF DOBROVSKÝ</a:t>
            </a:r>
            <a:br>
              <a:rPr lang="cs-CZ" sz="40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ZDROJE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07504" y="1419622"/>
            <a:ext cx="8856984" cy="3456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200" dirty="0">
                <a:solidFill>
                  <a:schemeClr val="tx1"/>
                </a:solidFill>
              </a:rPr>
              <a:t>Literatura pro 2. Ročník středních škol – Učebnice. 1. Vyd. Brno, </a:t>
            </a:r>
            <a:r>
              <a:rPr lang="cs-CZ" sz="1200" dirty="0" err="1">
                <a:solidFill>
                  <a:schemeClr val="tx1"/>
                </a:solidFill>
              </a:rPr>
              <a:t>Didaktis</a:t>
            </a:r>
            <a:r>
              <a:rPr lang="cs-CZ" sz="1200" dirty="0">
                <a:solidFill>
                  <a:schemeClr val="tx1"/>
                </a:solidFill>
              </a:rPr>
              <a:t> 2009. 151 s. ISBN </a:t>
            </a:r>
            <a:r>
              <a:rPr lang="cs-CZ" sz="1200" dirty="0" smtClean="0">
                <a:solidFill>
                  <a:schemeClr val="tx1"/>
                </a:solidFill>
              </a:rPr>
              <a:t>978-80.7358-129-9 </a:t>
            </a:r>
          </a:p>
          <a:p>
            <a:pPr algn="l"/>
            <a:r>
              <a:rPr lang="cs-CZ" sz="1200" dirty="0"/>
              <a:t>AUTOR NEUVEDEN. </a:t>
            </a:r>
            <a:r>
              <a:rPr lang="cs-CZ" sz="1200" i="1" dirty="0"/>
              <a:t>Josef Dobrovský</a:t>
            </a:r>
            <a:r>
              <a:rPr lang="cs-CZ" sz="1200" dirty="0"/>
              <a:t> [online]. [cit. </a:t>
            </a:r>
            <a:r>
              <a:rPr lang="cs-CZ" sz="1200" dirty="0" smtClean="0"/>
              <a:t>17.8.2013]. </a:t>
            </a:r>
            <a:r>
              <a:rPr lang="cs-CZ" sz="1200" dirty="0"/>
              <a:t>Dostupný na WWW: http://cs.wikipedia.org/wiki/Josef_Dobrovsk%C3%BD </a:t>
            </a:r>
            <a:endParaRPr lang="cs-CZ" sz="1200" dirty="0" smtClean="0"/>
          </a:p>
          <a:p>
            <a:pPr algn="l"/>
            <a:r>
              <a:rPr lang="cs-CZ" sz="1200" dirty="0"/>
              <a:t>VILÍMEK, Jan.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</a:t>
            </a:r>
            <a:r>
              <a:rPr lang="cs-CZ" sz="1200" dirty="0" smtClean="0"/>
              <a:t>17.8.2013]. </a:t>
            </a:r>
            <a:r>
              <a:rPr lang="cs-CZ" sz="1200" dirty="0"/>
              <a:t>Dostupný na WWW: http://cs.wikipedia.org/wiki/Josef_Dobrovsk%C3%BD#mediaviewer/Soubor:Josef_Dobrovsky_Vilimek.jpg 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1200" dirty="0"/>
              <a:t>ZARCO.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</a:t>
            </a:r>
            <a:r>
              <a:rPr lang="cs-CZ" sz="1200" dirty="0" smtClean="0"/>
              <a:t>17.8.2013]. </a:t>
            </a:r>
            <a:r>
              <a:rPr lang="cs-CZ" sz="1200" dirty="0"/>
              <a:t>Dostupný na WWW: http://cs.wikipedia.org/wiki/Josef_Dobrovsk%C3%BD#mediaviewer/Soubor:Josef_Dobrovsky_commemorating_plaque.jpg </a:t>
            </a:r>
            <a:r>
              <a:rPr lang="cs-CZ" sz="1200" dirty="0" smtClean="0"/>
              <a:t> </a:t>
            </a:r>
          </a:p>
          <a:p>
            <a:pPr algn="l"/>
            <a:r>
              <a:rPr lang="cs-CZ" sz="1200" dirty="0"/>
              <a:t>BUCHHÄNDLER.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</a:t>
            </a:r>
            <a:r>
              <a:rPr lang="cs-CZ" sz="1200" dirty="0" smtClean="0"/>
              <a:t>17.8.2013]. </a:t>
            </a:r>
            <a:r>
              <a:rPr lang="cs-CZ" sz="1200" dirty="0"/>
              <a:t>Dostupný na WWW: http://cs.wikipedia.org/wiki/Josef_Dobrovsk%C3%BD#mediaviewer/Soubor:B%C3%BCste_Josef_Dobrovsky.JPG </a:t>
            </a:r>
            <a:endParaRPr lang="cs-CZ" sz="1200" dirty="0" smtClean="0"/>
          </a:p>
          <a:p>
            <a:pPr algn="l"/>
            <a:r>
              <a:rPr lang="cs-CZ" sz="1200" dirty="0"/>
              <a:t>MASTNÝ, Jiří.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</a:t>
            </a:r>
            <a:r>
              <a:rPr lang="cs-CZ" sz="1200" dirty="0" smtClean="0"/>
              <a:t>17.8.2013]. </a:t>
            </a:r>
            <a:r>
              <a:rPr lang="cs-CZ" sz="1200" dirty="0"/>
              <a:t>Dostupný na WWW: http://cs.wikipedia.org/wiki/Dobrovsk%C3%A9ho_l%C3%ADpa#mediaviewer/Soubor:Lipa_Polen.jpg </a:t>
            </a:r>
            <a:endParaRPr lang="cs-CZ" sz="1200" dirty="0">
              <a:solidFill>
                <a:schemeClr val="tx1"/>
              </a:solidFill>
            </a:endParaRPr>
          </a:p>
          <a:p>
            <a:pPr algn="l"/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249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235</TotalTime>
  <Words>1022</Words>
  <Application>Microsoft Office PowerPoint</Application>
  <PresentationFormat>Předvádění na obrazovce (16:9)</PresentationFormat>
  <Paragraphs>100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Živly</vt:lpstr>
      <vt:lpstr>Snímek 1</vt:lpstr>
      <vt:lpstr>JOSEF DOBROVSKÝ</vt:lpstr>
      <vt:lpstr>JOSEF DOBROVSKÝ ÚVOD</vt:lpstr>
      <vt:lpstr>JOSEF DOBROVSKÝ ŽIVOTNÍ OSUDY</vt:lpstr>
      <vt:lpstr>JOSEF DOBROVSKÝ ŽIVOTNÍ OSUDY</vt:lpstr>
      <vt:lpstr>JOSEF DOBROVSKÝ BOJ O RUKOPISY</vt:lpstr>
      <vt:lpstr>JOSEF DOBROVSKÝ DÍLO</vt:lpstr>
      <vt:lpstr>JOSEF DOBROVSKÝ DÍLO</vt:lpstr>
      <vt:lpstr>JOSEF DOBROVSKÝ DÍLO</vt:lpstr>
      <vt:lpstr>JOSEF DOBROVSKÝ DÍLO</vt:lpstr>
      <vt:lpstr>JOSEF DOBROVSKÝ PŘÍSLOVÍ - UKÁZKY</vt:lpstr>
      <vt:lpstr>JOSEF DOBROVSKÝ </vt:lpstr>
      <vt:lpstr>JOSEF DOBROVSKÝ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Dum</cp:lastModifiedBy>
  <cp:revision>37</cp:revision>
  <dcterms:created xsi:type="dcterms:W3CDTF">2014-05-16T16:49:04Z</dcterms:created>
  <dcterms:modified xsi:type="dcterms:W3CDTF">2014-05-17T07:38:17Z</dcterms:modified>
</cp:coreProperties>
</file>