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51" r:id="rId2"/>
  </p:sldMasterIdLst>
  <p:sldIdLst>
    <p:sldId id="257" r:id="rId3"/>
    <p:sldId id="258" r:id="rId4"/>
    <p:sldId id="259" r:id="rId5"/>
    <p:sldId id="260" r:id="rId6"/>
    <p:sldId id="261" r:id="rId7"/>
    <p:sldId id="262" r:id="rId8"/>
    <p:sldId id="267" r:id="rId9"/>
    <p:sldId id="263" r:id="rId10"/>
    <p:sldId id="265" r:id="rId11"/>
    <p:sldId id="266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819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19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8197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200" name="Rectangle 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045AABC-8D87-4419-A01A-DE18EB139E2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201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B0E57D-35A1-435C-A3E2-F187F725D1B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A97F07-8FA1-4187-9580-BC2B37CD62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64D4FE-060A-4DEB-91D4-276CD861439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0670C7-4880-4719-BB50-58799E05560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B315A9-691E-4B91-AB16-742CC96129F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BE680E-62F2-4494-A873-6DDCAF15907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C18FA9-C618-40EC-BF1F-A2B357B1551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CB1EC2-2EAB-48CB-8F86-1A6C891A090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7BCF09-3A11-4A5E-B6B1-A3C13CF17F6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3D3115-37A6-4F0D-A5E6-FD58D68B1BC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80E8F6-AAEA-499D-AE3D-EE2EBE7BC5C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7E836F-6F38-41D7-9711-45F8FBF4777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329A22-3C4A-4684-87F8-3E354C8C3B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415960-C366-4E61-85D4-34CCAAA80A3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2BD960-2527-45EE-B2DF-45FE6FE0072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AAA883-CBCE-4E26-9615-993ED0B948E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658E11-0B65-44C5-897C-CD0916116E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E25D8-B7DD-4C1F-A288-65B65F583B8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AA33B9-C476-4D32-B400-8C93E55015E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43C63B-4834-4F6F-B531-73CFD60EDE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4FBAC1-9D9F-438C-87C5-05835D91E1E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02FFF04-460A-4756-9532-3B1C810C88E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7171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72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73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7176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7177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05421D5E-6FE2-4A1C-928B-F00BD6EACF86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C8043590-7A86-4271-AEFC-58474E87CB1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mi21.vsb.cz/sites/mi21.vsb.cz/files/img/OPVK_hor_zakladni_logolink_CB_cz.jpg"/>
          <p:cNvPicPr>
            <a:picLocks noChangeAspect="1" noChangeArrowheads="1"/>
          </p:cNvPicPr>
          <p:nvPr>
            <p:ph type="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00113" y="333375"/>
            <a:ext cx="7369175" cy="1609725"/>
          </a:xfrm>
          <a:noFill/>
          <a:ln/>
        </p:spPr>
      </p:pic>
      <p:graphicFrame>
        <p:nvGraphicFramePr>
          <p:cNvPr id="14366" name="Group 30"/>
          <p:cNvGraphicFramePr>
            <a:graphicFrameLocks noGrp="1"/>
          </p:cNvGraphicFramePr>
          <p:nvPr>
            <p:ph idx="1"/>
          </p:nvPr>
        </p:nvGraphicFramePr>
        <p:xfrm>
          <a:off x="457200" y="2349500"/>
          <a:ext cx="8291513" cy="3776664"/>
        </p:xfrm>
        <a:graphic>
          <a:graphicData uri="http://schemas.openxmlformats.org/drawingml/2006/table">
            <a:tbl>
              <a:tblPr/>
              <a:tblGrid>
                <a:gridCol w="2319338"/>
                <a:gridCol w="5972175"/>
              </a:tblGrid>
              <a:tr h="390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CZ.1.07/1.5.00/34.0423</a:t>
                      </a: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2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DUM 01 – Stát – znaky a vznik</a:t>
                      </a: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Střední škola a Vyšší odborná škola cestovního ruchu, Senovážné náměstí 12, 370 01 České Budějovice</a:t>
                      </a: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Mgr. Petr Kajnar</a:t>
                      </a: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1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CELEK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Stát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 právo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 pitchFamily="34" charset="-18"/>
                        <a:cs typeface="Arial" charset="0"/>
                      </a:endParaRP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3.- HŠ</a:t>
                      </a: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Září 2013</a:t>
                      </a:r>
                    </a:p>
                  </a:txBody>
                  <a:tcPr marT="45706" marB="4570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1143000"/>
          </a:xfrm>
        </p:spPr>
        <p:txBody>
          <a:bodyPr/>
          <a:lstStyle/>
          <a:p>
            <a:pPr algn="l"/>
            <a:r>
              <a:rPr lang="cs-CZ" sz="4000"/>
              <a:t>Anotace</a:t>
            </a:r>
            <a:br>
              <a:rPr lang="cs-CZ" sz="4000"/>
            </a:br>
            <a:r>
              <a:rPr lang="cs-CZ" sz="4000"/>
              <a:t/>
            </a:r>
            <a:br>
              <a:rPr lang="cs-CZ" sz="4000"/>
            </a:br>
            <a:r>
              <a:rPr lang="cs-CZ" sz="2400"/>
              <a:t>Prezentace:</a:t>
            </a:r>
            <a:endParaRPr lang="cs-CZ" sz="400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76475"/>
            <a:ext cx="8229600" cy="39893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700"/>
              <a:t>seznámí žáky s pojmem stát, jeho znaky a teoriemi o vzniku státu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400"/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b="1"/>
              <a:t>Metodické pokyny:</a:t>
            </a:r>
          </a:p>
          <a:p>
            <a:pPr>
              <a:lnSpc>
                <a:spcPct val="90000"/>
              </a:lnSpc>
            </a:pPr>
            <a:r>
              <a:rPr lang="cs-CZ" sz="2800"/>
              <a:t>Materiál je vytvořen jako prezentace v programu MS PowerPoint. Pro jeho využití je potřeba mít k dispozici počítač nebo notebook, dataprojektor, promítací plochu a příslušné programové vybavení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2420938"/>
            <a:ext cx="8229600" cy="1800225"/>
          </a:xfrm>
        </p:spPr>
        <p:txBody>
          <a:bodyPr/>
          <a:lstStyle/>
          <a:p>
            <a:r>
              <a:rPr lang="cs-CZ"/>
              <a:t>Stát</a:t>
            </a:r>
            <a:br>
              <a:rPr lang="cs-CZ"/>
            </a:br>
            <a:r>
              <a:rPr lang="cs-CZ" sz="2800"/>
              <a:t>Znaky státu</a:t>
            </a:r>
            <a:br>
              <a:rPr lang="cs-CZ" sz="2800"/>
            </a:br>
            <a:r>
              <a:rPr lang="cs-CZ" sz="2800"/>
              <a:t>Teorie o vzniku státu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Stát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instituce, která disponuje </a:t>
            </a:r>
            <a:r>
              <a:rPr lang="cs-CZ" b="1"/>
              <a:t>mocí vládnout</a:t>
            </a:r>
            <a:r>
              <a:rPr lang="cs-CZ"/>
              <a:t> (tj. rozhodovat o důležitých složkách života svých občanů)</a:t>
            </a:r>
          </a:p>
          <a:p>
            <a:pPr>
              <a:lnSpc>
                <a:spcPct val="90000"/>
              </a:lnSpc>
            </a:pPr>
            <a:r>
              <a:rPr lang="cs-CZ"/>
              <a:t>dnes existuje 195 plně nezávislých států a několik dalších s omezeným uznáním (tj. uznává je pouze jeden či několik málo jiných států) – např. Severní Kypr, Podněstří, Abcházie, Náhorní Karabach apod.)</a:t>
            </a:r>
          </a:p>
          <a:p>
            <a:pPr>
              <a:lnSpc>
                <a:spcPct val="90000"/>
              </a:lnSpc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Znaky státu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území</a:t>
            </a:r>
          </a:p>
          <a:p>
            <a:r>
              <a:rPr lang="cs-CZ"/>
              <a:t>obyvatelstvo (občané)</a:t>
            </a:r>
          </a:p>
          <a:p>
            <a:r>
              <a:rPr lang="cs-CZ"/>
              <a:t>státní moc (administrativa)</a:t>
            </a:r>
          </a:p>
          <a:p>
            <a:r>
              <a:rPr lang="cs-CZ"/>
              <a:t>ekonomika (měna)</a:t>
            </a:r>
          </a:p>
          <a:p>
            <a:r>
              <a:rPr lang="cs-CZ"/>
              <a:t>mezinárodní uznání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Teorie vzniku státu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teologická – stát je výtvorem Božím</a:t>
            </a:r>
          </a:p>
          <a:p>
            <a:pPr>
              <a:lnSpc>
                <a:spcPct val="90000"/>
              </a:lnSpc>
            </a:pPr>
            <a:r>
              <a:rPr lang="cs-CZ"/>
              <a:t>mocenská – vláda silných nad slabými</a:t>
            </a:r>
          </a:p>
          <a:p>
            <a:pPr>
              <a:lnSpc>
                <a:spcPct val="90000"/>
              </a:lnSpc>
            </a:pPr>
            <a:r>
              <a:rPr lang="cs-CZ"/>
              <a:t>etická – stát je mravně nutný</a:t>
            </a:r>
          </a:p>
          <a:p>
            <a:pPr>
              <a:lnSpc>
                <a:spcPct val="90000"/>
              </a:lnSpc>
            </a:pPr>
            <a:r>
              <a:rPr lang="cs-CZ"/>
              <a:t>psychologická – stát je nutným výsledkem dějin</a:t>
            </a:r>
          </a:p>
          <a:p>
            <a:pPr>
              <a:lnSpc>
                <a:spcPct val="90000"/>
              </a:lnSpc>
            </a:pPr>
            <a:r>
              <a:rPr lang="cs-CZ"/>
              <a:t>právní (teorie společenské smlouvy) – občané dobrovolně přenesli část svých práv na stát výměnou za služby, které jim stát bude poskytovat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Závislá území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400"/>
              <a:t>území, která nedisponují nezávislostí, ale současně existují důvody pro to, aby nebyla zahrnována přímo do mateřské země</a:t>
            </a:r>
          </a:p>
          <a:p>
            <a:pPr lvl="1">
              <a:lnSpc>
                <a:spcPct val="90000"/>
              </a:lnSpc>
            </a:pPr>
            <a:r>
              <a:rPr lang="cs-CZ" sz="2000"/>
              <a:t>velká vzdálenost (Francouzská Guyana)</a:t>
            </a:r>
          </a:p>
          <a:p>
            <a:pPr lvl="1">
              <a:lnSpc>
                <a:spcPct val="90000"/>
              </a:lnSpc>
            </a:pPr>
            <a:r>
              <a:rPr lang="cs-CZ" sz="2000"/>
              <a:t>mateřská země sama nepovažuje dané území za svou integrální součást (Gibraltar)</a:t>
            </a:r>
          </a:p>
          <a:p>
            <a:pPr lvl="1">
              <a:lnSpc>
                <a:spcPct val="90000"/>
              </a:lnSpc>
            </a:pPr>
            <a:r>
              <a:rPr lang="cs-CZ" sz="2000"/>
              <a:t>správa jinou zemí, kterou nějaká část mezinár. společenství nepovažuje za oprávněnou (Palestina, Západní Sahara)</a:t>
            </a:r>
          </a:p>
          <a:p>
            <a:pPr lvl="1">
              <a:lnSpc>
                <a:spcPct val="90000"/>
              </a:lnSpc>
            </a:pPr>
            <a:r>
              <a:rPr lang="cs-CZ" sz="2000" i="1"/>
              <a:t>de facto </a:t>
            </a:r>
            <a:r>
              <a:rPr lang="cs-CZ" sz="2000"/>
              <a:t>nezávislá území, která jsou uznávána pouze jedním či několika málo jinými státy (Abcházie, Jižní Osetie, Severní Kypr, Podněstří apod.)</a:t>
            </a:r>
          </a:p>
          <a:p>
            <a:pPr lvl="1">
              <a:lnSpc>
                <a:spcPct val="90000"/>
              </a:lnSpc>
            </a:pPr>
            <a:r>
              <a:rPr lang="cs-CZ" sz="2000"/>
              <a:t>téměř nezávislá území, která jsou volně spojena s mateřskou zemí, jež je zastupuje na mezinárodní scéně (Cookovy ostrovy)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Rekordy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/>
              <a:t>největší stát – </a:t>
            </a:r>
            <a:r>
              <a:rPr lang="cs-CZ"/>
              <a:t>Ruská federace</a:t>
            </a:r>
          </a:p>
          <a:p>
            <a:r>
              <a:rPr lang="cs-CZ" b="1"/>
              <a:t>nejmenší stát  - </a:t>
            </a:r>
            <a:r>
              <a:rPr lang="cs-CZ"/>
              <a:t>Vatikán</a:t>
            </a:r>
          </a:p>
          <a:p>
            <a:r>
              <a:rPr lang="cs-CZ" b="1"/>
              <a:t>nejlidnatější stát – </a:t>
            </a:r>
            <a:r>
              <a:rPr lang="cs-CZ"/>
              <a:t>Čína</a:t>
            </a:r>
          </a:p>
          <a:p>
            <a:r>
              <a:rPr lang="cs-CZ" b="1"/>
              <a:t>nejnovější stát – </a:t>
            </a:r>
            <a:r>
              <a:rPr lang="cs-CZ"/>
              <a:t>Jižní Súdán (vznikl oddělením od Súdánu)</a:t>
            </a:r>
          </a:p>
          <a:p>
            <a:r>
              <a:rPr lang="cs-CZ" b="1"/>
              <a:t>nejnovější evropský stát</a:t>
            </a:r>
            <a:r>
              <a:rPr lang="cs-CZ"/>
              <a:t> - Kosovo</a:t>
            </a:r>
            <a:endParaRPr lang="cs-CZ" b="1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Zvláštní území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b="1"/>
              <a:t>Evropská unie</a:t>
            </a:r>
            <a:r>
              <a:rPr lang="cs-CZ"/>
              <a:t> – je zvláštním subjektem mezinárodního práva jako vysoce integrované společenství nezávislých států</a:t>
            </a:r>
          </a:p>
          <a:p>
            <a:pPr>
              <a:lnSpc>
                <a:spcPct val="90000"/>
              </a:lnSpc>
            </a:pPr>
            <a:r>
              <a:rPr lang="cs-CZ" b="1"/>
              <a:t>Svrchovaný řád maltézských rytířů – </a:t>
            </a:r>
            <a:r>
              <a:rPr lang="cs-CZ"/>
              <a:t>samostatný subjekt mezinárodního práva, jeho územím je pouze sídlo v Římě a jedna pevnost na Maltě</a:t>
            </a:r>
          </a:p>
          <a:p>
            <a:pPr>
              <a:lnSpc>
                <a:spcPct val="90000"/>
              </a:lnSpc>
            </a:pPr>
            <a:r>
              <a:rPr lang="cs-CZ" b="1"/>
              <a:t>Antarktida – </a:t>
            </a:r>
            <a:r>
              <a:rPr lang="cs-CZ"/>
              <a:t>území nenáležející žádnému státu</a:t>
            </a:r>
            <a:endParaRPr lang="cs-CZ" b="1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Shrnutí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stát je subjekt mezinárodního práva, má moc vládnout nad svými občany, vykazuje jisté znaky</a:t>
            </a:r>
          </a:p>
          <a:p>
            <a:pPr>
              <a:lnSpc>
                <a:spcPct val="90000"/>
              </a:lnSpc>
            </a:pPr>
            <a:r>
              <a:rPr lang="cs-CZ"/>
              <a:t>pro jeho vznik existují různé teorie, v Evropě je nejrozšířenější teorie společenské smlouvy</a:t>
            </a:r>
          </a:p>
          <a:p>
            <a:pPr>
              <a:lnSpc>
                <a:spcPct val="90000"/>
              </a:lnSpc>
            </a:pPr>
            <a:r>
              <a:rPr lang="cs-CZ"/>
              <a:t>existují státy plně nezávislé, státy s omezeným uznáním, závislá území a zvláštní subjekty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Zdroje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http://cs.wikipedia.org/wiki/St%C3%A1t#Vznik_st.C3.A1tu</a:t>
            </a:r>
          </a:p>
          <a:p>
            <a:r>
              <a:rPr lang="cs-CZ"/>
              <a:t>http://cs.wikipedia.org/wiki/Seznam_st%C3%A1t%C5%AF_sv%C4%9Bta#Z.C3.A1visl.C3.A1_.C3.BAzem.C3.AD_s_vysok.C3.BDm_stupn.C4.9Bm_autonomie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31</TotalTime>
  <Words>439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Arial</vt:lpstr>
      <vt:lpstr>Calibri</vt:lpstr>
      <vt:lpstr>Times New Roman</vt:lpstr>
      <vt:lpstr>Gill Sans MT</vt:lpstr>
      <vt:lpstr>Tahoma</vt:lpstr>
      <vt:lpstr>Wingdings</vt:lpstr>
      <vt:lpstr>Štěrbina</vt:lpstr>
      <vt:lpstr>Výchozí návrh</vt:lpstr>
      <vt:lpstr>Snímek 1</vt:lpstr>
      <vt:lpstr>Anotace  Prezentace:</vt:lpstr>
      <vt:lpstr>Stát Znaky státu Teorie o vzniku státu</vt:lpstr>
      <vt:lpstr>Stát</vt:lpstr>
      <vt:lpstr>Znaky státu</vt:lpstr>
      <vt:lpstr>Teorie vzniku státu</vt:lpstr>
      <vt:lpstr>Závislá území</vt:lpstr>
      <vt:lpstr>Rekordy</vt:lpstr>
      <vt:lpstr>Zvláštní území</vt:lpstr>
      <vt:lpstr>Shrnutí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Anton Goroděckij</dc:creator>
  <cp:lastModifiedBy>Dum</cp:lastModifiedBy>
  <cp:revision>5</cp:revision>
  <dcterms:created xsi:type="dcterms:W3CDTF">2014-05-17T08:36:54Z</dcterms:created>
  <dcterms:modified xsi:type="dcterms:W3CDTF">2014-05-17T10:28:47Z</dcterms:modified>
</cp:coreProperties>
</file>