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VY_32_INOVACE_01_SOUHLÁSKY_TVRDÉ SOUHLÁSKY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smtClean="0"/>
            <a:t>Tvrdé souhlásky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3CD0FE25-6EAA-495F-B11F-4E044892F448}" type="presParOf" srcId="{333A1088-737F-45CB-B68E-254E46348037}" destId="{AED2198E-93D5-4001-81B4-73124B309672}" srcOrd="15" destOrd="0" presId="urn:microsoft.com/office/officeart/2005/8/layout/target3"/>
    <dgm:cxn modelId="{0C92C671-C775-4BE2-AA77-D6CC8D49E0A7}" type="presParOf" srcId="{333A1088-737F-45CB-B68E-254E46348037}" destId="{2BE915AB-18AA-4053-B92C-3BFC9ED204BB}" srcOrd="16" destOrd="0" presId="urn:microsoft.com/office/officeart/2005/8/layout/target3"/>
    <dgm:cxn modelId="{3B6146DE-31A5-434D-8705-C771541957F8}" type="presParOf" srcId="{333A1088-737F-45CB-B68E-254E46348037}" destId="{6BB5E863-4638-4E1D-BFDE-399D028AC4ED}" srcOrd="17" destOrd="0" presId="urn:microsoft.com/office/officeart/2005/8/layout/target3"/>
    <dgm:cxn modelId="{12639699-95A5-433B-A634-52C303237A5E}" type="presParOf" srcId="{333A1088-737F-45CB-B68E-254E46348037}" destId="{5A5FFA88-C948-4069-8E93-59FA12366E83}" srcOrd="18" destOrd="0" presId="urn:microsoft.com/office/officeart/2005/8/layout/target3"/>
    <dgm:cxn modelId="{1F593C37-452D-4B47-A629-E931FC33C0E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VY_32_INOVACE_01_SOUHLÁSKY_TVRDÉ SOUHLÁSKY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smtClean="0"/>
            <a:t>Tvrdé souhlásky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</a:t>
            </a:r>
            <a:r>
              <a:rPr lang="cs-CZ" smtClean="0"/>
              <a:t>upevnění probírané </a:t>
            </a:r>
            <a:r>
              <a:rPr lang="cs-CZ" dirty="0" smtClean="0"/>
              <a:t>látky.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TVRDÉ SOUHLÁSKY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Po souhláskách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h, ch, k, r, d, t, n </a:t>
            </a:r>
            <a:r>
              <a:rPr lang="cs-CZ" dirty="0" smtClean="0"/>
              <a:t>se píše tvrdé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y –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ý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endParaRPr lang="cs-CZ" dirty="0" smtClean="0"/>
          </a:p>
          <a:p>
            <a:r>
              <a:rPr lang="cs-CZ" dirty="0" smtClean="0"/>
              <a:t>Souhláskám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h, ch, k, r, d, t, n </a:t>
            </a:r>
            <a:r>
              <a:rPr lang="cs-CZ" dirty="0" smtClean="0"/>
              <a:t>tedy říkáme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tvrdé souhlásky.</a:t>
            </a:r>
          </a:p>
          <a:p>
            <a:endParaRPr lang="cs-CZ" dirty="0" smtClean="0"/>
          </a:p>
          <a:p>
            <a:r>
              <a:rPr lang="cs-CZ" dirty="0" smtClean="0"/>
              <a:t>Zabruč jako medvěd: </a:t>
            </a:r>
          </a:p>
          <a:p>
            <a:pPr algn="ctr">
              <a:buNone/>
            </a:pPr>
            <a:r>
              <a:rPr lang="cs-CZ" dirty="0" smtClean="0"/>
              <a:t> 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Hy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chy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ky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ry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ty,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ny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vždycky píšu tvrdé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L9NQ16BA\MC9003826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861048"/>
            <a:ext cx="1379669" cy="14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r>
              <a:rPr lang="cs-CZ" dirty="0" smtClean="0"/>
              <a:t>Pomůžeš mravenečkovi navléknout korále s tvrdými slabikami?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8" name="Volný tvar 7"/>
          <p:cNvSpPr/>
          <p:nvPr/>
        </p:nvSpPr>
        <p:spPr>
          <a:xfrm>
            <a:off x="1043608" y="2492896"/>
            <a:ext cx="6744681" cy="933956"/>
          </a:xfrm>
          <a:custGeom>
            <a:avLst/>
            <a:gdLst>
              <a:gd name="connsiteX0" fmla="*/ 0 w 1935534"/>
              <a:gd name="connsiteY0" fmla="*/ 85817 h 933956"/>
              <a:gd name="connsiteX1" fmla="*/ 53009 w 1935534"/>
              <a:gd name="connsiteY1" fmla="*/ 191834 h 933956"/>
              <a:gd name="connsiteX2" fmla="*/ 66261 w 1935534"/>
              <a:gd name="connsiteY2" fmla="*/ 231590 h 933956"/>
              <a:gd name="connsiteX3" fmla="*/ 119270 w 1935534"/>
              <a:gd name="connsiteY3" fmla="*/ 284599 h 933956"/>
              <a:gd name="connsiteX4" fmla="*/ 159026 w 1935534"/>
              <a:gd name="connsiteY4" fmla="*/ 417121 h 933956"/>
              <a:gd name="connsiteX5" fmla="*/ 172278 w 1935534"/>
              <a:gd name="connsiteY5" fmla="*/ 456877 h 933956"/>
              <a:gd name="connsiteX6" fmla="*/ 185530 w 1935534"/>
              <a:gd name="connsiteY6" fmla="*/ 496634 h 933956"/>
              <a:gd name="connsiteX7" fmla="*/ 265043 w 1935534"/>
              <a:gd name="connsiteY7" fmla="*/ 602651 h 933956"/>
              <a:gd name="connsiteX8" fmla="*/ 357809 w 1935534"/>
              <a:gd name="connsiteY8" fmla="*/ 708669 h 933956"/>
              <a:gd name="connsiteX9" fmla="*/ 397565 w 1935534"/>
              <a:gd name="connsiteY9" fmla="*/ 721921 h 933956"/>
              <a:gd name="connsiteX10" fmla="*/ 490330 w 1935534"/>
              <a:gd name="connsiteY10" fmla="*/ 788182 h 933956"/>
              <a:gd name="connsiteX11" fmla="*/ 556591 w 1935534"/>
              <a:gd name="connsiteY11" fmla="*/ 841190 h 933956"/>
              <a:gd name="connsiteX12" fmla="*/ 583096 w 1935534"/>
              <a:gd name="connsiteY12" fmla="*/ 867695 h 933956"/>
              <a:gd name="connsiteX13" fmla="*/ 622852 w 1935534"/>
              <a:gd name="connsiteY13" fmla="*/ 880947 h 933956"/>
              <a:gd name="connsiteX14" fmla="*/ 662609 w 1935534"/>
              <a:gd name="connsiteY14" fmla="*/ 907451 h 933956"/>
              <a:gd name="connsiteX15" fmla="*/ 781878 w 1935534"/>
              <a:gd name="connsiteY15" fmla="*/ 933956 h 933956"/>
              <a:gd name="connsiteX16" fmla="*/ 1205948 w 1935534"/>
              <a:gd name="connsiteY16" fmla="*/ 920704 h 933956"/>
              <a:gd name="connsiteX17" fmla="*/ 1245704 w 1935534"/>
              <a:gd name="connsiteY17" fmla="*/ 907451 h 933956"/>
              <a:gd name="connsiteX18" fmla="*/ 1311965 w 1935534"/>
              <a:gd name="connsiteY18" fmla="*/ 867695 h 933956"/>
              <a:gd name="connsiteX19" fmla="*/ 1351722 w 1935534"/>
              <a:gd name="connsiteY19" fmla="*/ 841190 h 933956"/>
              <a:gd name="connsiteX20" fmla="*/ 1391478 w 1935534"/>
              <a:gd name="connsiteY20" fmla="*/ 827938 h 933956"/>
              <a:gd name="connsiteX21" fmla="*/ 1444487 w 1935534"/>
              <a:gd name="connsiteY21" fmla="*/ 761677 h 933956"/>
              <a:gd name="connsiteX22" fmla="*/ 1510748 w 1935534"/>
              <a:gd name="connsiteY22" fmla="*/ 695417 h 933956"/>
              <a:gd name="connsiteX23" fmla="*/ 1537252 w 1935534"/>
              <a:gd name="connsiteY23" fmla="*/ 668912 h 933956"/>
              <a:gd name="connsiteX24" fmla="*/ 1577009 w 1935534"/>
              <a:gd name="connsiteY24" fmla="*/ 589399 h 933956"/>
              <a:gd name="connsiteX25" fmla="*/ 1603513 w 1935534"/>
              <a:gd name="connsiteY25" fmla="*/ 549643 h 933956"/>
              <a:gd name="connsiteX26" fmla="*/ 1656522 w 1935534"/>
              <a:gd name="connsiteY26" fmla="*/ 470130 h 933956"/>
              <a:gd name="connsiteX27" fmla="*/ 1709530 w 1935534"/>
              <a:gd name="connsiteY27" fmla="*/ 364112 h 933956"/>
              <a:gd name="connsiteX28" fmla="*/ 1749287 w 1935534"/>
              <a:gd name="connsiteY28" fmla="*/ 297851 h 933956"/>
              <a:gd name="connsiteX29" fmla="*/ 1802296 w 1935534"/>
              <a:gd name="connsiteY29" fmla="*/ 191834 h 933956"/>
              <a:gd name="connsiteX30" fmla="*/ 1855304 w 1935534"/>
              <a:gd name="connsiteY30" fmla="*/ 112321 h 933956"/>
              <a:gd name="connsiteX31" fmla="*/ 1908313 w 1935534"/>
              <a:gd name="connsiteY31" fmla="*/ 32808 h 933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935534" h="933956">
                <a:moveTo>
                  <a:pt x="0" y="85817"/>
                </a:moveTo>
                <a:cubicBezTo>
                  <a:pt x="30455" y="177183"/>
                  <a:pt x="6748" y="145575"/>
                  <a:pt x="53009" y="191834"/>
                </a:cubicBezTo>
                <a:cubicBezTo>
                  <a:pt x="57426" y="205086"/>
                  <a:pt x="58142" y="220223"/>
                  <a:pt x="66261" y="231590"/>
                </a:cubicBezTo>
                <a:cubicBezTo>
                  <a:pt x="80785" y="251924"/>
                  <a:pt x="119270" y="284599"/>
                  <a:pt x="119270" y="284599"/>
                </a:cubicBezTo>
                <a:cubicBezTo>
                  <a:pt x="139298" y="364711"/>
                  <a:pt x="126763" y="320331"/>
                  <a:pt x="159026" y="417121"/>
                </a:cubicBezTo>
                <a:lnTo>
                  <a:pt x="172278" y="456877"/>
                </a:lnTo>
                <a:cubicBezTo>
                  <a:pt x="176695" y="470129"/>
                  <a:pt x="175652" y="486757"/>
                  <a:pt x="185530" y="496634"/>
                </a:cubicBezTo>
                <a:cubicBezTo>
                  <a:pt x="234560" y="545662"/>
                  <a:pt x="205103" y="512741"/>
                  <a:pt x="265043" y="602651"/>
                </a:cubicBezTo>
                <a:cubicBezTo>
                  <a:pt x="286285" y="634515"/>
                  <a:pt x="324586" y="697595"/>
                  <a:pt x="357809" y="708669"/>
                </a:cubicBezTo>
                <a:lnTo>
                  <a:pt x="397565" y="721921"/>
                </a:lnTo>
                <a:cubicBezTo>
                  <a:pt x="460451" y="784807"/>
                  <a:pt x="426868" y="767028"/>
                  <a:pt x="490330" y="788182"/>
                </a:cubicBezTo>
                <a:cubicBezTo>
                  <a:pt x="554332" y="852182"/>
                  <a:pt x="472997" y="774314"/>
                  <a:pt x="556591" y="841190"/>
                </a:cubicBezTo>
                <a:cubicBezTo>
                  <a:pt x="566348" y="848995"/>
                  <a:pt x="572382" y="861267"/>
                  <a:pt x="583096" y="867695"/>
                </a:cubicBezTo>
                <a:cubicBezTo>
                  <a:pt x="595074" y="874882"/>
                  <a:pt x="610358" y="874700"/>
                  <a:pt x="622852" y="880947"/>
                </a:cubicBezTo>
                <a:cubicBezTo>
                  <a:pt x="637098" y="888070"/>
                  <a:pt x="648363" y="900328"/>
                  <a:pt x="662609" y="907451"/>
                </a:cubicBezTo>
                <a:cubicBezTo>
                  <a:pt x="695237" y="923765"/>
                  <a:pt x="751330" y="928865"/>
                  <a:pt x="781878" y="933956"/>
                </a:cubicBezTo>
                <a:cubicBezTo>
                  <a:pt x="923235" y="929539"/>
                  <a:pt x="1064753" y="928773"/>
                  <a:pt x="1205948" y="920704"/>
                </a:cubicBezTo>
                <a:cubicBezTo>
                  <a:pt x="1219894" y="919907"/>
                  <a:pt x="1233726" y="914638"/>
                  <a:pt x="1245704" y="907451"/>
                </a:cubicBezTo>
                <a:cubicBezTo>
                  <a:pt x="1336653" y="852881"/>
                  <a:pt x="1199349" y="905234"/>
                  <a:pt x="1311965" y="867695"/>
                </a:cubicBezTo>
                <a:cubicBezTo>
                  <a:pt x="1325217" y="858860"/>
                  <a:pt x="1337476" y="848313"/>
                  <a:pt x="1351722" y="841190"/>
                </a:cubicBezTo>
                <a:cubicBezTo>
                  <a:pt x="1364216" y="834943"/>
                  <a:pt x="1379500" y="835125"/>
                  <a:pt x="1391478" y="827938"/>
                </a:cubicBezTo>
                <a:cubicBezTo>
                  <a:pt x="1418676" y="811619"/>
                  <a:pt x="1424526" y="784490"/>
                  <a:pt x="1444487" y="761677"/>
                </a:cubicBezTo>
                <a:cubicBezTo>
                  <a:pt x="1465056" y="738170"/>
                  <a:pt x="1488661" y="717504"/>
                  <a:pt x="1510748" y="695417"/>
                </a:cubicBezTo>
                <a:cubicBezTo>
                  <a:pt x="1519583" y="686582"/>
                  <a:pt x="1530321" y="679308"/>
                  <a:pt x="1537252" y="668912"/>
                </a:cubicBezTo>
                <a:cubicBezTo>
                  <a:pt x="1613207" y="554979"/>
                  <a:pt x="1522142" y="699131"/>
                  <a:pt x="1577009" y="589399"/>
                </a:cubicBezTo>
                <a:cubicBezTo>
                  <a:pt x="1584132" y="575154"/>
                  <a:pt x="1595611" y="563471"/>
                  <a:pt x="1603513" y="549643"/>
                </a:cubicBezTo>
                <a:cubicBezTo>
                  <a:pt x="1646302" y="474762"/>
                  <a:pt x="1609282" y="517368"/>
                  <a:pt x="1656522" y="470130"/>
                </a:cubicBezTo>
                <a:cubicBezTo>
                  <a:pt x="1686403" y="380484"/>
                  <a:pt x="1646943" y="489285"/>
                  <a:pt x="1709530" y="364112"/>
                </a:cubicBezTo>
                <a:cubicBezTo>
                  <a:pt x="1743936" y="295301"/>
                  <a:pt x="1697520" y="349620"/>
                  <a:pt x="1749287" y="297851"/>
                </a:cubicBezTo>
                <a:cubicBezTo>
                  <a:pt x="1779742" y="206485"/>
                  <a:pt x="1756035" y="238093"/>
                  <a:pt x="1802296" y="191834"/>
                </a:cubicBezTo>
                <a:cubicBezTo>
                  <a:pt x="1830723" y="106552"/>
                  <a:pt x="1793263" y="199178"/>
                  <a:pt x="1855304" y="112321"/>
                </a:cubicBezTo>
                <a:cubicBezTo>
                  <a:pt x="1935534" y="0"/>
                  <a:pt x="1837396" y="103725"/>
                  <a:pt x="1908313" y="3280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Dvanáctiúhelník 18"/>
          <p:cNvSpPr/>
          <p:nvPr/>
        </p:nvSpPr>
        <p:spPr>
          <a:xfrm>
            <a:off x="3923928" y="2276872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L9NQ16BA\MC9002331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221088"/>
            <a:ext cx="1339913" cy="1869541"/>
          </a:xfrm>
          <a:prstGeom prst="rect">
            <a:avLst/>
          </a:prstGeom>
          <a:noFill/>
        </p:spPr>
      </p:pic>
      <p:sp>
        <p:nvSpPr>
          <p:cNvPr id="25" name="Dvanáctiúhelník 24"/>
          <p:cNvSpPr/>
          <p:nvPr/>
        </p:nvSpPr>
        <p:spPr>
          <a:xfrm>
            <a:off x="7092280" y="3356992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Dvanáctiúhelník 25"/>
          <p:cNvSpPr/>
          <p:nvPr/>
        </p:nvSpPr>
        <p:spPr>
          <a:xfrm>
            <a:off x="6228184" y="4797152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Dvanáctiúhelník 26"/>
          <p:cNvSpPr/>
          <p:nvPr/>
        </p:nvSpPr>
        <p:spPr>
          <a:xfrm>
            <a:off x="755576" y="5229200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Dvanáctiúhelník 27"/>
          <p:cNvSpPr/>
          <p:nvPr/>
        </p:nvSpPr>
        <p:spPr>
          <a:xfrm>
            <a:off x="3059832" y="5229200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Dvanáctiúhelník 28"/>
          <p:cNvSpPr/>
          <p:nvPr/>
        </p:nvSpPr>
        <p:spPr>
          <a:xfrm>
            <a:off x="1835696" y="4365104"/>
            <a:ext cx="792088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CHY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0" name="Dvanáctiúhelník 29"/>
          <p:cNvSpPr/>
          <p:nvPr/>
        </p:nvSpPr>
        <p:spPr>
          <a:xfrm>
            <a:off x="2915816" y="4077072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Dvanáctiúhelník 30"/>
          <p:cNvSpPr/>
          <p:nvPr/>
        </p:nvSpPr>
        <p:spPr>
          <a:xfrm>
            <a:off x="5796136" y="3717032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Dvanáctiúhelník 31"/>
          <p:cNvSpPr/>
          <p:nvPr/>
        </p:nvSpPr>
        <p:spPr>
          <a:xfrm>
            <a:off x="5076056" y="4509120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Dvanáctiúhelník 32"/>
          <p:cNvSpPr/>
          <p:nvPr/>
        </p:nvSpPr>
        <p:spPr>
          <a:xfrm>
            <a:off x="5580112" y="2060848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Dvanáctiúhelník 33"/>
          <p:cNvSpPr/>
          <p:nvPr/>
        </p:nvSpPr>
        <p:spPr>
          <a:xfrm>
            <a:off x="2699792" y="1916832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Dvanáctiúhelník 34"/>
          <p:cNvSpPr/>
          <p:nvPr/>
        </p:nvSpPr>
        <p:spPr>
          <a:xfrm>
            <a:off x="899592" y="3573016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Dvanáctiúhelník 35"/>
          <p:cNvSpPr/>
          <p:nvPr/>
        </p:nvSpPr>
        <p:spPr>
          <a:xfrm>
            <a:off x="5580112" y="5661248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Dvanáctiúhelník 36"/>
          <p:cNvSpPr/>
          <p:nvPr/>
        </p:nvSpPr>
        <p:spPr>
          <a:xfrm>
            <a:off x="7452320" y="4509120"/>
            <a:ext cx="720080" cy="648072"/>
          </a:xfrm>
          <a:prstGeom prst="dodec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0.00323 C -0.06927 0.00393 -0.07569 0.00346 -0.08177 0.00508 C -0.08975 0.00717 -0.09687 0.01272 -0.10503 0.0148 C -0.11597 0.02058 -0.12534 0.02636 -0.1368 0.02821 C -0.15503 0.03654 -0.16857 0.03122 -0.19045 0.03029 C -0.1934 0.0289 -0.1967 0.0289 -0.19913 0.02636 C -0.21111 0.01387 -0.21632 0.00254 -0.23246 -0.00255 C -0.24982 0.00185 -0.23368 -0.00509 -0.24132 0.00508 C -0.24583 0.0111 -0.25382 0.00832 -0.26007 0.00902 C -0.26198 0.00971 -0.26423 0.00948 -0.2658 0.01087 C -0.27048 0.01503 -0.26927 0.02451 -0.2717 0.03029 C -0.27343 0.03422 -0.27621 0.03746 -0.27743 0.04186 C -0.27847 0.04579 -0.27899 0.04972 -0.28038 0.05342 C -0.28125 0.0555 -0.28333 0.0592 -0.28333 0.05943 " pathEditMode="relative" rAng="0" ptsTypes="fffffffffffff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" y="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5.46716E-6 C -0.00225 -0.03144 -0.00746 -0.06891 0.01459 -0.0888 C 0.01719 -0.0999 0.02795 -0.11586 0.03629 -0.11979 C 0.03889 -0.13043 0.04011 -0.12303 0.04497 -0.1332 C 0.04445 -0.1487 0.0467 -0.16465 0.04358 -0.17946 C 0.03993 -0.19726 0.03334 -0.16905 0.03334 -0.18917 " pathEditMode="relative" ptsTypes="fffffA">
                                      <p:cBhvr>
                                        <p:cTn id="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14 -0.0229 C -0.01753 -0.02359 -0.01944 -0.02336 -0.02048 -0.02475 C -0.02395 -0.02937 -0.02916 -0.04024 -0.02916 -0.04001 C -0.03159 -0.04949 -0.03611 -0.05666 -0.03941 -0.06545 C -0.04288 -0.0747 -0.0467 -0.0932 -0.05086 -0.10014 C -0.05989 -0.1154 -0.07343 -0.12234 -0.08715 -0.1272 C -0.08958 -0.12905 -0.09184 -0.13136 -0.09444 -0.13298 C -0.09913 -0.13599 -0.10885 -0.14061 -0.10885 -0.14038 C -0.11562 -0.14963 -0.1243 -0.1494 -0.13211 -0.15611 C -0.14809 -0.17021 -0.15781 -0.17577 -0.17708 -0.17923 C -0.17847 -0.17993 -0.17986 -0.18085 -0.18142 -0.18108 C -0.18958 -0.18224 -0.19809 -0.18085 -0.20607 -0.18317 C -0.21059 -0.18455 -0.21579 -0.19219 -0.21909 -0.19658 C -0.21961 -0.19912 -0.22048 -0.20444 -0.22048 -0.20421 " pathEditMode="relative" rAng="0" ptsTypes="fffffffffffffA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-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53 0.00994 C -0.04601 0.00694 -0.04896 0.00301 -0.0526 0.00046 C -0.05573 -0.00162 -0.05955 -0.00139 -0.06267 -0.00347 C -0.07413 -0.01087 -0.08368 -0.01781 -0.09601 -0.02267 C -0.09757 -0.02336 -0.09913 -0.02382 -0.10052 -0.02475 C -0.10243 -0.0259 -0.10417 -0.02775 -0.10625 -0.02868 C -0.11146 -0.03099 -0.12222 -0.03446 -0.12222 -0.03446 C -0.1309 -0.0414 -0.13385 -0.04417 -0.14253 -0.04787 C -0.14861 -0.05342 -0.15226 -0.05389 -0.1599 -0.05551 C -0.17049 -0.06059 -0.17413 -0.05897 -0.18733 -0.05759 C -0.22049 -0.04163 -0.24236 -0.04163 -0.28021 -0.04024 C -0.30087 -0.04255 -0.32187 -0.04209 -0.34253 -0.04209 " pathEditMode="relative" ptsTypes="fffffffffffA"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78 0.00555 C 0.0316 0.003 0.03715 0.00115 0.04548 -0.00023 C 0.05937 -0.00625 0.07309 -0.01133 0.0875 -0.01388 C 0.14184 -0.0111 0.11302 -0.0155 0.13976 -0.00416 C 0.14965 0.00485 0.14514 0.00231 0.15278 0.00555 C 0.15764 0.00994 0.16146 0.01133 0.16719 0.01318 C 0.17621 0.02197 0.16944 0.01711 0.18038 0.02104 C 0.18333 0.0222 0.18906 0.02474 0.18906 0.02498 C 0.19114 0.02891 0.19462 0.03168 0.19618 0.03631 C 0.19809 0.04186 0.19774 0.0481 0.19913 0.05388 C 0.2 0.06868 0.1993 0.08557 0.20937 0.09436 C 0.21319 0.10222 0.21927 0.10846 0.22517 0.11355 C 0.22917 0.12396 0.22934 0.13853 0.23819 0.14269 C 0.2401 0.1494 0.23941 0.15842 0.23542 0.16374 " pathEditMode="relative" rAng="0" ptsTypes="fffffffffffffA">
                                      <p:cBhvr>
                                        <p:cTn id="2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" y="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68363E-6 C 0.00851 -0.00462 0.01702 -0.01318 0.02604 -0.01549 C 0.04948 -0.02173 0.07361 -0.02497 0.09705 -0.03098 C 0.11684 -0.03607 0.13733 -0.0474 0.15643 -0.05596 C 0.19219 -0.07169 0.15868 -0.05573 0.20868 -0.07539 C 0.21684 -0.07863 0.22483 -0.08348 0.23334 -0.0851 C 0.26615 -0.09111 0.24688 -0.08834 0.29132 -0.09088 C 0.30452 -0.09643 0.31233 -0.11794 0.31875 -0.13321 C 0.31997 -0.15518 0.31945 -0.15888 0.32465 -0.17576 C 0.32604 -0.18686 0.32882 -0.19426 0.33177 -0.20467 C 0.3342 -0.21299 0.33507 -0.22155 0.33768 -0.22987 C 0.3382 -0.23381 0.3382 -0.23774 0.33906 -0.24144 C 0.33976 -0.24421 0.34167 -0.24629 0.34202 -0.24907 C 0.34306 -0.25786 0.3309 -0.26873 0.32743 -0.2722 C 0.31563 -0.28422 0.30625 -0.29116 0.3 -0.30897 C 0.30104 -0.31776 0.30209 -0.32562 0.30434 -0.33395 C 0.3033 -0.34111 0.30382 -0.34875 0.30139 -0.35522 C 0.29844 -0.36332 0.28837 -0.35152 0.28542 -0.35152 " pathEditMode="relative" ptsTypes="fffffffffffffffffA">
                                      <p:cBhvr>
                                        <p:cTn id="3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0.00925 C 0.01841 -0.00255 0.01875 -0.00833 0.02309 -0.01758 C 0.025 -0.02151 0.029 -0.02914 0.029 -0.02891 C 0.03177 -0.0414 0.03802 -0.0488 0.04341 -0.05828 C 0.04514 -0.06129 0.04636 -0.06453 0.04775 -0.06777 C 0.04879 -0.07031 0.04948 -0.07332 0.0507 -0.07563 C 0.06198 -0.09667 0.07778 -0.11055 0.0941 -0.12396 C 0.10313 -0.13136 0.11598 -0.1309 0.12605 -0.13345 C 0.14497 -0.14593 0.14636 -0.16282 0.15209 -0.18941 C 0.15313 -0.19404 0.154 -0.19866 0.15504 -0.20306 C 0.15591 -0.2063 0.15851 -0.20953 0.15782 -0.21277 C 0.15747 -0.21485 0.15487 -0.21161 0.15348 -0.21069 C 0.14358 -0.20468 0.15209 -0.20815 0.14202 -0.20491 C 0.14011 -0.20352 0.1382 -0.2019 0.13612 -0.20098 C 0.13386 -0.20005 0.13125 -0.20051 0.129 -0.19913 C 0.12587 -0.19728 0.12309 -0.19404 0.12014 -0.19149 C 0.11563 -0.18756 0.10955 -0.18918 0.10434 -0.18756 C 0.10087 -0.18525 0.09757 -0.18224 0.0941 -0.17993 C 0.09271 -0.17901 0.08976 -0.17785 0.08976 -0.17762 " pathEditMode="relative" rAng="0" ptsTypes="ffffffffffffffffffA">
                                      <p:cBhvr>
                                        <p:cTn id="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" y="-1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8" grpId="0" animBg="1"/>
      <p:bldP spid="29" grpId="0" animBg="1"/>
      <p:bldP spid="31" grpId="0" animBg="1"/>
      <p:bldP spid="32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Marcela\AppData\Local\Microsoft\Windows\Temporary Internet Files\Content.IE5\O0MZE86X\MC9002034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8676457" cy="3816423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Najdeš na louce schované tvrdé slabiky a dokážeš je seřadit?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HYHY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2051720" y="3789040"/>
            <a:ext cx="72008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HÝ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940152" y="4941168"/>
            <a:ext cx="72008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403648" y="2636912"/>
            <a:ext cx="72008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</a:rPr>
              <a:t>CHÝ</a:t>
            </a:r>
            <a:endParaRPr lang="cs-CZ" sz="1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499992" y="2564904"/>
            <a:ext cx="72008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292080" y="4005064"/>
            <a:ext cx="72008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779912" y="3573016"/>
            <a:ext cx="72008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483768" y="2924944"/>
            <a:ext cx="72008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2 0.04741 L -0.11806 0.236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" y="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20999E-6 L 0.0474 0.40911 " pathEditMode="relative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43 0.00532 L -0.29132 0.2150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" y="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8 0.02636 L 0.12621 0.3725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" y="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9.14894E-6 L -0.14184 0.07354 " pathEditMode="relative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0.02636 L 0.12622 0.4250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" y="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0.01596 L 0.29913 0.267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" y="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81</TotalTime>
  <Words>152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TVRDÉ SOUHLÁSKY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VY_32_INOVACE_01_SOUHLÁSKY_TVRDÉ SOUHLÁSKY</dc:title>
  <dc:creator>Marcela</dc:creator>
  <cp:lastModifiedBy>Marcela</cp:lastModifiedBy>
  <cp:revision>19</cp:revision>
  <dcterms:created xsi:type="dcterms:W3CDTF">2011-08-12T09:27:27Z</dcterms:created>
  <dcterms:modified xsi:type="dcterms:W3CDTF">2012-04-04T15:40:30Z</dcterms:modified>
</cp:coreProperties>
</file>