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0" r:id="rId14"/>
    <p:sldId id="261" r:id="rId15"/>
    <p:sldId id="268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96" autoAdjust="0"/>
  </p:normalViewPr>
  <p:slideViewPr>
    <p:cSldViewPr>
      <p:cViewPr varScale="1">
        <p:scale>
          <a:sx n="85" d="100"/>
          <a:sy n="85" d="100"/>
        </p:scale>
        <p:origin x="103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43FEED3-02BF-4016-82EB-D0BF430E7131}" type="datetimeFigureOut">
              <a:rPr lang="en-US" smtClean="0"/>
              <a:t>5/15/2014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81220A1-E475-420A-A288-942BF6EBFCF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7dilTLvbHx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Tvr_2v-0H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o6iAxf4si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orean_War_Memorial_(3062592300).jpg?uselang=cs" TargetMode="External"/><Relationship Id="rId2" Type="http://schemas.openxmlformats.org/officeDocument/2006/relationships/hyperlink" Target="http://commons.wikimedia.org/wiki/File:Lincoln_Memorial_Close-Up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829761"/>
          </a:xfrm>
        </p:spPr>
        <p:txBody>
          <a:bodyPr/>
          <a:lstStyle/>
          <a:p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068960"/>
            <a:ext cx="7772400" cy="174235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New York City</a:t>
            </a:r>
          </a:p>
          <a:p>
            <a:r>
              <a:rPr lang="cs-CZ" dirty="0" smtClean="0"/>
              <a:t>Washington, </a:t>
            </a:r>
            <a:r>
              <a:rPr lang="cs-CZ" dirty="0" err="1" smtClean="0"/>
              <a:t>D.C</a:t>
            </a:r>
            <a:r>
              <a:rPr lang="cs-CZ" dirty="0" smtClean="0"/>
              <a:t>.</a:t>
            </a:r>
          </a:p>
          <a:p>
            <a:r>
              <a:rPr lang="cs-CZ" dirty="0" smtClean="0"/>
              <a:t>Los Angeles</a:t>
            </a:r>
          </a:p>
          <a:p>
            <a:r>
              <a:rPr lang="cs-CZ" dirty="0" smtClean="0"/>
              <a:t>San Francisco</a:t>
            </a:r>
          </a:p>
          <a:p>
            <a:r>
              <a:rPr lang="cs-CZ" dirty="0" smtClean="0"/>
              <a:t>Las Vegas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926" y="485437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59260"/>
              </p:ext>
            </p:extLst>
          </p:nvPr>
        </p:nvGraphicFramePr>
        <p:xfrm>
          <a:off x="295422" y="2060848"/>
          <a:ext cx="8498383" cy="2560635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8498383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VY_32_INOVACE_5B_19_American.cities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902" y="5180766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8050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tento výukový materiál slouží k osvojení znalostí nutných ke zvládnutí  maturitního tématu </a:t>
            </a:r>
            <a:r>
              <a:rPr lang="cs-CZ" dirty="0" err="1"/>
              <a:t>American</a:t>
            </a:r>
            <a:r>
              <a:rPr lang="cs-CZ" dirty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/>
              <a:t>v angličtině a je určen k prezentaci na interaktivní tabuli</a:t>
            </a:r>
          </a:p>
          <a:p>
            <a:pPr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pPr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materiál je opatřen </a:t>
            </a:r>
            <a:r>
              <a:rPr lang="cs-CZ" dirty="0" smtClean="0"/>
              <a:t>třemi</a:t>
            </a:r>
            <a:r>
              <a:rPr lang="cs-CZ" dirty="0" smtClean="0"/>
              <a:t> </a:t>
            </a:r>
            <a:r>
              <a:rPr lang="cs-CZ" dirty="0"/>
              <a:t>hypertextovými odkazy na stránku youtube.com; </a:t>
            </a:r>
            <a:r>
              <a:rPr lang="cs-CZ" dirty="0" smtClean="0"/>
              <a:t>první je ve snímku číslo šest a odkazuje na krátký dokumentární </a:t>
            </a:r>
            <a:r>
              <a:rPr lang="cs-CZ" dirty="0"/>
              <a:t>f</a:t>
            </a:r>
            <a:r>
              <a:rPr lang="cs-CZ" dirty="0" smtClean="0"/>
              <a:t>ilm o Washingtonu DC, druhý se ve snímku číslo třináct a odkazuje na dokument o Los Angeles a třetí ve snímku číslo čtrnáct je o San Franciscu</a:t>
            </a:r>
            <a:endParaRPr lang="cs-CZ" dirty="0"/>
          </a:p>
          <a:p>
            <a:pPr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98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more than 8 million inhabitants</a:t>
            </a:r>
          </a:p>
          <a:p>
            <a:r>
              <a:rPr lang="en-US" dirty="0" smtClean="0"/>
              <a:t>5 boroughs: Manhattan, The Bronx, Staten Island, Brooklyn, Queens</a:t>
            </a:r>
          </a:p>
          <a:p>
            <a:r>
              <a:rPr lang="en-US" dirty="0" smtClean="0"/>
              <a:t>Carnegie Hall</a:t>
            </a:r>
          </a:p>
          <a:p>
            <a:pPr lvl="1"/>
            <a:r>
              <a:rPr lang="en-US" dirty="0" smtClean="0"/>
              <a:t>historical concert stage building</a:t>
            </a:r>
          </a:p>
          <a:p>
            <a:pPr lvl="1"/>
            <a:r>
              <a:rPr lang="en-US" dirty="0" smtClean="0"/>
              <a:t> about 100 concerts (modern/classical) held there</a:t>
            </a:r>
          </a:p>
          <a:p>
            <a:r>
              <a:rPr lang="en-US" dirty="0" smtClean="0"/>
              <a:t>The Metropolitan Museum of Art</a:t>
            </a:r>
          </a:p>
          <a:p>
            <a:pPr lvl="1"/>
            <a:r>
              <a:rPr lang="en-US" dirty="0" smtClean="0"/>
              <a:t>more than 2 million works of art</a:t>
            </a:r>
          </a:p>
          <a:p>
            <a:r>
              <a:rPr lang="en-US" dirty="0" smtClean="0"/>
              <a:t>The Empire State Building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City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875516"/>
            <a:ext cx="389572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618" y="247079"/>
            <a:ext cx="7854763" cy="6377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999" y="940409"/>
            <a:ext cx="7620000" cy="5076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311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5718724" cy="4525963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Liberty</a:t>
            </a:r>
            <a:r>
              <a:rPr lang="cs-CZ" dirty="0" smtClean="0"/>
              <a:t> Island, New York </a:t>
            </a:r>
            <a:r>
              <a:rPr lang="cs-CZ" dirty="0" err="1" smtClean="0"/>
              <a:t>Harbor</a:t>
            </a:r>
            <a:r>
              <a:rPr lang="cs-CZ" dirty="0" smtClean="0"/>
              <a:t>, Manhattan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gift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endParaRPr lang="cs-CZ" dirty="0" smtClean="0"/>
          </a:p>
          <a:p>
            <a:r>
              <a:rPr lang="cs-CZ" dirty="0" err="1" smtClean="0"/>
              <a:t>represents</a:t>
            </a:r>
            <a:r>
              <a:rPr lang="cs-CZ" dirty="0" smtClean="0"/>
              <a:t> </a:t>
            </a:r>
            <a:r>
              <a:rPr lang="cs-CZ" dirty="0" err="1" smtClean="0"/>
              <a:t>Libertas</a:t>
            </a:r>
            <a:r>
              <a:rPr lang="cs-CZ" dirty="0" smtClean="0"/>
              <a:t> (Roman </a:t>
            </a:r>
            <a:r>
              <a:rPr lang="cs-CZ" dirty="0" err="1" smtClean="0"/>
              <a:t>godess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freedom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many </a:t>
            </a:r>
            <a:r>
              <a:rPr lang="cs-CZ" dirty="0" err="1" smtClean="0"/>
              <a:t>symbols</a:t>
            </a:r>
            <a:r>
              <a:rPr lang="cs-CZ" dirty="0" smtClean="0"/>
              <a:t>:</a:t>
            </a:r>
          </a:p>
          <a:p>
            <a:pPr lvl="1"/>
            <a:r>
              <a:rPr lang="cs-CZ" dirty="0" smtClean="0"/>
              <a:t>a </a:t>
            </a:r>
            <a:r>
              <a:rPr lang="cs-CZ" dirty="0" err="1" smtClean="0"/>
              <a:t>torch</a:t>
            </a:r>
            <a:endParaRPr lang="cs-CZ" dirty="0" smtClean="0"/>
          </a:p>
          <a:p>
            <a:pPr lvl="1"/>
            <a:r>
              <a:rPr lang="cs-CZ" dirty="0" err="1" smtClean="0"/>
              <a:t>broken</a:t>
            </a:r>
            <a:r>
              <a:rPr lang="cs-CZ" dirty="0" smtClean="0"/>
              <a:t> </a:t>
            </a:r>
            <a:r>
              <a:rPr lang="cs-CZ" dirty="0" err="1" smtClean="0"/>
              <a:t>chains</a:t>
            </a:r>
            <a:endParaRPr lang="cs-CZ" dirty="0" smtClean="0"/>
          </a:p>
          <a:p>
            <a:pPr lvl="1"/>
            <a:r>
              <a:rPr lang="cs-CZ" dirty="0" smtClean="0"/>
              <a:t>a tablet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/>
              <a:t>July 4, </a:t>
            </a:r>
            <a:r>
              <a:rPr lang="cs-CZ" dirty="0" smtClean="0"/>
              <a:t>1776</a:t>
            </a:r>
          </a:p>
          <a:p>
            <a:pPr lvl="1"/>
            <a:r>
              <a:rPr lang="cs-CZ" dirty="0" err="1" smtClean="0"/>
              <a:t>spiked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endParaRPr lang="cs-CZ" dirty="0" smtClean="0"/>
          </a:p>
          <a:p>
            <a:pPr lvl="1"/>
            <a:r>
              <a:rPr lang="cs-CZ" dirty="0" err="1" smtClean="0"/>
              <a:t>sandals</a:t>
            </a:r>
            <a:r>
              <a:rPr lang="cs-CZ" dirty="0" smtClean="0"/>
              <a:t>, </a:t>
            </a:r>
            <a:r>
              <a:rPr lang="cs-CZ" dirty="0" err="1" smtClean="0"/>
              <a:t>robe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endParaRPr lang="en-US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924" y="891571"/>
            <a:ext cx="2514600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455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D.C. = District of Columbia = separate area</a:t>
            </a:r>
          </a:p>
          <a:p>
            <a:r>
              <a:rPr lang="en-US" dirty="0" smtClean="0"/>
              <a:t>named after the first</a:t>
            </a:r>
            <a:r>
              <a:rPr lang="cs-CZ" dirty="0" smtClean="0"/>
              <a:t> </a:t>
            </a:r>
            <a:r>
              <a:rPr lang="en-US" dirty="0" smtClean="0"/>
              <a:t>president George Washington</a:t>
            </a:r>
          </a:p>
          <a:p>
            <a:r>
              <a:rPr lang="en-US" dirty="0" smtClean="0"/>
              <a:t>the seat of all the country‘s big</a:t>
            </a:r>
            <a:r>
              <a:rPr lang="cs-CZ" dirty="0" smtClean="0"/>
              <a:t> </a:t>
            </a:r>
            <a:r>
              <a:rPr lang="en-US" dirty="0" smtClean="0"/>
              <a:t>federal offices</a:t>
            </a:r>
          </a:p>
          <a:p>
            <a:pPr lvl="1"/>
            <a:r>
              <a:rPr lang="en-US" dirty="0" smtClean="0"/>
              <a:t>the White House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president)</a:t>
            </a:r>
            <a:endParaRPr lang="en-US" dirty="0" smtClean="0"/>
          </a:p>
          <a:p>
            <a:pPr lvl="1"/>
            <a:r>
              <a:rPr lang="en-US" dirty="0" smtClean="0"/>
              <a:t>the Capitol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Congress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the National Mall</a:t>
            </a:r>
          </a:p>
          <a:p>
            <a:pPr lvl="1"/>
            <a:r>
              <a:rPr lang="en-US" dirty="0" smtClean="0"/>
              <a:t>a large open area in the center of the city.</a:t>
            </a:r>
          </a:p>
          <a:p>
            <a:pPr lvl="1"/>
            <a:r>
              <a:rPr lang="en-US" dirty="0" smtClean="0"/>
              <a:t>Washington Monument, Jefferson Memorial, the National World War II Memorial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Washington D.C.</a:t>
            </a:r>
            <a:endParaRPr lang="en-US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700808"/>
            <a:ext cx="7620000" cy="3514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69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8189" y="1402409"/>
            <a:ext cx="8513408" cy="4303742"/>
          </a:xfrm>
          <a:custGeom>
            <a:avLst/>
            <a:gdLst>
              <a:gd name="connsiteX0" fmla="*/ 0 w 8435280"/>
              <a:gd name="connsiteY0" fmla="*/ 0 h 2188532"/>
              <a:gd name="connsiteX1" fmla="*/ 1094266 w 8435280"/>
              <a:gd name="connsiteY1" fmla="*/ 0 h 2188532"/>
              <a:gd name="connsiteX2" fmla="*/ 1094266 w 8435280"/>
              <a:gd name="connsiteY2" fmla="*/ 973503 h 2188532"/>
              <a:gd name="connsiteX3" fmla="*/ 8435280 w 8435280"/>
              <a:gd name="connsiteY3" fmla="*/ 973503 h 2188532"/>
              <a:gd name="connsiteX4" fmla="*/ 8435280 w 8435280"/>
              <a:gd name="connsiteY4" fmla="*/ 2188532 h 2188532"/>
              <a:gd name="connsiteX5" fmla="*/ 0 w 8435280"/>
              <a:gd name="connsiteY5" fmla="*/ 2188532 h 2188532"/>
              <a:gd name="connsiteX6" fmla="*/ 0 w 8435280"/>
              <a:gd name="connsiteY6" fmla="*/ 0 h 2188532"/>
              <a:gd name="connsiteX0" fmla="*/ 0 w 8469785"/>
              <a:gd name="connsiteY0" fmla="*/ 0 h 5311294"/>
              <a:gd name="connsiteX1" fmla="*/ 1094266 w 8469785"/>
              <a:gd name="connsiteY1" fmla="*/ 0 h 5311294"/>
              <a:gd name="connsiteX2" fmla="*/ 1094266 w 8469785"/>
              <a:gd name="connsiteY2" fmla="*/ 973503 h 5311294"/>
              <a:gd name="connsiteX3" fmla="*/ 8435280 w 8469785"/>
              <a:gd name="connsiteY3" fmla="*/ 973503 h 5311294"/>
              <a:gd name="connsiteX4" fmla="*/ 8469785 w 8469785"/>
              <a:gd name="connsiteY4" fmla="*/ 5311294 h 5311294"/>
              <a:gd name="connsiteX5" fmla="*/ 0 w 8469785"/>
              <a:gd name="connsiteY5" fmla="*/ 2188532 h 5311294"/>
              <a:gd name="connsiteX6" fmla="*/ 0 w 8469785"/>
              <a:gd name="connsiteY6" fmla="*/ 0 h 5311294"/>
              <a:gd name="connsiteX0" fmla="*/ 0 w 8469785"/>
              <a:gd name="connsiteY0" fmla="*/ 0 h 5311294"/>
              <a:gd name="connsiteX1" fmla="*/ 1094266 w 8469785"/>
              <a:gd name="connsiteY1" fmla="*/ 0 h 5311294"/>
              <a:gd name="connsiteX2" fmla="*/ 1094266 w 8469785"/>
              <a:gd name="connsiteY2" fmla="*/ 973503 h 5311294"/>
              <a:gd name="connsiteX3" fmla="*/ 8435280 w 8469785"/>
              <a:gd name="connsiteY3" fmla="*/ 973503 h 5311294"/>
              <a:gd name="connsiteX4" fmla="*/ 8469785 w 8469785"/>
              <a:gd name="connsiteY4" fmla="*/ 5311294 h 5311294"/>
              <a:gd name="connsiteX5" fmla="*/ 0 w 8469785"/>
              <a:gd name="connsiteY5" fmla="*/ 2188532 h 5311294"/>
              <a:gd name="connsiteX6" fmla="*/ 0 w 8469785"/>
              <a:gd name="connsiteY6" fmla="*/ 0 h 5311294"/>
              <a:gd name="connsiteX0" fmla="*/ 138023 w 8607808"/>
              <a:gd name="connsiteY0" fmla="*/ 0 h 5311294"/>
              <a:gd name="connsiteX1" fmla="*/ 1232289 w 8607808"/>
              <a:gd name="connsiteY1" fmla="*/ 0 h 5311294"/>
              <a:gd name="connsiteX2" fmla="*/ 1232289 w 8607808"/>
              <a:gd name="connsiteY2" fmla="*/ 973503 h 5311294"/>
              <a:gd name="connsiteX3" fmla="*/ 8573303 w 8607808"/>
              <a:gd name="connsiteY3" fmla="*/ 973503 h 5311294"/>
              <a:gd name="connsiteX4" fmla="*/ 8607808 w 8607808"/>
              <a:gd name="connsiteY4" fmla="*/ 5311294 h 5311294"/>
              <a:gd name="connsiteX5" fmla="*/ 0 w 8607808"/>
              <a:gd name="connsiteY5" fmla="*/ 4138102 h 5311294"/>
              <a:gd name="connsiteX6" fmla="*/ 138023 w 8607808"/>
              <a:gd name="connsiteY6" fmla="*/ 0 h 5311294"/>
              <a:gd name="connsiteX0" fmla="*/ 138023 w 8573324"/>
              <a:gd name="connsiteY0" fmla="*/ 0 h 4724698"/>
              <a:gd name="connsiteX1" fmla="*/ 1232289 w 8573324"/>
              <a:gd name="connsiteY1" fmla="*/ 0 h 4724698"/>
              <a:gd name="connsiteX2" fmla="*/ 1232289 w 8573324"/>
              <a:gd name="connsiteY2" fmla="*/ 973503 h 4724698"/>
              <a:gd name="connsiteX3" fmla="*/ 8573303 w 8573324"/>
              <a:gd name="connsiteY3" fmla="*/ 973503 h 4724698"/>
              <a:gd name="connsiteX4" fmla="*/ 3932291 w 8573324"/>
              <a:gd name="connsiteY4" fmla="*/ 4724698 h 4724698"/>
              <a:gd name="connsiteX5" fmla="*/ 0 w 8573324"/>
              <a:gd name="connsiteY5" fmla="*/ 4138102 h 4724698"/>
              <a:gd name="connsiteX6" fmla="*/ 138023 w 8573324"/>
              <a:gd name="connsiteY6" fmla="*/ 0 h 4724698"/>
              <a:gd name="connsiteX0" fmla="*/ 138023 w 4002154"/>
              <a:gd name="connsiteY0" fmla="*/ 0 h 4724698"/>
              <a:gd name="connsiteX1" fmla="*/ 1232289 w 4002154"/>
              <a:gd name="connsiteY1" fmla="*/ 0 h 4724698"/>
              <a:gd name="connsiteX2" fmla="*/ 1232289 w 4002154"/>
              <a:gd name="connsiteY2" fmla="*/ 973503 h 4724698"/>
              <a:gd name="connsiteX3" fmla="*/ 4001303 w 4002154"/>
              <a:gd name="connsiteY3" fmla="*/ 852734 h 4724698"/>
              <a:gd name="connsiteX4" fmla="*/ 3932291 w 4002154"/>
              <a:gd name="connsiteY4" fmla="*/ 4724698 h 4724698"/>
              <a:gd name="connsiteX5" fmla="*/ 0 w 4002154"/>
              <a:gd name="connsiteY5" fmla="*/ 4138102 h 4724698"/>
              <a:gd name="connsiteX6" fmla="*/ 138023 w 4002154"/>
              <a:gd name="connsiteY6" fmla="*/ 0 h 4724698"/>
              <a:gd name="connsiteX0" fmla="*/ 138023 w 8581995"/>
              <a:gd name="connsiteY0" fmla="*/ 78920 h 4803618"/>
              <a:gd name="connsiteX1" fmla="*/ 1232289 w 8581995"/>
              <a:gd name="connsiteY1" fmla="*/ 78920 h 4803618"/>
              <a:gd name="connsiteX2" fmla="*/ 8581995 w 8581995"/>
              <a:gd name="connsiteY2" fmla="*/ 0 h 4803618"/>
              <a:gd name="connsiteX3" fmla="*/ 4001303 w 8581995"/>
              <a:gd name="connsiteY3" fmla="*/ 931654 h 4803618"/>
              <a:gd name="connsiteX4" fmla="*/ 3932291 w 8581995"/>
              <a:gd name="connsiteY4" fmla="*/ 4803618 h 4803618"/>
              <a:gd name="connsiteX5" fmla="*/ 0 w 8581995"/>
              <a:gd name="connsiteY5" fmla="*/ 4217022 h 4803618"/>
              <a:gd name="connsiteX6" fmla="*/ 138023 w 8581995"/>
              <a:gd name="connsiteY6" fmla="*/ 78920 h 4803618"/>
              <a:gd name="connsiteX0" fmla="*/ 138023 w 8582013"/>
              <a:gd name="connsiteY0" fmla="*/ 78920 h 4803618"/>
              <a:gd name="connsiteX1" fmla="*/ 1232289 w 8582013"/>
              <a:gd name="connsiteY1" fmla="*/ 78920 h 4803618"/>
              <a:gd name="connsiteX2" fmla="*/ 8581995 w 8582013"/>
              <a:gd name="connsiteY2" fmla="*/ 0 h 4803618"/>
              <a:gd name="connsiteX3" fmla="*/ 4001303 w 8582013"/>
              <a:gd name="connsiteY3" fmla="*/ 931654 h 4803618"/>
              <a:gd name="connsiteX4" fmla="*/ 3932291 w 8582013"/>
              <a:gd name="connsiteY4" fmla="*/ 4803618 h 4803618"/>
              <a:gd name="connsiteX5" fmla="*/ 0 w 8582013"/>
              <a:gd name="connsiteY5" fmla="*/ 4217022 h 4803618"/>
              <a:gd name="connsiteX6" fmla="*/ 138023 w 8582013"/>
              <a:gd name="connsiteY6" fmla="*/ 78920 h 4803618"/>
              <a:gd name="connsiteX0" fmla="*/ 138023 w 8582012"/>
              <a:gd name="connsiteY0" fmla="*/ 78920 h 4803618"/>
              <a:gd name="connsiteX1" fmla="*/ 1232289 w 8582012"/>
              <a:gd name="connsiteY1" fmla="*/ 78920 h 4803618"/>
              <a:gd name="connsiteX2" fmla="*/ 8581995 w 8582012"/>
              <a:gd name="connsiteY2" fmla="*/ 0 h 4803618"/>
              <a:gd name="connsiteX3" fmla="*/ 3984050 w 8582012"/>
              <a:gd name="connsiteY3" fmla="*/ 2242869 h 4803618"/>
              <a:gd name="connsiteX4" fmla="*/ 3932291 w 8582012"/>
              <a:gd name="connsiteY4" fmla="*/ 4803618 h 4803618"/>
              <a:gd name="connsiteX5" fmla="*/ 0 w 8582012"/>
              <a:gd name="connsiteY5" fmla="*/ 4217022 h 4803618"/>
              <a:gd name="connsiteX6" fmla="*/ 138023 w 8582012"/>
              <a:gd name="connsiteY6" fmla="*/ 78920 h 4803618"/>
              <a:gd name="connsiteX0" fmla="*/ 138023 w 8582419"/>
              <a:gd name="connsiteY0" fmla="*/ 78920 h 4803618"/>
              <a:gd name="connsiteX1" fmla="*/ 1232289 w 8582419"/>
              <a:gd name="connsiteY1" fmla="*/ 78920 h 4803618"/>
              <a:gd name="connsiteX2" fmla="*/ 8581995 w 8582419"/>
              <a:gd name="connsiteY2" fmla="*/ 0 h 4803618"/>
              <a:gd name="connsiteX3" fmla="*/ 3984050 w 8582419"/>
              <a:gd name="connsiteY3" fmla="*/ 2242869 h 4803618"/>
              <a:gd name="connsiteX4" fmla="*/ 3932291 w 8582419"/>
              <a:gd name="connsiteY4" fmla="*/ 4803618 h 4803618"/>
              <a:gd name="connsiteX5" fmla="*/ 0 w 8582419"/>
              <a:gd name="connsiteY5" fmla="*/ 4217022 h 4803618"/>
              <a:gd name="connsiteX6" fmla="*/ 138023 w 8582419"/>
              <a:gd name="connsiteY6" fmla="*/ 78920 h 4803618"/>
              <a:gd name="connsiteX0" fmla="*/ 0 w 8444396"/>
              <a:gd name="connsiteY0" fmla="*/ 78920 h 4803618"/>
              <a:gd name="connsiteX1" fmla="*/ 1094266 w 8444396"/>
              <a:gd name="connsiteY1" fmla="*/ 78920 h 4803618"/>
              <a:gd name="connsiteX2" fmla="*/ 8443972 w 8444396"/>
              <a:gd name="connsiteY2" fmla="*/ 0 h 4803618"/>
              <a:gd name="connsiteX3" fmla="*/ 3846027 w 8444396"/>
              <a:gd name="connsiteY3" fmla="*/ 2242869 h 4803618"/>
              <a:gd name="connsiteX4" fmla="*/ 3794268 w 8444396"/>
              <a:gd name="connsiteY4" fmla="*/ 4803618 h 4803618"/>
              <a:gd name="connsiteX5" fmla="*/ 86264 w 8444396"/>
              <a:gd name="connsiteY5" fmla="*/ 4217022 h 4803618"/>
              <a:gd name="connsiteX6" fmla="*/ 0 w 8444396"/>
              <a:gd name="connsiteY6" fmla="*/ 78920 h 4803618"/>
              <a:gd name="connsiteX0" fmla="*/ 69012 w 8513408"/>
              <a:gd name="connsiteY0" fmla="*/ 78920 h 4803618"/>
              <a:gd name="connsiteX1" fmla="*/ 1163278 w 8513408"/>
              <a:gd name="connsiteY1" fmla="*/ 78920 h 4803618"/>
              <a:gd name="connsiteX2" fmla="*/ 8512984 w 8513408"/>
              <a:gd name="connsiteY2" fmla="*/ 0 h 4803618"/>
              <a:gd name="connsiteX3" fmla="*/ 3915039 w 8513408"/>
              <a:gd name="connsiteY3" fmla="*/ 2242869 h 4803618"/>
              <a:gd name="connsiteX4" fmla="*/ 3863280 w 8513408"/>
              <a:gd name="connsiteY4" fmla="*/ 4803618 h 4803618"/>
              <a:gd name="connsiteX5" fmla="*/ 0 w 8513408"/>
              <a:gd name="connsiteY5" fmla="*/ 4286034 h 4803618"/>
              <a:gd name="connsiteX6" fmla="*/ 69012 w 8513408"/>
              <a:gd name="connsiteY6" fmla="*/ 78920 h 480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13408" h="4803618">
                <a:moveTo>
                  <a:pt x="69012" y="78920"/>
                </a:moveTo>
                <a:lnTo>
                  <a:pt x="1163278" y="78920"/>
                </a:lnTo>
                <a:lnTo>
                  <a:pt x="8512984" y="0"/>
                </a:lnTo>
                <a:cubicBezTo>
                  <a:pt x="8521589" y="2191109"/>
                  <a:pt x="8443928" y="2191110"/>
                  <a:pt x="3915039" y="2242869"/>
                </a:cubicBezTo>
                <a:cubicBezTo>
                  <a:pt x="3926541" y="3688799"/>
                  <a:pt x="3834525" y="3495711"/>
                  <a:pt x="3863280" y="4803618"/>
                </a:cubicBezTo>
                <a:lnTo>
                  <a:pt x="0" y="4286034"/>
                </a:lnTo>
                <a:lnTo>
                  <a:pt x="69012" y="78920"/>
                </a:lnTo>
                <a:close/>
              </a:path>
            </a:pathLst>
          </a:custGeom>
        </p:spPr>
        <p:txBody>
          <a:bodyPr>
            <a:spAutoFit/>
          </a:bodyPr>
          <a:lstStyle/>
          <a:p>
            <a:r>
              <a:rPr lang="en-US" dirty="0" smtClean="0"/>
              <a:t>The White House</a:t>
            </a:r>
          </a:p>
          <a:p>
            <a:pPr lvl="1"/>
            <a:r>
              <a:rPr lang="en-US" dirty="0" smtClean="0"/>
              <a:t>the symbol of the American presidency</a:t>
            </a:r>
          </a:p>
          <a:p>
            <a:pPr lvl="1"/>
            <a:r>
              <a:rPr lang="en-US" dirty="0" smtClean="0"/>
              <a:t>the official residence and workplace of the President of the United States</a:t>
            </a:r>
          </a:p>
          <a:p>
            <a:pPr lvl="1"/>
            <a:r>
              <a:rPr lang="en-US" dirty="0" smtClean="0"/>
              <a:t>built between 1792and 1800</a:t>
            </a:r>
          </a:p>
          <a:p>
            <a:pPr lvl="1"/>
            <a:r>
              <a:rPr lang="en-US" dirty="0" smtClean="0"/>
              <a:t>not originally white</a:t>
            </a:r>
          </a:p>
          <a:p>
            <a:pPr lvl="2"/>
            <a:r>
              <a:rPr lang="en-US" dirty="0" smtClean="0"/>
              <a:t>burnt by the British </a:t>
            </a:r>
            <a:endParaRPr lang="cs-CZ" dirty="0" smtClean="0"/>
          </a:p>
          <a:p>
            <a:pPr marL="630936" lvl="2" indent="0">
              <a:buNone/>
            </a:pPr>
            <a:r>
              <a:rPr lang="cs-CZ" dirty="0"/>
              <a:t>	</a:t>
            </a:r>
            <a:r>
              <a:rPr lang="en-US" dirty="0" smtClean="0"/>
              <a:t>in </a:t>
            </a:r>
            <a:r>
              <a:rPr lang="en-US" dirty="0" smtClean="0"/>
              <a:t>the War of 1812</a:t>
            </a:r>
          </a:p>
          <a:p>
            <a:pPr lvl="2"/>
            <a:r>
              <a:rPr lang="en-US" dirty="0" smtClean="0"/>
              <a:t>later restored </a:t>
            </a:r>
            <a:endParaRPr lang="cs-CZ" dirty="0" smtClean="0"/>
          </a:p>
          <a:p>
            <a:pPr marL="630936" lvl="2" indent="0">
              <a:buNone/>
            </a:pPr>
            <a:r>
              <a:rPr lang="cs-CZ" dirty="0"/>
              <a:t>	</a:t>
            </a:r>
            <a:r>
              <a:rPr lang="en-US" dirty="0" smtClean="0"/>
              <a:t>and </a:t>
            </a:r>
            <a:r>
              <a:rPr lang="en-US" dirty="0" smtClean="0"/>
              <a:t>painted its </a:t>
            </a:r>
            <a:endParaRPr lang="cs-CZ" dirty="0" smtClean="0"/>
          </a:p>
          <a:p>
            <a:pPr marL="630936" lvl="2" indent="0">
              <a:buNone/>
            </a:pPr>
            <a:r>
              <a:rPr lang="cs-CZ" dirty="0"/>
              <a:t>	</a:t>
            </a:r>
            <a:r>
              <a:rPr lang="en-US" dirty="0" smtClean="0"/>
              <a:t>present </a:t>
            </a:r>
            <a:r>
              <a:rPr lang="en-US" dirty="0" err="1" smtClean="0"/>
              <a:t>colour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House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2227" y="3669860"/>
            <a:ext cx="4761773" cy="318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957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338936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honors America‘s 16th president, Abraham Lincoln</a:t>
            </a:r>
          </a:p>
          <a:p>
            <a:pPr lvl="1"/>
            <a:r>
              <a:rPr lang="en-US" dirty="0" smtClean="0"/>
              <a:t>in service during the American Civil War</a:t>
            </a:r>
          </a:p>
          <a:p>
            <a:pPr lvl="1"/>
            <a:r>
              <a:rPr lang="en-US" dirty="0" smtClean="0"/>
              <a:t>opposed slavery</a:t>
            </a:r>
          </a:p>
          <a:p>
            <a:pPr lvl="1"/>
            <a:r>
              <a:rPr lang="en-US" dirty="0" smtClean="0"/>
              <a:t>assassinated while watching</a:t>
            </a:r>
            <a:r>
              <a:rPr lang="cs-CZ" dirty="0" smtClean="0"/>
              <a:t> </a:t>
            </a:r>
            <a:r>
              <a:rPr lang="en-US" dirty="0" smtClean="0"/>
              <a:t>a play</a:t>
            </a:r>
          </a:p>
          <a:p>
            <a:r>
              <a:rPr lang="en-US" dirty="0" smtClean="0"/>
              <a:t>the form of a Greek temple</a:t>
            </a:r>
          </a:p>
          <a:p>
            <a:pPr lvl="1"/>
            <a:r>
              <a:rPr lang="en-US" dirty="0" smtClean="0"/>
              <a:t>recalls classical period that gave humankind the first democracy</a:t>
            </a:r>
          </a:p>
          <a:p>
            <a:r>
              <a:rPr lang="en-US" dirty="0" smtClean="0"/>
              <a:t>many famous speeches held there</a:t>
            </a:r>
          </a:p>
          <a:p>
            <a:pPr lvl="1"/>
            <a:r>
              <a:rPr lang="en-US" dirty="0" smtClean="0"/>
              <a:t>e.g. Martin Luther King‘s </a:t>
            </a:r>
            <a:r>
              <a:rPr lang="en-US" i="1" dirty="0" smtClean="0"/>
              <a:t>I have a Dream </a:t>
            </a:r>
            <a:endParaRPr lang="en-US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Lincoln </a:t>
            </a:r>
            <a:r>
              <a:rPr lang="cs-CZ" dirty="0" err="1" smtClean="0"/>
              <a:t>Memorial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2544" y="826884"/>
            <a:ext cx="2304256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361" y="4644819"/>
            <a:ext cx="2930632" cy="19525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777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remembers</a:t>
            </a:r>
            <a:r>
              <a:rPr lang="cs-CZ" dirty="0" smtClean="0"/>
              <a:t> </a:t>
            </a:r>
            <a:r>
              <a:rPr lang="en-US" dirty="0" smtClean="0"/>
              <a:t>those who served in the  Korean War (1950-1953)</a:t>
            </a:r>
          </a:p>
          <a:p>
            <a:r>
              <a:rPr lang="en-US" dirty="0" smtClean="0"/>
              <a:t>the form of a large triangle made from black stone</a:t>
            </a:r>
          </a:p>
          <a:p>
            <a:pPr lvl="1"/>
            <a:r>
              <a:rPr lang="en-US" dirty="0" smtClean="0"/>
              <a:t>archive images from the war</a:t>
            </a:r>
          </a:p>
          <a:p>
            <a:r>
              <a:rPr lang="en-US" dirty="0" smtClean="0"/>
              <a:t>19 steel statues of soldiers  on patrol</a:t>
            </a:r>
          </a:p>
          <a:p>
            <a:pPr lvl="1"/>
            <a:r>
              <a:rPr lang="en-US" dirty="0" smtClean="0"/>
              <a:t>dressed in full combat gear</a:t>
            </a:r>
          </a:p>
          <a:p>
            <a:pPr lvl="1"/>
            <a:r>
              <a:rPr lang="en-US" dirty="0" smtClean="0"/>
              <a:t>spread among the bushes </a:t>
            </a:r>
            <a:endParaRPr lang="cs-CZ" dirty="0" smtClean="0"/>
          </a:p>
          <a:p>
            <a:pPr marL="630936" lvl="2" indent="0">
              <a:buNone/>
            </a:pPr>
            <a:r>
              <a:rPr lang="en-US" dirty="0" smtClean="0"/>
              <a:t>representing </a:t>
            </a:r>
            <a:r>
              <a:rPr lang="en-US" dirty="0" smtClean="0"/>
              <a:t>the terrain of Korea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Korean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Veterans</a:t>
            </a:r>
            <a:r>
              <a:rPr lang="cs-CZ" dirty="0" smtClean="0"/>
              <a:t> </a:t>
            </a:r>
            <a:r>
              <a:rPr lang="cs-CZ" dirty="0" err="1" smtClean="0"/>
              <a:t>Memorial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071" y="4221088"/>
            <a:ext cx="3040729" cy="20296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034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newest memorial on the Mall</a:t>
            </a:r>
          </a:p>
          <a:p>
            <a:r>
              <a:rPr lang="en-US" dirty="0" smtClean="0"/>
              <a:t>the first memorial to honor an Afro-American</a:t>
            </a:r>
          </a:p>
          <a:p>
            <a:r>
              <a:rPr lang="en-US" dirty="0" smtClean="0"/>
              <a:t>dedicated to Dr. King, a pastor in Georgia</a:t>
            </a:r>
          </a:p>
          <a:p>
            <a:pPr lvl="1"/>
            <a:r>
              <a:rPr lang="en-US" dirty="0" smtClean="0"/>
              <a:t>led many non-violent protests against segregation and racial inequality during </a:t>
            </a:r>
            <a:endParaRPr lang="cs-CZ" dirty="0" smtClean="0"/>
          </a:p>
          <a:p>
            <a:pPr marL="630936" lvl="2" indent="0">
              <a:buNone/>
            </a:pPr>
            <a:r>
              <a:rPr lang="en-US" dirty="0" smtClean="0"/>
              <a:t>the </a:t>
            </a:r>
            <a:r>
              <a:rPr lang="en-US" dirty="0" smtClean="0"/>
              <a:t>1950s and 1960s</a:t>
            </a:r>
          </a:p>
          <a:p>
            <a:pPr lvl="1"/>
            <a:r>
              <a:rPr lang="en-US" dirty="0" smtClean="0"/>
              <a:t>the youngest winner </a:t>
            </a:r>
            <a:endParaRPr lang="cs-CZ" dirty="0" smtClean="0"/>
          </a:p>
          <a:p>
            <a:pPr marL="630936" lvl="2" indent="0">
              <a:buNone/>
            </a:pPr>
            <a:r>
              <a:rPr lang="en-US" dirty="0" smtClean="0"/>
              <a:t>of </a:t>
            </a:r>
            <a:r>
              <a:rPr lang="en-US" dirty="0" smtClean="0"/>
              <a:t>the Nobel Peace Prize (35)</a:t>
            </a:r>
          </a:p>
          <a:p>
            <a:pPr lvl="1"/>
            <a:r>
              <a:rPr lang="en-US" dirty="0" smtClean="0"/>
              <a:t>assassinated after </a:t>
            </a:r>
            <a:endParaRPr lang="cs-CZ" dirty="0" smtClean="0"/>
          </a:p>
          <a:p>
            <a:pPr marL="630936" lvl="2" indent="0">
              <a:buNone/>
            </a:pPr>
            <a:r>
              <a:rPr lang="en-US" dirty="0" smtClean="0"/>
              <a:t>giving </a:t>
            </a:r>
            <a:r>
              <a:rPr lang="en-US" dirty="0" smtClean="0"/>
              <a:t>a speech in Memphis </a:t>
            </a:r>
            <a:endParaRPr lang="cs-CZ" dirty="0" smtClean="0"/>
          </a:p>
          <a:p>
            <a:pPr marL="630936" lvl="2" indent="0">
              <a:buNone/>
            </a:pPr>
            <a:r>
              <a:rPr lang="en-US" dirty="0" smtClean="0"/>
              <a:t>in </a:t>
            </a:r>
            <a:r>
              <a:rPr lang="en-US" dirty="0" smtClean="0"/>
              <a:t>1968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400" dirty="0" err="1" smtClean="0"/>
              <a:t>The</a:t>
            </a:r>
            <a:r>
              <a:rPr lang="cs-CZ" sz="3400" dirty="0" smtClean="0"/>
              <a:t> Martin Luther King, Jr. </a:t>
            </a:r>
            <a:r>
              <a:rPr lang="cs-CZ" sz="3400" dirty="0" err="1" smtClean="0"/>
              <a:t>Memorial</a:t>
            </a:r>
            <a:endParaRPr lang="en-US" sz="3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3236" y="3284984"/>
            <a:ext cx="3433564" cy="343356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83972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474840" cy="45259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honors George Washington, the country‘s first president</a:t>
            </a:r>
          </a:p>
          <a:p>
            <a:r>
              <a:rPr lang="en-US" dirty="0" smtClean="0"/>
              <a:t>170 meters tall obelisk</a:t>
            </a:r>
          </a:p>
          <a:p>
            <a:pPr lvl="1"/>
            <a:r>
              <a:rPr lang="en-US" dirty="0" smtClean="0"/>
              <a:t>the world‘s tallest stone structure</a:t>
            </a:r>
          </a:p>
          <a:p>
            <a:pPr lvl="1"/>
            <a:r>
              <a:rPr lang="en-US" dirty="0" smtClean="0"/>
              <a:t>36,000 blocks of marble and granite stones</a:t>
            </a:r>
          </a:p>
          <a:p>
            <a:r>
              <a:rPr lang="en-US" dirty="0" smtClean="0"/>
              <a:t>visible from almost all over the city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Washington Monument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414970"/>
            <a:ext cx="3762929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4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political center of the US government</a:t>
            </a:r>
          </a:p>
          <a:p>
            <a:pPr lvl="1"/>
            <a:r>
              <a:rPr lang="en-US" dirty="0" smtClean="0"/>
              <a:t>the Senate </a:t>
            </a:r>
          </a:p>
          <a:p>
            <a:pPr lvl="1"/>
            <a:r>
              <a:rPr lang="en-US" dirty="0" smtClean="0"/>
              <a:t>the House of Representatives</a:t>
            </a:r>
          </a:p>
          <a:p>
            <a:r>
              <a:rPr lang="en-US" dirty="0" smtClean="0"/>
              <a:t>on the top of Capitol Hill</a:t>
            </a:r>
          </a:p>
          <a:p>
            <a:r>
              <a:rPr lang="en-US" dirty="0" smtClean="0"/>
              <a:t>its dome is topped by </a:t>
            </a:r>
            <a:r>
              <a:rPr lang="en-US" dirty="0" smtClean="0"/>
              <a:t>the </a:t>
            </a:r>
            <a:r>
              <a:rPr lang="en-US" dirty="0" smtClean="0"/>
              <a:t>bronze Statue of Freedom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Capitol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050" y="3501008"/>
            <a:ext cx="4609448" cy="3356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8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four million inhabitants</a:t>
            </a:r>
          </a:p>
          <a:p>
            <a:pPr lvl="1"/>
            <a:r>
              <a:rPr lang="en-US" dirty="0" smtClean="0"/>
              <a:t>ethnically diverse</a:t>
            </a:r>
          </a:p>
          <a:p>
            <a:pPr lvl="1"/>
            <a:r>
              <a:rPr lang="en-US" dirty="0" smtClean="0"/>
              <a:t>many immigrants from Latin America and Asia</a:t>
            </a:r>
          </a:p>
          <a:p>
            <a:r>
              <a:rPr lang="en-US" dirty="0" smtClean="0"/>
              <a:t>Hollywood</a:t>
            </a:r>
          </a:p>
          <a:p>
            <a:pPr lvl="1"/>
            <a:r>
              <a:rPr lang="en-US" dirty="0" err="1" smtClean="0"/>
              <a:t>Hollywoo</a:t>
            </a:r>
            <a:r>
              <a:rPr lang="cs-CZ" dirty="0" smtClean="0"/>
              <a:t>d</a:t>
            </a:r>
            <a:r>
              <a:rPr lang="en-US" dirty="0" smtClean="0"/>
              <a:t> walk of fame</a:t>
            </a:r>
          </a:p>
          <a:p>
            <a:r>
              <a:rPr lang="en-US" dirty="0" smtClean="0"/>
              <a:t>Mann‘s Chinese Theater</a:t>
            </a:r>
          </a:p>
          <a:p>
            <a:pPr lvl="1"/>
            <a:r>
              <a:rPr lang="en-US" dirty="0" smtClean="0"/>
              <a:t>built in 1927 to be the world‘s greatest cinema</a:t>
            </a:r>
          </a:p>
          <a:p>
            <a:pPr lvl="1"/>
            <a:r>
              <a:rPr lang="en-US" dirty="0" smtClean="0"/>
              <a:t>autographs of movie stars written in cement in the theatre‘s courtyard</a:t>
            </a: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Los Angeles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85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built on a peninsula between the Pacific Ocean and San Francisco Bay</a:t>
            </a:r>
          </a:p>
          <a:p>
            <a:r>
              <a:rPr lang="en-US" dirty="0" smtClean="0"/>
              <a:t>known for its steep hills</a:t>
            </a:r>
          </a:p>
          <a:p>
            <a:r>
              <a:rPr lang="en-US" dirty="0" smtClean="0"/>
              <a:t>Golden Gate Bridge</a:t>
            </a:r>
          </a:p>
          <a:p>
            <a:pPr lvl="1"/>
            <a:r>
              <a:rPr lang="en-US" dirty="0" smtClean="0"/>
              <a:t>built in1937 as the largest one in the USA</a:t>
            </a:r>
          </a:p>
          <a:p>
            <a:pPr lvl="1"/>
            <a:r>
              <a:rPr lang="en-US" dirty="0" smtClean="0"/>
              <a:t>more than 100,000 cars cross it every day</a:t>
            </a:r>
          </a:p>
          <a:p>
            <a:r>
              <a:rPr lang="en-US" dirty="0" smtClean="0"/>
              <a:t>Alcatraz Island</a:t>
            </a:r>
          </a:p>
          <a:p>
            <a:pPr lvl="1"/>
            <a:r>
              <a:rPr lang="en-US" dirty="0" smtClean="0"/>
              <a:t>originally a lighthouse, then a military port</a:t>
            </a:r>
          </a:p>
          <a:p>
            <a:pPr lvl="1"/>
            <a:r>
              <a:rPr lang="en-US" dirty="0" smtClean="0"/>
              <a:t>best-known for being a prison</a:t>
            </a:r>
          </a:p>
          <a:p>
            <a:pPr lvl="2"/>
            <a:r>
              <a:rPr lang="en-US" dirty="0" smtClean="0"/>
              <a:t>a National Historic Monument now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San Francisco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89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Nevada desert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smtClean="0"/>
              <a:t>sleeps</a:t>
            </a:r>
            <a:endParaRPr lang="cs-CZ" dirty="0" smtClean="0"/>
          </a:p>
          <a:p>
            <a:r>
              <a:rPr lang="en-US" dirty="0" smtClean="0"/>
              <a:t>the only place where all types of hazard are legal</a:t>
            </a:r>
          </a:p>
          <a:p>
            <a:r>
              <a:rPr lang="en-US" dirty="0" smtClean="0"/>
              <a:t>home of world-famous casinos, hotels and world sights replicas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 Vegas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840" y="3933056"/>
            <a:ext cx="3665984" cy="2749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20" y="4660485"/>
            <a:ext cx="4315433" cy="1294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1041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ROLLE, Elisa.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</a:t>
            </a:r>
            <a:r>
              <a:rPr lang="cs-CZ" dirty="0" smtClean="0"/>
              <a:t>commons.wikimedia.org/wiki/File:Carnegie_Hall</a:t>
            </a:r>
            <a:r>
              <a:rPr lang="cs-CZ" dirty="0"/>
              <a:t>,_June_2000.jpg?uselang=cs </a:t>
            </a:r>
            <a:endParaRPr lang="cs-CZ" dirty="0" smtClean="0"/>
          </a:p>
          <a:p>
            <a:r>
              <a:rPr lang="cs-CZ" dirty="0"/>
              <a:t>ARAD.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http://commons.wikimedia.org/wiki/File:Image-Metropolitan_Museum_of_Art_entrance_NYC_NY.JPG?uselang=cs </a:t>
            </a:r>
            <a:endParaRPr lang="cs-CZ" dirty="0" smtClean="0"/>
          </a:p>
          <a:p>
            <a:r>
              <a:rPr lang="cs-CZ" dirty="0"/>
              <a:t>SCHWEN, Daniel.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http://commons.wikimedia.org/wiki/File:NYC_Empire_State_Building.jpg </a:t>
            </a:r>
            <a:endParaRPr lang="cs-CZ" dirty="0" smtClean="0"/>
          </a:p>
          <a:p>
            <a:r>
              <a:rPr lang="cs-CZ" dirty="0"/>
              <a:t>TYSTO.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http://commons.wikimedia.org/wiki/File:Statue-of-liberty_tysto.jpg </a:t>
            </a:r>
            <a:endParaRPr lang="cs-CZ" dirty="0" smtClean="0"/>
          </a:p>
          <a:p>
            <a:r>
              <a:rPr lang="cs-CZ" dirty="0"/>
              <a:t>STERNER, Susan.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http://commons.wikimedia.org/wiki/File:SouthPorticoChristmas.jpg </a:t>
            </a:r>
            <a:endParaRPr lang="cs-CZ" dirty="0" smtClean="0"/>
          </a:p>
          <a:p>
            <a:r>
              <a:rPr lang="cs-CZ" dirty="0"/>
              <a:t>FUSSAN, Stefan.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http://commons.wikimedia.org/wiki/File:Washington_D.C._-_The_National_Mall_0001.jpg?uselang=cs </a:t>
            </a:r>
            <a:endParaRPr lang="cs-CZ" dirty="0" smtClean="0"/>
          </a:p>
          <a:p>
            <a:r>
              <a:rPr lang="cs-CZ" dirty="0"/>
              <a:t>SCRUMSHUS.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http://commons.wikimedia.org/wiki/File:Capitol-Senate.JPG?uselang=cs </a:t>
            </a:r>
            <a:endParaRPr lang="cs-CZ" dirty="0" smtClean="0"/>
          </a:p>
          <a:p>
            <a:r>
              <a:rPr lang="cs-CZ" dirty="0"/>
              <a:t>BJORGEN, David.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http://commons.wikimedia.org/wiki/File:Lincoln_with_Inscription.jpg </a:t>
            </a:r>
            <a:endParaRPr lang="cs-CZ" dirty="0" smtClean="0"/>
          </a:p>
          <a:p>
            <a:r>
              <a:rPr lang="cs-CZ" dirty="0"/>
              <a:t>BJORGEN, David.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commons.wikimedia.org/wiki/File:Lincoln_Memorial_Close-Up.jpg</a:t>
            </a:r>
            <a:endParaRPr lang="cs-CZ" dirty="0" smtClean="0"/>
          </a:p>
          <a:p>
            <a:r>
              <a:rPr lang="cs-CZ" dirty="0"/>
              <a:t>SHAWN.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http://commons.wikimedia.org/wiki/File:Korean_War_Memorial_(3062592300).</a:t>
            </a:r>
            <a:r>
              <a:rPr lang="cs-CZ" dirty="0" smtClean="0">
                <a:hlinkClick r:id="rId3"/>
              </a:rPr>
              <a:t>jpg?uselang=cs</a:t>
            </a:r>
            <a:endParaRPr lang="cs-CZ" dirty="0" smtClean="0"/>
          </a:p>
          <a:p>
            <a:r>
              <a:rPr lang="cs-CZ" dirty="0"/>
              <a:t>BLUEBEROO1987.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http://commons.wikimedia.org/wiki/File:Martin_Luther_King,_Jr_Memorial.jpg?uselang=cs</a:t>
            </a:r>
            <a:r>
              <a:rPr lang="cs-CZ" dirty="0" smtClean="0"/>
              <a:t>  </a:t>
            </a:r>
          </a:p>
          <a:p>
            <a:r>
              <a:rPr lang="cs-CZ" dirty="0"/>
              <a:t>DILIFF.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http://commons.wikimedia.org/wiki/File:Washington_Monument_Dusk_Jan_2006.jpg </a:t>
            </a:r>
            <a:endParaRPr lang="cs-CZ" dirty="0" smtClean="0"/>
          </a:p>
          <a:p>
            <a:r>
              <a:rPr lang="cs-CZ" dirty="0"/>
              <a:t>VASQUEZ, David.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http://commons.wikimedia.org/wiki/File:WelcomeToVegasNite.JPG </a:t>
            </a:r>
            <a:endParaRPr lang="cs-CZ" dirty="0" smtClean="0"/>
          </a:p>
          <a:p>
            <a:r>
              <a:rPr lang="cs-CZ" dirty="0"/>
              <a:t>GALILEO.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smtClean="0"/>
              <a:t>15.3.2014</a:t>
            </a:r>
            <a:r>
              <a:rPr lang="cs-CZ" dirty="0"/>
              <a:t>]. Dostupný na WWW: http://commons.wikimedia.org/wiki/File:Lasvegasview.jpg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43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4655</TotalTime>
  <Words>1063</Words>
  <Application>Microsoft Office PowerPoint</Application>
  <PresentationFormat>Předvádění na obrazovce (4:3)</PresentationFormat>
  <Paragraphs>137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Georgia</vt:lpstr>
      <vt:lpstr>Lucida Sans Unicode</vt:lpstr>
      <vt:lpstr>Verdana</vt:lpstr>
      <vt:lpstr>Wingdings 2</vt:lpstr>
      <vt:lpstr>Wingdings 3</vt:lpstr>
      <vt:lpstr>Shluk</vt:lpstr>
      <vt:lpstr>American cities</vt:lpstr>
      <vt:lpstr>Prezentace aplikace PowerPoint</vt:lpstr>
      <vt:lpstr>Anotace</vt:lpstr>
      <vt:lpstr>New York City</vt:lpstr>
      <vt:lpstr>The Statue of Liberty</vt:lpstr>
      <vt:lpstr>Washington D.C.</vt:lpstr>
      <vt:lpstr>The White House</vt:lpstr>
      <vt:lpstr>The Lincoln Memorial</vt:lpstr>
      <vt:lpstr>The Korean War Veterans Memorial</vt:lpstr>
      <vt:lpstr>The Martin Luther King, Jr. Memorial</vt:lpstr>
      <vt:lpstr>The Washington Monument</vt:lpstr>
      <vt:lpstr>The Capitol</vt:lpstr>
      <vt:lpstr>Los Angeles</vt:lpstr>
      <vt:lpstr>San Francisco</vt:lpstr>
      <vt:lpstr>Las Vegas</vt:lpstr>
      <vt:lpstr>Zdroje obrázků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American cities</dc:title>
  <dc:creator>Lucka</dc:creator>
  <cp:lastModifiedBy>kuceroval</cp:lastModifiedBy>
  <cp:revision>25</cp:revision>
  <dcterms:created xsi:type="dcterms:W3CDTF">2014-03-13T18:01:07Z</dcterms:created>
  <dcterms:modified xsi:type="dcterms:W3CDTF">2014-05-15T08:14:17Z</dcterms:modified>
</cp:coreProperties>
</file>