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VY_32_INOVACE_02_SOUHLÁSKY_PSANÍ Y-Ý PO TVRDÝCH SOUHLÁSKÁCH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Psaní y-ý po tvrdých souhláskách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3CD0FE25-6EAA-495F-B11F-4E044892F448}" type="presParOf" srcId="{333A1088-737F-45CB-B68E-254E46348037}" destId="{AED2198E-93D5-4001-81B4-73124B309672}" srcOrd="15" destOrd="0" presId="urn:microsoft.com/office/officeart/2005/8/layout/target3"/>
    <dgm:cxn modelId="{0C92C671-C775-4BE2-AA77-D6CC8D49E0A7}" type="presParOf" srcId="{333A1088-737F-45CB-B68E-254E46348037}" destId="{2BE915AB-18AA-4053-B92C-3BFC9ED204BB}" srcOrd="16" destOrd="0" presId="urn:microsoft.com/office/officeart/2005/8/layout/target3"/>
    <dgm:cxn modelId="{3B6146DE-31A5-434D-8705-C771541957F8}" type="presParOf" srcId="{333A1088-737F-45CB-B68E-254E46348037}" destId="{6BB5E863-4638-4E1D-BFDE-399D028AC4ED}" srcOrd="17" destOrd="0" presId="urn:microsoft.com/office/officeart/2005/8/layout/target3"/>
    <dgm:cxn modelId="{12639699-95A5-433B-A634-52C303237A5E}" type="presParOf" srcId="{333A1088-737F-45CB-B68E-254E46348037}" destId="{5A5FFA88-C948-4069-8E93-59FA12366E83}" srcOrd="18" destOrd="0" presId="urn:microsoft.com/office/officeart/2005/8/layout/target3"/>
    <dgm:cxn modelId="{1F593C37-452D-4B47-A629-E931FC33C0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279D3B4-EAAD-4DD1-B8EA-BEBE8A1CEEC7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7B1B64D-5BBA-42F7-8603-8D3A20210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9899C4-6FB7-43DA-A682-8EBBBCAEA4B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01564-075C-4E9F-B41B-D4BC91B243AB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9213E-1172-4CAE-A7F7-9EC65C22B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4A339-948C-46A4-A7E7-346D77C1245E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5D6A2-6C37-4D5F-AF4F-C7A19002E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86D63-97D9-4557-91DC-9315BEB45778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CDF1A-6FD8-4A5A-BF2F-2C7328473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7409E-03CD-4C57-8F2D-FB03ECF16F40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76047-6F86-4990-A7FF-55B9B44D59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0E9AB-0364-4211-A59E-0944780D13D5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B0313-3070-4BD6-8029-E399DE8C7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553F-B3D0-4B77-A4D6-0EA1880634A8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6EA80-3BDE-41C7-ADDD-3C2064D9A7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4C8FB-7BCA-4EA3-9C79-9A41232D54AE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913F8-4FC8-4F40-87C7-A8E3EEF5A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C6CDF-C0D8-4836-AF9F-3B2B068B1AC6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FC9BB-ECFE-495D-A606-DBF15BE3B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4CD1F-D9D3-450B-8D9C-C3F7462117AD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DB7BB-C9CE-4CF0-9158-235DE4E90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0E6DA-5CEC-4719-88B0-6B723824E238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14EEE-6292-4E93-A2C4-35B3F86F65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22CE9-1B27-43FF-89D0-65B4C9DFB299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AAA33-0468-43F2-BFDB-AAA9E47F43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8F8925-338A-4658-84D2-F33A5CC51E4B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95725F-8A80-4372-A1FC-FB098755C7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FEB80A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FEB80A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00ADDC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835150" y="4824413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Obrázek 5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3850" y="998538"/>
            <a:ext cx="1865313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Prezentace je určena žákům 2. ročníku ZŠ a je vhodná pro interaktivní tabuli.</a:t>
            </a:r>
          </a:p>
          <a:p>
            <a:r>
              <a:rPr lang="cs-CZ" smtClean="0"/>
              <a:t>Slouží k upevnění probírané látky.</a:t>
            </a:r>
          </a:p>
          <a:p>
            <a:r>
              <a:rPr lang="cs-CZ" smtClean="0"/>
              <a:t>Vybrané snímky je možné vytisknout jako pracovní listy.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23925"/>
          </a:xfrm>
        </p:spPr>
        <p:txBody>
          <a:bodyPr/>
          <a:lstStyle/>
          <a:p>
            <a:r>
              <a:rPr lang="cs-CZ" sz="3600" smtClean="0"/>
              <a:t>PSANÍ Y-Ý PO TVRDÝCH SOUHLÁSKÁCH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551362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Dokážeš doplnit tvrdé slabiky do slov?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9" name="Vývojový diagram: děrná páska 38"/>
          <p:cNvSpPr/>
          <p:nvPr/>
        </p:nvSpPr>
        <p:spPr>
          <a:xfrm>
            <a:off x="827088" y="2420938"/>
            <a:ext cx="1441450" cy="503237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O__NEK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0" name="Vývojový diagram: děrná páska 39"/>
          <p:cNvSpPr/>
          <p:nvPr/>
        </p:nvSpPr>
        <p:spPr>
          <a:xfrm>
            <a:off x="827088" y="2924175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LEV__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1" name="Vývojový diagram: děrná páska 40"/>
          <p:cNvSpPr/>
          <p:nvPr/>
        </p:nvSpPr>
        <p:spPr>
          <a:xfrm>
            <a:off x="827088" y="3429000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__TARA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2" name="Vývojový diagram: děrná páska 41"/>
          <p:cNvSpPr/>
          <p:nvPr/>
        </p:nvSpPr>
        <p:spPr>
          <a:xfrm>
            <a:off x="827088" y="3933825"/>
            <a:ext cx="1441450" cy="503238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BO__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3" name="Vývojový diagram: děrná páska 42"/>
          <p:cNvSpPr/>
          <p:nvPr/>
        </p:nvSpPr>
        <p:spPr>
          <a:xfrm>
            <a:off x="827088" y="4437063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KNI__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4" name="Vývojový diagram: děrná páska 43"/>
          <p:cNvSpPr/>
          <p:nvPr/>
        </p:nvSpPr>
        <p:spPr>
          <a:xfrm>
            <a:off x="827088" y="4941888"/>
            <a:ext cx="1441450" cy="503237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__BA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Vývojový diagram: děrná páska 44"/>
          <p:cNvSpPr/>
          <p:nvPr/>
        </p:nvSpPr>
        <p:spPr>
          <a:xfrm>
            <a:off x="827088" y="5445125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MALI__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6" name="Vývojový diagram: děrná páska 45"/>
          <p:cNvSpPr/>
          <p:nvPr/>
        </p:nvSpPr>
        <p:spPr>
          <a:xfrm>
            <a:off x="4859338" y="2420938"/>
            <a:ext cx="1441450" cy="503237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MO__LEK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7" name="Vývojový diagram: děrná páska 46"/>
          <p:cNvSpPr/>
          <p:nvPr/>
        </p:nvSpPr>
        <p:spPr>
          <a:xfrm>
            <a:off x="4859338" y="2924175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CHYT__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8" name="Vývojový diagram: děrná páska 47"/>
          <p:cNvSpPr/>
          <p:nvPr/>
        </p:nvSpPr>
        <p:spPr>
          <a:xfrm>
            <a:off x="4859338" y="3429000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__TÍŘ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9" name="Vývojový diagram: děrná páska 48"/>
          <p:cNvSpPr/>
          <p:nvPr/>
        </p:nvSpPr>
        <p:spPr>
          <a:xfrm>
            <a:off x="4859338" y="3933825"/>
            <a:ext cx="1441450" cy="503238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JAHO__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0" name="Vývojový diagram: děrná páska 49"/>
          <p:cNvSpPr/>
          <p:nvPr/>
        </p:nvSpPr>
        <p:spPr>
          <a:xfrm>
            <a:off x="4859338" y="4437063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TEN__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1" name="Vývojový diagram: děrná páska 50"/>
          <p:cNvSpPr/>
          <p:nvPr/>
        </p:nvSpPr>
        <p:spPr>
          <a:xfrm>
            <a:off x="4859338" y="4941888"/>
            <a:ext cx="1441450" cy="503237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__ŠE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2" name="Vývojový diagram: děrná páska 51"/>
          <p:cNvSpPr/>
          <p:nvPr/>
        </p:nvSpPr>
        <p:spPr>
          <a:xfrm>
            <a:off x="4859338" y="5445125"/>
            <a:ext cx="1441450" cy="504825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__CHÁ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3" name="Vývojový diagram: děrná páska 52"/>
          <p:cNvSpPr/>
          <p:nvPr/>
        </p:nvSpPr>
        <p:spPr>
          <a:xfrm>
            <a:off x="2339975" y="2420938"/>
            <a:ext cx="1439863" cy="503237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OHÝNEK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4" name="Vývojový diagram: děrná páska 53"/>
          <p:cNvSpPr/>
          <p:nvPr/>
        </p:nvSpPr>
        <p:spPr>
          <a:xfrm>
            <a:off x="2339975" y="2924175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LEVNÝ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5" name="Vývojový diagram: děrná páska 54"/>
          <p:cNvSpPr/>
          <p:nvPr/>
        </p:nvSpPr>
        <p:spPr>
          <a:xfrm>
            <a:off x="2339975" y="3429000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KYTARA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6" name="Vývojový diagram: děrná páska 55"/>
          <p:cNvSpPr/>
          <p:nvPr/>
        </p:nvSpPr>
        <p:spPr>
          <a:xfrm>
            <a:off x="2339975" y="3933825"/>
            <a:ext cx="1439863" cy="503238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BOTY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Vývojový diagram: děrná páska 56"/>
          <p:cNvSpPr/>
          <p:nvPr/>
        </p:nvSpPr>
        <p:spPr>
          <a:xfrm>
            <a:off x="2339975" y="4437063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KNIHY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Vývojový diagram: děrná páska 57"/>
          <p:cNvSpPr/>
          <p:nvPr/>
        </p:nvSpPr>
        <p:spPr>
          <a:xfrm>
            <a:off x="2339975" y="4941888"/>
            <a:ext cx="1439863" cy="503237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CHYBA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Vývojový diagram: děrná páska 58"/>
          <p:cNvSpPr/>
          <p:nvPr/>
        </p:nvSpPr>
        <p:spPr>
          <a:xfrm>
            <a:off x="2339975" y="5445125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MALINY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0" name="Vývojový diagram: děrná páska 59"/>
          <p:cNvSpPr/>
          <p:nvPr/>
        </p:nvSpPr>
        <p:spPr>
          <a:xfrm>
            <a:off x="6372225" y="2420938"/>
            <a:ext cx="1439863" cy="503237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MOTÝLEK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1" name="Vývojový diagram: děrná páska 60"/>
          <p:cNvSpPr/>
          <p:nvPr/>
        </p:nvSpPr>
        <p:spPr>
          <a:xfrm>
            <a:off x="6372225" y="2924175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CHYTRÝ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2" name="Vývojový diagram: děrná páska 61"/>
          <p:cNvSpPr/>
          <p:nvPr/>
        </p:nvSpPr>
        <p:spPr>
          <a:xfrm>
            <a:off x="6372225" y="3429000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RYTÍŘ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3" name="Vývojový diagram: děrná páska 62"/>
          <p:cNvSpPr/>
          <p:nvPr/>
        </p:nvSpPr>
        <p:spPr>
          <a:xfrm>
            <a:off x="6372225" y="3933825"/>
            <a:ext cx="1439863" cy="503238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JAHODY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4" name="Vývojový diagram: děrná páska 63"/>
          <p:cNvSpPr/>
          <p:nvPr/>
        </p:nvSpPr>
        <p:spPr>
          <a:xfrm>
            <a:off x="6372225" y="4437063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TENKÝ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5" name="Vývojový diagram: děrná páska 64"/>
          <p:cNvSpPr/>
          <p:nvPr/>
        </p:nvSpPr>
        <p:spPr>
          <a:xfrm>
            <a:off x="6372225" y="4941888"/>
            <a:ext cx="1439863" cy="503237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CHÝŠE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6" name="Vývojový diagram: děrná páska 65"/>
          <p:cNvSpPr/>
          <p:nvPr/>
        </p:nvSpPr>
        <p:spPr>
          <a:xfrm>
            <a:off x="6372225" y="5445125"/>
            <a:ext cx="1439863" cy="504825"/>
          </a:xfrm>
          <a:prstGeom prst="flowChartPunchedTap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KÝCHÁ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908050"/>
            <a:ext cx="8229600" cy="5416550"/>
          </a:xfrm>
        </p:spPr>
        <p:txBody>
          <a:bodyPr>
            <a:normAutofit/>
          </a:bodyPr>
          <a:lstStyle/>
          <a:p>
            <a:r>
              <a:rPr lang="cs-CZ" sz="2400" smtClean="0"/>
              <a:t>Ke každému slovu v okýnku přiřaď vhodné slovo </a:t>
            </a:r>
            <a:r>
              <a:rPr lang="cs-CZ" sz="2400" smtClean="0">
                <a:latin typeface="Arial" charset="0"/>
              </a:rPr>
              <a:t>                              </a:t>
            </a:r>
            <a:r>
              <a:rPr lang="cs-CZ" sz="2400" smtClean="0"/>
              <a:t>a do sešitu vypiš tvrdé slabiky.</a:t>
            </a:r>
          </a:p>
          <a:p>
            <a:pPr fontAlgn="t">
              <a:buFont typeface="Wingdings 2" pitchFamily="18" charset="2"/>
              <a:buNone/>
            </a:pPr>
            <a:endParaRPr lang="cs-CZ" smtClean="0"/>
          </a:p>
          <a:p>
            <a:pPr fontAlgn="t"/>
            <a:endParaRPr lang="cs-CZ" smtClean="0"/>
          </a:p>
          <a:p>
            <a:pPr fontAlgn="t"/>
            <a:endParaRPr lang="cs-CZ" smtClean="0"/>
          </a:p>
          <a:p>
            <a:pPr fontAlgn="t"/>
            <a:endParaRPr lang="cs-CZ" smtClean="0"/>
          </a:p>
          <a:p>
            <a:pPr fontAlgn="t"/>
            <a:endParaRPr lang="cs-CZ" smtClean="0"/>
          </a:p>
          <a:p>
            <a:pPr fontAlgn="t"/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z="2000" b="1" smtClean="0">
              <a:solidFill>
                <a:srgbClr val="003F75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844823"/>
          <a:ext cx="7056783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2261"/>
                <a:gridCol w="2352261"/>
                <a:gridCol w="2352261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čaj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tužky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jahody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okurky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provaz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chléb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dědeček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brambory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motýl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slope"/>
                      <a:lightRig rig="flood" dir="t"/>
                    </a:cell3D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755650" y="5084763"/>
            <a:ext cx="1584325" cy="36036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barevný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92275" y="5589588"/>
            <a:ext cx="1584325" cy="36036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horký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24075" y="6092825"/>
            <a:ext cx="1584325" cy="36036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pevný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24525" y="6165850"/>
            <a:ext cx="1584325" cy="35877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kyselé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732588" y="5661025"/>
            <a:ext cx="1584325" cy="36036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měkký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95738" y="5876925"/>
            <a:ext cx="1584325" cy="36036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chytrý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75463" y="5084763"/>
            <a:ext cx="1584325" cy="36036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ořezané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3800" y="5300663"/>
            <a:ext cx="1584325" cy="36036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uvařené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132138" y="5157788"/>
            <a:ext cx="1584325" cy="35877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červené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82 -0.00532 L 0.58281 -0.110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" y="-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64 -0.01573 L 0.30711 -0.424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" y="-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84 -0.00508 L -0.14166 -0.151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0.0259 L -0.34635 -0.414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-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82054E-6 L -0.03941 -0.47202 " pathEditMode="relative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5.08788E-6 L 0.17327 -0.39871 " pathEditMode="relative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91212E-6 L -0.29132 -0.2204 " pathEditMode="relative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2054E-6 L -0.47257 -0.40911 " pathEditMode="relative" ptsTypes="A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91212E-6 L -0.07084 -0.3358 " pathEditMode="relative" ptsTypes="A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272087"/>
          </a:xfrm>
        </p:spPr>
        <p:txBody>
          <a:bodyPr/>
          <a:lstStyle/>
          <a:p>
            <a:r>
              <a:rPr lang="cs-CZ" smtClean="0"/>
              <a:t>Napiš do křížovky slova opačného významu.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 lvl="1"/>
            <a:r>
              <a:rPr lang="cs-CZ" smtClean="0"/>
              <a:t>ruce      </a:t>
            </a:r>
          </a:p>
          <a:p>
            <a:pPr lvl="1"/>
            <a:r>
              <a:rPr lang="cs-CZ" smtClean="0"/>
              <a:t>hloupý</a:t>
            </a:r>
          </a:p>
          <a:p>
            <a:pPr lvl="1"/>
            <a:r>
              <a:rPr lang="cs-CZ" smtClean="0"/>
              <a:t>sladká</a:t>
            </a:r>
          </a:p>
          <a:p>
            <a:pPr lvl="1"/>
            <a:r>
              <a:rPr lang="cs-CZ" smtClean="0"/>
              <a:t>pomalá</a:t>
            </a:r>
          </a:p>
          <a:p>
            <a:pPr lvl="1"/>
            <a:r>
              <a:rPr lang="cs-CZ" smtClean="0"/>
              <a:t>měkký</a:t>
            </a:r>
          </a:p>
          <a:p>
            <a:pPr lvl="1"/>
            <a:r>
              <a:rPr lang="cs-CZ" smtClean="0"/>
              <a:t>vykat</a:t>
            </a:r>
          </a:p>
          <a:p>
            <a:pPr lvl="1"/>
            <a:r>
              <a:rPr lang="cs-CZ" smtClean="0"/>
              <a:t>muži</a:t>
            </a:r>
          </a:p>
          <a:p>
            <a:pPr lvl="1">
              <a:buFont typeface="Wingdings 2" pitchFamily="18" charset="2"/>
              <a:buNone/>
            </a:pPr>
            <a:endParaRPr lang="cs-CZ" smtClean="0"/>
          </a:p>
          <a:p>
            <a:pPr lvl="1">
              <a:buFont typeface="Wingdings 2" pitchFamily="18" charset="2"/>
              <a:buNone/>
            </a:pPr>
            <a:r>
              <a:rPr lang="cs-CZ" smtClean="0"/>
              <a:t>Tajenka: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700338" y="1989138"/>
          <a:ext cx="2016125" cy="369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08400" y="2420938"/>
          <a:ext cx="2471738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387"/>
                <a:gridCol w="494387"/>
                <a:gridCol w="494387"/>
                <a:gridCol w="494387"/>
                <a:gridCol w="49438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708400" y="2852738"/>
          <a:ext cx="2951163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2055"/>
                <a:gridCol w="492055"/>
                <a:gridCol w="492055"/>
                <a:gridCol w="492055"/>
                <a:gridCol w="492055"/>
                <a:gridCol w="49205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708400" y="3284538"/>
          <a:ext cx="2447925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54"/>
                <a:gridCol w="489654"/>
                <a:gridCol w="489654"/>
                <a:gridCol w="489654"/>
                <a:gridCol w="48965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268538" y="3716338"/>
          <a:ext cx="2447925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54"/>
                <a:gridCol w="489654"/>
                <a:gridCol w="489654"/>
                <a:gridCol w="489654"/>
                <a:gridCol w="48965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708400" y="4149725"/>
          <a:ext cx="2471738" cy="369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387"/>
                <a:gridCol w="494387"/>
                <a:gridCol w="494387"/>
                <a:gridCol w="494387"/>
                <a:gridCol w="49438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627313" y="4581525"/>
          <a:ext cx="2112962" cy="369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974"/>
                <a:gridCol w="527974"/>
                <a:gridCol w="527974"/>
                <a:gridCol w="52797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124075" y="5516563"/>
          <a:ext cx="60960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9560" name="Picture 2" descr="C:\Users\Marcela\AppData\Local\Microsoft\Windows\Temporary Internet Files\Content.IE5\AWGJD1MZ\MC90043762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844675"/>
            <a:ext cx="2403475" cy="240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http://microsoft.com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192</TotalTime>
  <Words>110</Words>
  <Application>Microsoft Office PowerPoint</Application>
  <PresentationFormat>On-screen Show (4:3)</PresentationFormat>
  <Paragraphs>66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ANOTACE</vt:lpstr>
      <vt:lpstr>PSANÍ Y-Ý PO TVRDÝCH SOUHLÁSKÁCH 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VY_32_INOVACE_02_SOUHLÁSKY_PSANÍ    Y-Ý PO TVRDÝCH SOUHLÁSKÁCH I.</dc:title>
  <dc:creator>Marcela</dc:creator>
  <cp:lastModifiedBy>DUM</cp:lastModifiedBy>
  <cp:revision>29</cp:revision>
  <dcterms:created xsi:type="dcterms:W3CDTF">2011-08-12T09:28:36Z</dcterms:created>
  <dcterms:modified xsi:type="dcterms:W3CDTF">2012-04-04T16:00:14Z</dcterms:modified>
</cp:coreProperties>
</file>