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1" r:id="rId3"/>
    <p:sldId id="259" r:id="rId4"/>
    <p:sldId id="260" r:id="rId5"/>
    <p:sldId id="258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VY_32_INOVACE_03_SOUHLÁSKY_PSANÍ Y-Ý PO TVRDÝCH SOUHLÁSKÁCH II.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Psaní y-ý po tvrdých souhláskách II.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3CD0FE25-6EAA-495F-B11F-4E044892F448}" type="presParOf" srcId="{333A1088-737F-45CB-B68E-254E46348037}" destId="{AED2198E-93D5-4001-81B4-73124B309672}" srcOrd="15" destOrd="0" presId="urn:microsoft.com/office/officeart/2005/8/layout/target3"/>
    <dgm:cxn modelId="{0C92C671-C775-4BE2-AA77-D6CC8D49E0A7}" type="presParOf" srcId="{333A1088-737F-45CB-B68E-254E46348037}" destId="{2BE915AB-18AA-4053-B92C-3BFC9ED204BB}" srcOrd="16" destOrd="0" presId="urn:microsoft.com/office/officeart/2005/8/layout/target3"/>
    <dgm:cxn modelId="{3B6146DE-31A5-434D-8705-C771541957F8}" type="presParOf" srcId="{333A1088-737F-45CB-B68E-254E46348037}" destId="{6BB5E863-4638-4E1D-BFDE-399D028AC4ED}" srcOrd="17" destOrd="0" presId="urn:microsoft.com/office/officeart/2005/8/layout/target3"/>
    <dgm:cxn modelId="{12639699-95A5-433B-A634-52C303237A5E}" type="presParOf" srcId="{333A1088-737F-45CB-B68E-254E46348037}" destId="{5A5FFA88-C948-4069-8E93-59FA12366E83}" srcOrd="18" destOrd="0" presId="urn:microsoft.com/office/officeart/2005/8/layout/target3"/>
    <dgm:cxn modelId="{1F593C37-452D-4B47-A629-E931FC33C0E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VY_32_INOVACE_03_SOUHLÁSKY_PSANÍ Y-Ý PO TVRDÝCH SOUHLÁSKÁCH II.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Psaní y-ý po tvrdých souhláskách II.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lc="http://schemas.openxmlformats.org/drawingml/2006/lockedCanvas"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lc="http://schemas.openxmlformats.org/drawingml/2006/lockedCanvas"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žákům 2. ročníku ZŠ a je vhodná pro interaktivní tabuli.</a:t>
            </a:r>
          </a:p>
          <a:p>
            <a:r>
              <a:rPr lang="cs-CZ" dirty="0" smtClean="0"/>
              <a:t>Slouží k upevnění probírané látky.</a:t>
            </a:r>
          </a:p>
          <a:p>
            <a:r>
              <a:rPr lang="cs-CZ" dirty="0" smtClean="0"/>
              <a:t>Vybrané snímky je možné vytisknout </a:t>
            </a:r>
            <a:r>
              <a:rPr lang="cs-CZ" smtClean="0"/>
              <a:t>jako pracovní listy.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PSANÍ Y-Ý PO TVRDÝCH SOUHLÁSKÁCH II.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Tvrdé souhlásky chystají hostinu pro ostatní kamarády z abecedy. Na slavnostní stůl připravily:</a:t>
            </a:r>
            <a:endParaRPr lang="cs-CZ" sz="2400" dirty="0"/>
          </a:p>
        </p:txBody>
      </p:sp>
      <p:pic>
        <p:nvPicPr>
          <p:cNvPr id="1026" name="Picture 2" descr="C:\Users\Marcela\AppData\Local\Microsoft\Windows\Temporary Internet Files\Content.IE5\AWGJD1MZ\MC9000134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5013176"/>
            <a:ext cx="5169501" cy="1639519"/>
          </a:xfrm>
          <a:prstGeom prst="rect">
            <a:avLst/>
          </a:prstGeom>
          <a:noFill/>
        </p:spPr>
      </p:pic>
      <p:pic>
        <p:nvPicPr>
          <p:cNvPr id="1027" name="Picture 3" descr="C:\Users\Marcela\AppData\Local\Microsoft\Windows\Temporary Internet Files\Content.IE5\AWGJD1MZ\MC9002153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5013176"/>
            <a:ext cx="592588" cy="547446"/>
          </a:xfrm>
          <a:prstGeom prst="rect">
            <a:avLst/>
          </a:prstGeom>
          <a:noFill/>
        </p:spPr>
      </p:pic>
      <p:pic>
        <p:nvPicPr>
          <p:cNvPr id="1028" name="Picture 4" descr="C:\Users\Marcela\AppData\Local\Microsoft\Windows\Temporary Internet Files\Content.IE5\O0MZE86X\MC90011242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4941168"/>
            <a:ext cx="680740" cy="455399"/>
          </a:xfrm>
          <a:prstGeom prst="rect">
            <a:avLst/>
          </a:prstGeom>
          <a:noFill/>
        </p:spPr>
      </p:pic>
      <p:pic>
        <p:nvPicPr>
          <p:cNvPr id="1029" name="Picture 5" descr="C:\Users\Marcela\AppData\Local\Microsoft\Windows\Temporary Internet Files\Content.IE5\L9NQ16BA\MC90041335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5157192"/>
            <a:ext cx="725765" cy="442286"/>
          </a:xfrm>
          <a:prstGeom prst="rect">
            <a:avLst/>
          </a:prstGeom>
          <a:noFill/>
        </p:spPr>
      </p:pic>
      <p:pic>
        <p:nvPicPr>
          <p:cNvPr id="1030" name="Picture 6" descr="C:\Users\Marcela\AppData\Local\Microsoft\Windows\Temporary Internet Files\Content.IE5\L9NQ16BA\MC90011272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99992" y="4941168"/>
            <a:ext cx="595774" cy="539116"/>
          </a:xfrm>
          <a:prstGeom prst="rect">
            <a:avLst/>
          </a:prstGeom>
          <a:noFill/>
        </p:spPr>
      </p:pic>
      <p:pic>
        <p:nvPicPr>
          <p:cNvPr id="1031" name="Picture 7" descr="C:\Users\Marcela\AppData\Local\Microsoft\Windows\Temporary Internet Files\Content.IE5\2EOZRNWK\MC90021536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6056" y="5157192"/>
            <a:ext cx="610780" cy="439388"/>
          </a:xfrm>
          <a:prstGeom prst="rect">
            <a:avLst/>
          </a:prstGeom>
          <a:noFill/>
        </p:spPr>
      </p:pic>
      <p:pic>
        <p:nvPicPr>
          <p:cNvPr id="1032" name="Picture 8" descr="C:\Users\Marcela\AppData\Local\Microsoft\Windows\Temporary Internet Files\Content.IE5\L9NQ16BA\MC90033124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24128" y="5157192"/>
            <a:ext cx="400200" cy="341269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187624" y="2708920"/>
            <a:ext cx="1368152" cy="36004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jaho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051720" y="3284984"/>
            <a:ext cx="1368152" cy="36004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piro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940152" y="2708920"/>
            <a:ext cx="1368152" cy="36004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oře__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635896" y="4437112"/>
            <a:ext cx="1368152" cy="36004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cuke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771800" y="3861048"/>
            <a:ext cx="1368152" cy="36004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borův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427984" y="3861048"/>
            <a:ext cx="1368152" cy="36004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baná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355976" y="2708920"/>
            <a:ext cx="1368152" cy="36004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hruš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220072" y="3284984"/>
            <a:ext cx="1368152" cy="36004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buch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771800" y="2708920"/>
            <a:ext cx="1368152" cy="36004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brambo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635896" y="3284984"/>
            <a:ext cx="1368152" cy="36004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mali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__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971600" y="3861048"/>
            <a:ext cx="57606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C00000"/>
                </a:solidFill>
              </a:rPr>
              <a:t>hy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971600" y="4293096"/>
            <a:ext cx="57606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C00000"/>
                </a:solidFill>
              </a:rPr>
              <a:t>chy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971600" y="4725144"/>
            <a:ext cx="57606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C00000"/>
                </a:solidFill>
              </a:rPr>
              <a:t>ky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971600" y="5157192"/>
            <a:ext cx="57606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C00000"/>
                </a:solidFill>
              </a:rPr>
              <a:t>ry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971600" y="5589240"/>
            <a:ext cx="576064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C00000"/>
                </a:solidFill>
              </a:rPr>
              <a:t>dy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7236296" y="3789040"/>
            <a:ext cx="504056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ty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7236296" y="4221088"/>
            <a:ext cx="504056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C00000"/>
                </a:solidFill>
              </a:rPr>
              <a:t>ny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7236296" y="4653136"/>
            <a:ext cx="504056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C00000"/>
                </a:solidFill>
              </a:rPr>
              <a:t>ky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7236296" y="5085184"/>
            <a:ext cx="504056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C00000"/>
                </a:solidFill>
              </a:rPr>
              <a:t>ny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236296" y="5517232"/>
            <a:ext cx="504056" cy="36004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ty</a:t>
            </a:r>
            <a:endParaRPr lang="cs-CZ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76 0.00532 L -0.41336 -0.1100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" y="-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74 -0.01573 L 0.19705 -0.0786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5" y="-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79 -0.00509 L 0.61441 -0.2254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5" y="-1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79 0.00556 L 0.44896 -0.2883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" y="-1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6 0.00532 L 0.2915 -0.3515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" y="-1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79 -0.01573 L 0.09462 -0.4144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" y="-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18 0.00532 L -0.14566 -0.06823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" y="-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79 -0.00508 L -0.31892 -0.14153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" y="-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61 -0.00509 L -0.23229 -0.18339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" y="-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61 -0.00486 L -0.32673 -0.16235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" y="-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71864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Jaký je rohlík?             Jaký je sýr?             Jaký je cukr?</a:t>
            </a:r>
          </a:p>
          <a:p>
            <a:pPr>
              <a:buNone/>
            </a:pPr>
            <a:r>
              <a:rPr lang="cs-CZ" dirty="0" smtClean="0"/>
              <a:t>    ___________            ___________            ___________</a:t>
            </a:r>
          </a:p>
          <a:p>
            <a:pPr>
              <a:buNone/>
            </a:pPr>
            <a:r>
              <a:rPr lang="cs-CZ" dirty="0" smtClean="0"/>
              <a:t>    ___________            ___________            ___________   </a:t>
            </a:r>
          </a:p>
          <a:p>
            <a:pPr>
              <a:buNone/>
            </a:pPr>
            <a:r>
              <a:rPr lang="cs-CZ" dirty="0" smtClean="0"/>
              <a:t>    ___________            ___________            ___________   </a:t>
            </a:r>
          </a:p>
          <a:p>
            <a:pPr>
              <a:buNone/>
            </a:pPr>
            <a:r>
              <a:rPr lang="cs-CZ" dirty="0" smtClean="0"/>
              <a:t>    ___________            ___________            ___________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051720" y="3789040"/>
            <a:ext cx="19442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jemný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51720" y="4221088"/>
            <a:ext cx="19442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tvrdý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051720" y="4653136"/>
            <a:ext cx="19442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děrovaný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051720" y="5085184"/>
            <a:ext cx="19442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tavený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051720" y="5517232"/>
            <a:ext cx="19442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sladký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051720" y="5949280"/>
            <a:ext cx="19442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balený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20072" y="3789040"/>
            <a:ext cx="19442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měkký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220072" y="4221088"/>
            <a:ext cx="19442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rovný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220072" y="4653136"/>
            <a:ext cx="19442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uzený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220072" y="5085184"/>
            <a:ext cx="19442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solený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220072" y="5517232"/>
            <a:ext cx="19442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zabalený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20072" y="5949280"/>
            <a:ext cx="19442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hladký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61111E-6 -3.38575E-6 C 0.00052 -0.01989 0.00052 -0.03978 0.00138 -0.05967 C 0.00138 -0.06152 0.00399 -0.06961 0.00433 -0.07146 C 0.00677 -0.08302 0.00781 -0.09042 0.01145 -0.10037 C 0.01753 -0.11702 0.01979 -0.13668 0.02742 -0.1524 C 0.03802 -0.17437 0.02847 -0.15102 0.03906 -0.16975 C 0.04635 -0.1827 0.03749 -0.17368 0.04635 -0.18131 C 0.05225 -0.19819 0.06475 -0.21623 0.07673 -0.22572 C 0.07916 -0.23543 0.0894 -0.24329 0.09565 -0.24907 C 0.0993 -0.25254 0.10711 -0.25856 0.10711 -0.25856 C 0.11215 -0.2685 0.13072 -0.28376 0.13906 -0.28769 C 0.14357 -0.29648 0.1526 -0.30065 0.15937 -0.30689 C 0.16076 -0.30828 0.16232 -0.30943 0.16371 -0.31082 C 0.16614 -0.31313 0.17239 -0.31452 0.17239 -0.31452 C 0.19149 -0.33187 0.21736 -0.33071 0.23906 -0.3321 C 0.25381 -0.34158 0.25347 -0.34459 0.271 -0.34736 C 0.27847 -0.35083 0.28628 -0.35129 0.29409 -0.35314 C 0.30642 -0.35129 0.31857 -0.3506 0.33038 -0.34551 C 0.33472 -0.34158 0.33906 -0.33973 0.3434 -0.3358 C 0.35902 -0.33742 0.3743 -0.33996 0.38975 -0.34366 C 0.41302 -0.34227 0.4217 -0.34251 0.44045 -0.3358 C 0.44913 -0.3284 0.45034 -0.33025 0.46232 -0.3321 C 0.47083 -0.3358 0.47951 -0.3321 0.48836 -0.3321 " pathEditMode="relative" ptsTypes="fffffffffffff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38889E-6 -2.77521E-7 C 0.0026 -0.04625 0.00329 -0.09297 -0.0014 -0.13899 C -0.00192 -0.15934 -0.00036 -0.1975 -0.00574 -0.21993 C -0.0073 -0.23681 -0.00886 -0.25416 -0.01303 -0.27035 C -0.01529 -0.30134 -0.02483 -0.32932 -0.03768 -0.35522 C -0.0422 -0.36424 -0.04549 -0.37673 -0.05365 -0.3802 C -0.05851 -0.39038 -0.05365 -0.38274 -0.06077 -0.38806 C -0.06251 -0.38922 -0.07084 -0.39685 -0.07379 -0.39963 C -0.07935 -0.40448 -0.08907 -0.4061 -0.09567 -0.40934 C -0.10383 -0.40865 -0.11216 -0.40888 -0.12032 -0.40726 C -0.12206 -0.40703 -0.1231 -0.40425 -0.12466 -0.40356 C -0.12796 -0.40217 -0.13143 -0.40217 -0.13473 -0.40148 C -0.13681 -0.39963 -0.14341 -0.39616 -0.14341 -0.39384 " pathEditMode="relative" ptsTypes="ffffffffffff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61111E-6 -1.97965E-6 C -0.0198 -0.03885 -0.01233 -0.09574 0.00277 -0.13714 C 0.00329 -0.14107 0.00347 -0.145 0.00433 -0.14871 C 0.00486 -0.15079 0.00694 -0.15217 0.00711 -0.15449 C 0.00833 -0.16674 0.00798 -0.179 0.00867 -0.19126 C 0.00885 -0.19519 0.00937 -0.19889 0.01006 -0.20282 C 0.01093 -0.20814 0.01302 -0.21832 0.01302 -0.21832 C 0.0144 -0.23705 0.01961 -0.27151 0.02742 -0.2877 C 0.02968 -0.29949 0.02829 -0.29302 0.03177 -0.30712 C 0.03298 -0.31198 0.03697 -0.31452 0.03906 -0.31869 C 0.0434 -0.33673 0.05572 -0.3506 0.06805 -0.35916 C 0.07517 -0.37327 0.06527 -0.35546 0.07812 -0.37072 C 0.07986 -0.3728 0.0809 -0.37604 0.08246 -0.37858 C 0.08385 -0.38067 0.08524 -0.38252 0.0868 -0.38437 C 0.08871 -0.38645 0.09114 -0.38784 0.0927 -0.39015 C 0.09982 -0.40079 0.09583 -0.40032 0.10277 -0.40749 C 0.11718 -0.42229 0.13107 -0.43039 0.14635 -0.44218 C 0.15451 -0.44866 0.16197 -0.45282 0.171 -0.45768 C 0.17274 -0.4586 0.17499 -0.46068 0.17673 -0.45953 C 0.17795 -0.4586 0.17673 -0.4556 0.17673 -0.45375 " pathEditMode="relative" ptsTypes="fffffffffffffffffff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38889E-6 2.67345E-6 C 0.00018 -0.00671 -0.00331 -0.10685 0.01024 -0.13321 C 0.01353 -0.15587 0.00885 -0.12835 0.0203 -0.16605 C 0.02482 -0.18062 0.02968 -0.19542 0.03333 -0.21045 C 0.03003 -0.22895 0.02794 -0.25023 0.03628 -0.26642 C 0.03905 -0.28168 0.04652 -0.29834 0.05364 -0.31082 C 0.05798 -0.32678 0.07083 -0.34043 0.08124 -0.34945 C 0.09548 -0.36193 0.08506 -0.35846 0.09565 -0.37257 C 0.10763 -0.38853 0.11822 -0.40796 0.13489 -0.41513 C 0.14635 -0.4253 0.1401 -0.42206 0.15364 -0.42484 C 0.1644 -0.43386 0.15017 -0.42276 0.16527 -0.43062 C 0.16683 -0.43155 0.16805 -0.4334 0.16961 -0.43455 C 0.171 -0.43548 0.17326 -0.43455 0.17395 -0.4364 C 0.17499 -0.43941 0.17395 -0.44288 0.17395 -0.44611 " pathEditMode="relative" ptsTypes="fffffffffffff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99 -0.01689 C 0.00451 -0.02521 0.00399 -0.034 0.00555 -0.04209 C 0.00816 -0.05504 0.01371 -0.06221 0.01857 -0.07285 C 0.02604 -0.08927 0.03263 -0.10639 0.04166 -0.12119 C 0.04635 -0.13969 0.05225 -0.15726 0.05763 -0.1753 C 0.06024 -0.18409 0.06093 -0.1945 0.06493 -0.20236 C 0.08715 -0.24677 0.10816 -0.29094 0.13593 -0.32979 C 0.14513 -0.34251 0.15312 -0.35708 0.16354 -0.36818 C 0.18003 -0.38599 0.19895 -0.39917 0.21562 -0.41652 C 0.21979 -0.42091 0.22864 -0.429 0.23298 -0.43594 C 0.23836 -0.4445 0.24218 -0.45629 0.24895 -0.463 C 0.25989 -0.4741 0.27638 -0.47988 0.28958 -0.48405 C 0.31892 -0.51064 0.34114 -0.51411 0.37656 -0.51689 C 0.41232 -0.51388 0.4526 -0.51897 0.48802 -0.51897 " pathEditMode="relative" rAng="0" ptsTypes="fffffffffffff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2" y="-2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-0.01087 C -0.00243 -0.02289 0.00034 -0.03816 0.00329 -0.04949 C 0.00642 -0.06128 0.01354 -0.06776 0.01788 -0.0784 C 0.01909 -0.0814 0.01944 -0.0851 0.02083 -0.08811 C 0.02326 -0.0932 0.02691 -0.0969 0.02951 -0.10152 C 0.03281 -0.11517 0.02812 -0.09875 0.03524 -0.11309 C 0.03611 -0.11471 0.03576 -0.11725 0.03663 -0.11887 C 0.05243 -0.15217 0.03871 -0.12141 0.05121 -0.14199 C 0.0585 -0.15402 0.06493 -0.16743 0.07291 -0.17877 C 0.0802 -0.18917 0.09045 -0.19704 0.09757 -0.20767 C 0.10816 -0.22317 0.11406 -0.24514 0.12361 -0.26179 C 0.14427 -0.29787 0.13507 -0.27451 0.14253 -0.29463 C 0.14548 -0.31082 0.15329 -0.31706 0.16128 -0.32747 C 0.16354 -0.33025 0.16527 -0.33372 0.16718 -0.33695 C 0.16822 -0.3388 0.16875 -0.34112 0.16996 -0.34273 C 0.17465 -0.34921 0.18125 -0.35407 0.18593 -0.36031 C 0.19531 -0.3728 0.18472 -0.36424 0.19618 -0.37187 C 0.20086 -0.37997 0.20486 -0.38853 0.2092 -0.39685 C 0.21336 -0.40518 0.22222 -0.41073 0.22795 -0.41628 C 0.23767 -0.42576 0.23177 -0.42229 0.23958 -0.42576 C 0.24583 -0.43802 0.2651 -0.44611 0.27586 -0.44912 C 0.2802 -0.4549 0.28316 -0.45791 0.28888 -0.46068 C 0.31545 -0.48751 0.34305 -0.49306 0.37586 -0.49537 C 0.38263 -0.49768 0.38923 -0.50138 0.39618 -0.503 C 0.40677 -0.50532 0.41736 -0.50601 0.42795 -0.50878 C 0.43663 -0.50601 0.44548 -0.50508 0.45416 -0.503 C 0.46093 -0.5037 0.46753 -0.50393 0.4743 -0.50508 C 0.47586 -0.50532 0.47743 -0.50555 0.47864 -0.50693 C 0.47934 -0.50786 0.47673 -0.50693 0.47586 -0.50693 " pathEditMode="relative" rAng="0" ptsTypes="ffffffffffffffffffffffffffffA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1" y="-2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4 0.00092 C -0.00104 -0.01157 -0.00225 -0.03284 -0.00746 -0.04533 C -0.0177 -0.06984 -0.00885 -0.04602 -0.01909 -0.06453 C -0.025 -0.07516 -0.02621 -0.09112 -0.03645 -0.09552 C -0.03906 -0.09898 -0.04253 -0.10176 -0.04514 -0.10523 C -0.05486 -0.11818 -0.0408 -0.10453 -0.05243 -0.11494 C -0.05607 -0.12211 -0.06215 -0.12581 -0.0684 -0.12836 C -0.07135 -0.1309 -0.07448 -0.13298 -0.07708 -0.13599 C -0.08073 -0.14015 -0.08316 -0.14616 -0.08715 -0.14963 C -0.09982 -0.16073 -0.11128 -0.17183 -0.12639 -0.17461 C -0.13836 -0.179 -0.15052 -0.18247 -0.16267 -0.18617 C -0.17291 -0.19658 -0.16336 -0.18848 -0.17569 -0.19403 C -0.1875 -0.19935 -0.17517 -0.19589 -0.18715 -0.20375 C -0.19548 -0.2093 -0.2059 -0.20999 -0.21475 -0.21138 C -0.22205 -0.21254 -0.22916 -0.21554 -0.23645 -0.21716 C -0.24236 -0.22248 -0.24913 -0.22387 -0.25538 -0.22873 C -0.25937 -0.23173 -0.25937 -0.23358 -0.26406 -0.23451 C -0.26927 -0.23543 -0.27465 -0.23566 -0.28003 -0.23636 C -0.30798 -0.24977 -0.33298 -0.24861 -0.36406 -0.25 C -0.37291 -0.25601 -0.37691 -0.26342 -0.38142 -0.27498 C -0.39166 -0.27243 -0.40139 -0.26781 -0.4118 -0.2655 C -0.41805 -0.26411 -0.43073 -0.26157 -0.43073 -0.26157 C -0.44409 -0.26295 -0.45399 -0.2655 -0.46701 -0.26735 C -0.47847 -0.26619 -0.48871 -0.27336 -0.48871 -0.25763 " pathEditMode="relative" ptsTypes="fffffffffffffffffffffff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64 -0.0141 C -0.00677 -0.01526 -0.00989 -0.01549 -0.01232 -0.0178 C -0.01996 -0.02474 -0.02673 -0.03307 -0.03559 -0.03723 C -0.04566 -0.04741 -0.05573 -0.05735 -0.06736 -0.06429 C -0.07604 -0.06938 -0.0868 -0.07238 -0.09496 -0.07955 C -0.11215 -0.09459 -0.12743 -0.11378 -0.1427 -0.13182 C -0.14635 -0.13598 -0.15173 -0.13621 -0.15573 -0.13945 C -0.16736 -0.1487 -0.17552 -0.16373 -0.18906 -0.16836 C -0.1927 -0.16952 -0.20781 -0.17183 -0.21093 -0.17229 C -0.21823 -0.1746 -0.21666 -0.17437 -0.22534 -0.17622 C -0.23107 -0.17761 -0.2427 -0.17992 -0.2427 -0.17969 C -0.24826 -0.18362 -0.25277 -0.18594 -0.25868 -0.18779 C -0.27048 -0.19565 -0.28194 -0.20421 -0.29496 -0.20698 C -0.30277 -0.21068 -0.31441 -0.22016 -0.32239 -0.22063 C -0.33593 -0.22132 -0.34948 -0.22178 -0.36302 -0.22248 C -0.37708 -0.23011 -0.38975 -0.2308 -0.40503 -0.23219 C -0.41284 -0.23404 -0.42083 -0.23427 -0.4283 -0.23797 C -0.44357 -0.2456 -0.42465 -0.2389 -0.43993 -0.24375 C -0.45451 -0.25693 -0.47534 -0.25532 -0.49201 -0.25532 " pathEditMode="relative" rAng="0" ptsTypes="ffffffffffffffffffA"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" y="-1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09 -0.0118 C -0.00017 -0.02105 -0.00034 -0.02729 -0.00659 -0.03307 C -0.01163 -0.04302 -0.01458 -0.05412 -0.01961 -0.06383 C -0.02118 -0.07054 -0.02257 -0.07563 -0.02552 -0.08141 C -0.02864 -0.09898 -0.02604 -0.09228 -0.03125 -0.10245 C -0.03541 -0.1191 -0.0335 -0.11032 -0.03698 -0.12951 C -0.03836 -0.13738 -0.03854 -0.13344 -0.04132 -0.14108 C -0.04375 -0.14778 -0.04253 -0.14848 -0.04427 -0.15657 C -0.04757 -0.17114 -0.04652 -0.16143 -0.05 -0.17392 C -0.05191 -0.18085 -0.05295 -0.18895 -0.0559 -0.19519 C -0.05816 -0.20005 -0.06128 -0.20375 -0.06319 -0.20884 C -0.07048 -0.22803 -0.07812 -0.2537 -0.09496 -0.26087 C -0.10121 -0.2692 -0.11059 -0.27336 -0.11823 -0.28007 C -0.11961 -0.28145 -0.12118 -0.28261 -0.12257 -0.284 C -0.12395 -0.28539 -0.12691 -0.28793 -0.12691 -0.2877 C -0.13177 -0.29741 -0.13402 -0.29764 -0.14288 -0.29949 C -0.14878 -0.30458 -0.15451 -0.30967 -0.16024 -0.31499 C -0.17708 -0.33025 -0.15781 -0.30597 -0.16892 -0.32077 " pathEditMode="relative" rAng="0" ptsTypes="fffffffffffffffffA">
                                      <p:cBhvr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" y="-1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11111E-6 4.07956E-6 C -0.0144 -0.01226 -0.02864 -0.02637 -0.04062 -0.04232 C -0.04114 -0.04417 -0.04096 -0.04672 -0.04201 -0.04811 C -0.04444 -0.05134 -0.05069 -0.05597 -0.05069 -0.05597 C -0.05659 -0.07123 -0.04965 -0.05805 -0.05937 -0.06545 C -0.06874 -0.07262 -0.07048 -0.09066 -0.08263 -0.09459 C -0.08645 -0.09575 -0.09426 -0.09829 -0.09426 -0.09829 C -0.09878 -0.10662 -0.10364 -0.10823 -0.10867 -0.11564 C -0.11232 -0.12119 -0.11544 -0.12743 -0.11874 -0.13321 C -0.12013 -0.13552 -0.12291 -0.13529 -0.12465 -0.13691 C -0.12725 -0.13922 -0.12968 -0.14177 -0.13194 -0.14477 C -0.13645 -0.15079 -0.13836 -0.15541 -0.14496 -0.15819 C -0.15971 -0.17299 -0.16423 -0.17854 -0.18107 -0.1871 C -0.18437 -0.18872 -0.18628 -0.1938 -0.18975 -0.19496 C -0.19166 -0.19565 -0.19374 -0.19612 -0.19565 -0.19681 C -0.20346 -0.20305 -0.21284 -0.20745 -0.22169 -0.21045 C -0.22551 -0.21184 -0.23333 -0.21416 -0.23333 -0.21416 C -0.2394 -0.22017 -0.24478 -0.22664 -0.25208 -0.22965 C -0.25989 -0.24006 -0.27048 -0.24676 -0.27968 -0.25486 C -0.28228 -0.25717 -0.28437 -0.26041 -0.28697 -0.26249 C -0.29096 -0.26573 -0.29704 -0.26642 -0.30138 -0.26827 C -0.30277 -0.26966 -0.30416 -0.27128 -0.30572 -0.2722 C -0.3085 -0.27382 -0.3144 -0.2759 -0.3144 -0.2759 C -0.32951 -0.2907 -0.34721 -0.28955 -0.36527 -0.29325 C -0.37603 -0.29834 -0.38576 -0.30412 -0.39704 -0.30689 C -0.42065 -0.30481 -0.41527 -0.30412 -0.43767 -0.30689 C -0.44635 -0.30805 -0.46371 -0.31082 -0.46371 -0.31082 C -0.46909 -0.31314 -0.47326 -0.31568 -0.47968 -0.31082 C -0.48263 -0.30851 -0.48645 -0.29487 -0.48541 -0.29926 C -0.48489 -0.30111 -0.48402 -0.30504 -0.48402 -0.30504 " pathEditMode="relative" ptsTypes="fffffffffffffffffffffffffffffA">
                                      <p:cBhvr>
                                        <p:cTn id="5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2222E-6 -8.51064E-7 C -0.00086 -0.02752 0.00105 -0.04348 -0.00711 -0.06568 C -0.01006 -0.08441 -0.0144 -0.10292 -0.01735 -0.12165 C -0.02065 -0.14223 -0.02117 -0.16767 -0.03038 -0.18548 C -0.03402 -0.20606 -0.03958 -0.22526 -0.04774 -0.2433 C -0.05121 -0.25116 -0.0519 -0.25555 -0.05781 -0.26064 C -0.06041 -0.27035 -0.06128 -0.2766 -0.06944 -0.28007 C -0.0769 -0.29001 -0.08367 -0.30088 -0.09114 -0.31083 C -0.09183 -0.31175 -0.10867 -0.31684 -0.11301 -0.31869 C -0.11492 -0.32054 -0.11666 -0.32285 -0.11874 -0.32447 C -0.12013 -0.3254 -0.12187 -0.32516 -0.12308 -0.32632 C -0.13263 -0.33465 -0.12239 -0.32979 -0.13176 -0.33603 C -0.13888 -0.34066 -0.14878 -0.34228 -0.15642 -0.34367 C -0.17065 -0.35662 -0.14999 -0.33719 -0.1651 -0.35338 C -0.1684 -0.35685 -0.17534 -0.36309 -0.17534 -0.36309 " pathEditMode="relative" ptsTypes="ffffffffffffffA">
                                      <p:cBhvr>
                                        <p:cTn id="5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2222E-6 -1.70213E-6 C -0.00104 -0.04024 -0.00381 -0.08186 0.00157 -0.12164 C -0.00347 -0.14662 -0.00277 -0.17229 0.00296 -0.19703 C 0.00383 -0.2345 -0.00416 -0.28353 0.02327 -0.30689 C 0.02344 -0.30804 0.0257 -0.32123 0.02622 -0.32238 C 0.02883 -0.32839 0.03438 -0.33418 0.03768 -0.33973 C 0.04098 -0.34528 0.04289 -0.35222 0.04653 -0.35707 C 0.05313 -0.36586 0.05869 -0.37604 0.0639 -0.38621 C 0.06476 -0.38806 0.07327 -0.39315 0.07396 -0.39384 C 0.0783 -0.39801 0.08143 -0.40587 0.08421 -0.41119 C 0.08803 -0.41859 0.09758 -0.41234 0.10435 -0.41304 C 0.11268 -0.41605 0.11962 -0.4209 0.12761 -0.42483 C 0.13421 -0.42252 0.13334 -0.4253 0.13334 -0.41905 " pathEditMode="relative" ptsTypes="ffffffffffffA">
                                      <p:cBhvr>
                                        <p:cTn id="6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Urči  vhodné slovo, věty napiš do sešitu a podtrhni tvrdé slabiky.</a:t>
            </a:r>
          </a:p>
          <a:p>
            <a:pPr>
              <a:buNone/>
            </a:pPr>
            <a:r>
              <a:rPr lang="cs-CZ" sz="2400" dirty="0" smtClean="0"/>
              <a:t>	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800" dirty="0" smtClean="0"/>
              <a:t>Pod našima 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okny</a:t>
            </a:r>
            <a:r>
              <a:rPr lang="cs-CZ" sz="2800" dirty="0" smtClean="0"/>
              <a:t>  teče vodička…</a:t>
            </a:r>
          </a:p>
          <a:p>
            <a:pPr>
              <a:buNone/>
            </a:pPr>
            <a:r>
              <a:rPr lang="cs-CZ" sz="2800" dirty="0" smtClean="0"/>
              <a:t>	Sekera je za dva 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zlatý</a:t>
            </a:r>
            <a:r>
              <a:rPr lang="cs-CZ" sz="2800" dirty="0" smtClean="0"/>
              <a:t> …</a:t>
            </a:r>
          </a:p>
          <a:p>
            <a:pPr>
              <a:buNone/>
            </a:pPr>
            <a:r>
              <a:rPr lang="cs-CZ" sz="2800" dirty="0" smtClean="0"/>
              <a:t>	Kdyby byl </a:t>
            </a:r>
            <a:r>
              <a:rPr lang="cs-CZ" sz="2800" dirty="0" err="1" smtClean="0"/>
              <a:t>Bavorov</a:t>
            </a:r>
            <a:r>
              <a:rPr lang="cs-CZ" sz="2800" dirty="0" smtClean="0"/>
              <a:t>, co jsou </a:t>
            </a:r>
            <a:r>
              <a:rPr lang="cs-CZ" sz="2800" dirty="0" err="1" smtClean="0">
                <a:solidFill>
                  <a:schemeClr val="accent2">
                    <a:lumMod val="50000"/>
                  </a:schemeClr>
                </a:solidFill>
              </a:rPr>
              <a:t>Vodňany</a:t>
            </a:r>
            <a:r>
              <a:rPr lang="cs-CZ" sz="2800" dirty="0" smtClean="0"/>
              <a:t> …</a:t>
            </a:r>
          </a:p>
          <a:p>
            <a:pPr>
              <a:buNone/>
            </a:pPr>
            <a:r>
              <a:rPr lang="cs-CZ" sz="2800" dirty="0" smtClean="0"/>
              <a:t>	Šel 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tudy</a:t>
            </a:r>
            <a:r>
              <a:rPr lang="cs-CZ" sz="2800" dirty="0" smtClean="0"/>
              <a:t>,  měl 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dudy</a:t>
            </a:r>
            <a:r>
              <a:rPr lang="cs-CZ" sz="2800" dirty="0" smtClean="0"/>
              <a:t>,  ani nezapískal…</a:t>
            </a:r>
          </a:p>
          <a:p>
            <a:pPr>
              <a:buNone/>
            </a:pPr>
            <a:r>
              <a:rPr lang="cs-CZ" sz="2800" dirty="0" smtClean="0"/>
              <a:t>	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Červený</a:t>
            </a:r>
            <a:r>
              <a:rPr lang="cs-CZ" sz="2800" dirty="0" smtClean="0"/>
              <a:t>  šátečku kolem se toč…</a:t>
            </a:r>
          </a:p>
          <a:p>
            <a:pPr>
              <a:buNone/>
            </a:pPr>
            <a:r>
              <a:rPr lang="cs-CZ" sz="2800" dirty="0" smtClean="0"/>
              <a:t>	Pekla 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vdolky</a:t>
            </a:r>
            <a:r>
              <a:rPr lang="cs-CZ" sz="2800" dirty="0" smtClean="0"/>
              <a:t>  z bílé 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mouky</a:t>
            </a:r>
            <a:r>
              <a:rPr lang="cs-CZ" sz="2800" dirty="0" smtClean="0"/>
              <a:t>,  sypala je perníkem…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19872" y="249289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7" name="Picture 3" descr="C:\Users\Marcela\AppData\Local\Microsoft\Windows\Temporary Internet Files\Content.IE5\O0MZE86X\MC9000305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348880"/>
            <a:ext cx="936104" cy="576064"/>
          </a:xfrm>
          <a:prstGeom prst="rect">
            <a:avLst/>
          </a:prstGeom>
          <a:noFill/>
        </p:spPr>
      </p:pic>
      <p:pic>
        <p:nvPicPr>
          <p:cNvPr id="9" name="Picture 3" descr="C:\Users\Marcela\AppData\Local\Microsoft\Windows\Temporary Internet Files\Content.IE5\O0MZE86X\MC9000305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2852936"/>
            <a:ext cx="936104" cy="576064"/>
          </a:xfrm>
          <a:prstGeom prst="rect">
            <a:avLst/>
          </a:prstGeom>
          <a:noFill/>
        </p:spPr>
      </p:pic>
      <p:pic>
        <p:nvPicPr>
          <p:cNvPr id="10" name="Picture 3" descr="C:\Users\Marcela\AppData\Local\Microsoft\Windows\Temporary Internet Files\Content.IE5\O0MZE86X\MC9000305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3356992"/>
            <a:ext cx="1512168" cy="576064"/>
          </a:xfrm>
          <a:prstGeom prst="rect">
            <a:avLst/>
          </a:prstGeom>
          <a:noFill/>
        </p:spPr>
      </p:pic>
      <p:pic>
        <p:nvPicPr>
          <p:cNvPr id="11" name="Picture 3" descr="C:\Users\Marcela\AppData\Local\Microsoft\Windows\Temporary Internet Files\Content.IE5\O0MZE86X\MC9000305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3789040"/>
            <a:ext cx="936104" cy="648072"/>
          </a:xfrm>
          <a:prstGeom prst="rect">
            <a:avLst/>
          </a:prstGeom>
          <a:noFill/>
        </p:spPr>
      </p:pic>
      <p:pic>
        <p:nvPicPr>
          <p:cNvPr id="12" name="Picture 3" descr="C:\Users\Marcela\AppData\Local\Microsoft\Windows\Temporary Internet Files\Content.IE5\O0MZE86X\MC9000305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3861048"/>
            <a:ext cx="936104" cy="576064"/>
          </a:xfrm>
          <a:prstGeom prst="rect">
            <a:avLst/>
          </a:prstGeom>
          <a:noFill/>
        </p:spPr>
      </p:pic>
      <p:pic>
        <p:nvPicPr>
          <p:cNvPr id="13" name="Picture 3" descr="C:\Users\Marcela\AppData\Local\Microsoft\Windows\Temporary Internet Files\Content.IE5\O0MZE86X\MC9000305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437112"/>
            <a:ext cx="1440160" cy="504056"/>
          </a:xfrm>
          <a:prstGeom prst="rect">
            <a:avLst/>
          </a:prstGeom>
          <a:noFill/>
        </p:spPr>
      </p:pic>
      <p:pic>
        <p:nvPicPr>
          <p:cNvPr id="14" name="Picture 3" descr="C:\Users\Marcela\AppData\Local\Microsoft\Windows\Temporary Internet Files\Content.IE5\O0MZE86X\MC9000305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869160"/>
            <a:ext cx="1080120" cy="648072"/>
          </a:xfrm>
          <a:prstGeom prst="rect">
            <a:avLst/>
          </a:prstGeom>
          <a:noFill/>
        </p:spPr>
      </p:pic>
      <p:pic>
        <p:nvPicPr>
          <p:cNvPr id="15" name="Picture 3" descr="C:\Users\Marcela\AppData\Local\Microsoft\Windows\Temporary Internet Files\Content.IE5\O0MZE86X\MC9000305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4941168"/>
            <a:ext cx="1296144" cy="5760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93987E-6 L 0.74427 -0.0104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2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19149E-6 L 0.68126 0.0002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75763E-7 L 0.50799 1.75763E-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69103E-6 L 0.91736 0.0053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9" y="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57262E-6 L 0.74427 0.0002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73728E-6 L 0.96875 0.0050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4" y="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51434E-6 L 0.89375 0.0157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47" y="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6346E-6 L 0.63004 0.01041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http://microsoft.com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338</TotalTime>
  <Words>168</Words>
  <Application>Microsoft Office PowerPoint</Application>
  <PresentationFormat>Předvádění na obrazovce (4:3)</PresentationFormat>
  <Paragraphs>62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PSANÍ Y-Ý PO TVRDÝCH SOUHLÁSKÁCH II.</vt:lpstr>
      <vt:lpstr>Snímek 4</vt:lpstr>
      <vt:lpstr>Snímek 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VY_32_INOVACE_03_SOUHLÁSKY_PSANÍ    Y-Ý PO TVRDÝCH SOUHLÁSKÁCH II.</dc:title>
  <dc:creator>Marcela</dc:creator>
  <cp:lastModifiedBy>Marcela</cp:lastModifiedBy>
  <cp:revision>37</cp:revision>
  <dcterms:created xsi:type="dcterms:W3CDTF">2011-08-12T09:29:36Z</dcterms:created>
  <dcterms:modified xsi:type="dcterms:W3CDTF">2012-04-04T15:41:44Z</dcterms:modified>
</cp:coreProperties>
</file>