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7" r:id="rId2"/>
    <p:sldId id="258" r:id="rId3"/>
    <p:sldId id="259" r:id="rId4"/>
    <p:sldId id="276" r:id="rId5"/>
    <p:sldId id="267" r:id="rId6"/>
    <p:sldId id="260" r:id="rId7"/>
    <p:sldId id="264" r:id="rId8"/>
    <p:sldId id="268" r:id="rId9"/>
    <p:sldId id="281" r:id="rId10"/>
    <p:sldId id="261" r:id="rId11"/>
    <p:sldId id="278" r:id="rId12"/>
    <p:sldId id="279" r:id="rId13"/>
    <p:sldId id="283" r:id="rId14"/>
    <p:sldId id="284" r:id="rId15"/>
    <p:sldId id="280" r:id="rId16"/>
    <p:sldId id="290" r:id="rId17"/>
    <p:sldId id="286" r:id="rId18"/>
    <p:sldId id="287" r:id="rId19"/>
    <p:sldId id="288" r:id="rId20"/>
    <p:sldId id="289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B903F"/>
    <a:srgbClr val="FBFB79"/>
    <a:srgbClr val="FAB784"/>
    <a:srgbClr val="F9D46B"/>
    <a:srgbClr val="F6F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685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477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940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099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34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845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729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679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997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576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604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9000">
              <a:srgbClr val="FAB784"/>
            </a:gs>
            <a:gs pos="10000">
              <a:srgbClr val="FB903F"/>
            </a:gs>
            <a:gs pos="87000">
              <a:srgbClr val="FBFB7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DD34A-FF76-4CFE-9F64-0DD4692F9F0B}" type="datetimeFigureOut">
              <a:rPr lang="cs-CZ" smtClean="0"/>
              <a:t>18. 5. 2014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692118-F3C1-4ABE-B040-105DB905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398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HiEKkkDMLQ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ShCWvUpxo0" TargetMode="External"/><Relationship Id="rId2" Type="http://schemas.openxmlformats.org/officeDocument/2006/relationships/hyperlink" Target="https://www.youtube.com/watch?v=QLutTidyG_M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BeA_DYdBv9Q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nR4KIt3zzU" TargetMode="External"/><Relationship Id="rId2" Type="http://schemas.openxmlformats.org/officeDocument/2006/relationships/hyperlink" Target="https://www.youtube.com/watch?v=oYNs1utYM78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uxjNDE2fMjI" TargetMode="External"/><Relationship Id="rId4" Type="http://schemas.openxmlformats.org/officeDocument/2006/relationships/hyperlink" Target="https://www.youtube.com/watch?v=D2ycoa0ADT4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o3UmtIfObw" TargetMode="External"/><Relationship Id="rId2" Type="http://schemas.openxmlformats.org/officeDocument/2006/relationships/hyperlink" Target="https://www.youtube.com/watch?v=CUiCu-zuAgM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nrmLo3eLrOY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MzsDsYtnFc" TargetMode="External"/><Relationship Id="rId2" Type="http://schemas.openxmlformats.org/officeDocument/2006/relationships/hyperlink" Target="https://www.youtube.com/watch?v=-qxBXm7ZUTM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youtube.com/watch?v=rS9dmYdI26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Category:Tom_and_Jerry#mediaviewer/File:Vitoria_-_Graffiti_%26_Murals_1127_12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87" y="97755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1571099"/>
              </p:ext>
            </p:extLst>
          </p:nvPr>
        </p:nvGraphicFramePr>
        <p:xfrm>
          <a:off x="251519" y="1556792"/>
          <a:ext cx="8640959" cy="5132472"/>
        </p:xfrm>
        <a:graphic>
          <a:graphicData uri="http://schemas.openxmlformats.org/drawingml/2006/table">
            <a:tbl>
              <a:tblPr firstRow="1" firstCol="1" bandRow="1"/>
              <a:tblGrid>
                <a:gridCol w="1967048"/>
                <a:gridCol w="6673911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VY_32_INOVACE_219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Násilí v médiích 1 – Násilí</a:t>
                      </a:r>
                      <a:r>
                        <a:rPr lang="cs-CZ" baseline="0" dirty="0" smtClean="0"/>
                        <a:t> ve filmu</a:t>
                      </a:r>
                      <a:endParaRPr lang="cs-CZ" dirty="0"/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Květen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9.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Globální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výchova – Mediální výchova</a:t>
                      </a:r>
                      <a:endParaRPr lang="cs-CZ" sz="18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9.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Slouží  k besedě a diskusi na téma </a:t>
                      </a:r>
                      <a:r>
                        <a:rPr lang="cs-CZ" sz="1600" dirty="0" smtClean="0"/>
                        <a:t>– Násilí v médiích, jak ovlivňují média člověka.</a:t>
                      </a:r>
                      <a:endParaRPr lang="cs-CZ" sz="1600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+mn-ea"/>
                          <a:cs typeface="+mn-cs"/>
                        </a:rPr>
                        <a:t>Tato první část je věnována Násilí ve filmu. Seznamuje žáky s pojmem násilí, druhy násilí, jeho formami a způsoby prezentace ve filmu. V jednotlivých filmových žánrech na základě ukázek žáci sami zdůvodní formy násilí, které se ve filmu objevují.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+mn-ea"/>
                          <a:cs typeface="+mn-cs"/>
                        </a:rPr>
                        <a:t>V úvodu besedy zjistí, který žánr sledují nejčastěji a pokusí se najít významné prvky v jednotlivých filmových žánrech.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+mn-ea"/>
                          <a:cs typeface="+mn-cs"/>
                        </a:rPr>
                        <a:t>Na konci prezentace jsou k dispozici tiskové verze  otázek pro žáky.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9167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4905125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+mj-lt"/>
              </a:rPr>
              <a:t>Jaký filmový žánr sleduješ nejčastěji?</a:t>
            </a:r>
            <a:endParaRPr lang="cs-CZ" sz="2400" b="1" dirty="0">
              <a:latin typeface="+mj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101" y="-31571"/>
            <a:ext cx="1948403" cy="1948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644715" y="1166767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68144" y="764704"/>
            <a:ext cx="122219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i="1" dirty="0" smtClean="0"/>
              <a:t>Sleduji často</a:t>
            </a:r>
            <a:endParaRPr lang="cs-CZ" sz="1600" i="1" dirty="0"/>
          </a:p>
        </p:txBody>
      </p:sp>
      <p:sp>
        <p:nvSpPr>
          <p:cNvPr id="13" name="Obdélník 12"/>
          <p:cNvSpPr/>
          <p:nvPr/>
        </p:nvSpPr>
        <p:spPr>
          <a:xfrm>
            <a:off x="2123728" y="764704"/>
            <a:ext cx="1479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i="1" dirty="0" smtClean="0"/>
              <a:t>Nesleduji vůbec</a:t>
            </a:r>
            <a:endParaRPr lang="cs-CZ" sz="1600" i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14282" y="1119112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Komedie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644715" y="1594964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14282" y="1554195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Drama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644715" y="2023161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14282" y="1989278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Sci-fi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644715" y="2451358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14282" y="2424361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Thriller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44715" y="2879555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14282" y="2859444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Horor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644715" y="3307752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14282" y="3294527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Historický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644715" y="3735949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14282" y="3729610"/>
            <a:ext cx="2193750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Detektivka, krimi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644715" y="4164146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14282" y="4164693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Pohádky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644715" y="4592343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214282" y="4599776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Rodinné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644715" y="5020540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14282" y="5034859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Akční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644715" y="5448737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14282" y="5469942"/>
            <a:ext cx="1909446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Dobrodružný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644715" y="5876934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14282" y="5905025"/>
            <a:ext cx="1909446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Životopisný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644715" y="6305135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14282" y="6340103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Western</a:t>
            </a:r>
            <a:endParaRPr lang="cs-CZ" sz="2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62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" grpId="0"/>
      <p:bldP spid="13" grpId="0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8466" y="87015"/>
            <a:ext cx="8335982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 smtClean="0"/>
              <a:t>Co cítíš při pohledu na drastické (krvavé) scény ve filmech?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694777"/>
            <a:ext cx="187220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Znechucení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1156682"/>
            <a:ext cx="187220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Strach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39199" y="1179380"/>
            <a:ext cx="187220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vyděšení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692696"/>
            <a:ext cx="187220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Je mi špatně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692696"/>
            <a:ext cx="187220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Je mi to jedno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1167818"/>
            <a:ext cx="187220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Líbí se mi to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8449" y="1916832"/>
            <a:ext cx="4457567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 smtClean="0"/>
              <a:t>Čím byste nahradili násilné filmy?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8" y="2574185"/>
            <a:ext cx="1643226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Komedie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3147985"/>
            <a:ext cx="1674803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Dobrodružné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3721785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Dokumenty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23528" y="4295585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Pohádky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528" y="4869385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Rodinné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3528" y="5443183"/>
            <a:ext cx="147739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Jiné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00227"/>
            <a:ext cx="2695413" cy="2695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7" y="1773760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079" y="4363063"/>
            <a:ext cx="2160240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924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6" grpId="0" animBg="1"/>
      <p:bldP spid="17" grpId="0" animBg="1"/>
      <p:bldP spid="19" grpId="0" animBg="1"/>
      <p:bldP spid="22" grpId="0" animBg="1"/>
      <p:bldP spid="23" grpId="0" animBg="1"/>
      <p:bldP spid="25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6558592"/>
              </p:ext>
            </p:extLst>
          </p:nvPr>
        </p:nvGraphicFramePr>
        <p:xfrm>
          <a:off x="179513" y="750952"/>
          <a:ext cx="8568951" cy="584640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512167"/>
                <a:gridCol w="576064"/>
                <a:gridCol w="792088"/>
                <a:gridCol w="585807"/>
                <a:gridCol w="728975"/>
                <a:gridCol w="629434"/>
                <a:gridCol w="828516"/>
                <a:gridCol w="611644"/>
                <a:gridCol w="936104"/>
                <a:gridCol w="639177"/>
                <a:gridCol w="728975"/>
              </a:tblGrid>
              <a:tr h="36000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Udělejte křížek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 X</a:t>
                      </a:r>
                      <a:endParaRPr lang="cs-CZ" sz="12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humor</a:t>
                      </a:r>
                      <a:endParaRPr lang="cs-CZ" sz="11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romantika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láska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násilí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napětí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znásilnění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vražda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vyhrožování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strach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jiné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Romantické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Sci-fi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Válečné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Thrillery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Telenovely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Pohádky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Dokumenty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Sitkomy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Akční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Kriminálky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Horory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Reklamy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Komedie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Muzikály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Historické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B79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16496" y="130019"/>
            <a:ext cx="8162812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Jaké prvky se podle Tebe vyskytují v jednotlivých typech televizních pořadů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5349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79103"/>
            <a:ext cx="3826892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je podle Tebe násilí?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09" y="3028890"/>
            <a:ext cx="6322163" cy="400110"/>
          </a:xfrm>
          <a:prstGeom prst="rect">
            <a:avLst/>
          </a:prstGeom>
          <a:solidFill>
            <a:srgbClr val="FF3300"/>
          </a:solidFill>
        </p:spPr>
        <p:txBody>
          <a:bodyPr wrap="square">
            <a:spAutoFit/>
          </a:bodyPr>
          <a:lstStyle/>
          <a:p>
            <a:r>
              <a:rPr lang="cs-CZ" sz="2000" b="1" dirty="0"/>
              <a:t>Jaké způsoby násilného jednání a chování </a:t>
            </a:r>
            <a:r>
              <a:rPr lang="cs-CZ" sz="2000" b="1" dirty="0" smtClean="0"/>
              <a:t>Tě </a:t>
            </a:r>
            <a:r>
              <a:rPr lang="cs-CZ" sz="2000" b="1" dirty="0"/>
              <a:t>napadají?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5045114"/>
            <a:ext cx="6096477" cy="400110"/>
          </a:xfrm>
          <a:prstGeom prst="rect">
            <a:avLst/>
          </a:prstGeom>
          <a:solidFill>
            <a:srgbClr val="FB903F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Jaké násilí jsi viděl v televizních pořadech – např. filmech?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276" y="75982"/>
            <a:ext cx="3137141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Přemýšlej a napiš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59828"/>
            <a:ext cx="1517650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29196"/>
            <a:ext cx="128587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 descr="C:\Users\Uzivatel\AppData\Local\Microsoft\Windows\Temporary Internet Files\Content.IE5\D9JHL1U7\MCj0434872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765453">
            <a:off x="847061" y="3804036"/>
            <a:ext cx="1142857" cy="1142857"/>
          </a:xfrm>
          <a:prstGeom prst="rect">
            <a:avLst/>
          </a:prstGeom>
          <a:noFill/>
        </p:spPr>
      </p:pic>
      <p:pic>
        <p:nvPicPr>
          <p:cNvPr id="12" name="Picture 2" descr="C:\Users\Uzivatel\AppData\Local\Microsoft\Windows\Temporary Internet Files\Content.IE5\D9JHL1U7\MCj043487200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765453">
            <a:off x="826567" y="5644007"/>
            <a:ext cx="1142857" cy="11428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5280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1628800"/>
            <a:ext cx="8568952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působí nebo má vysokou pravděpodobnost způsobit </a:t>
            </a:r>
            <a:r>
              <a:rPr lang="cs-CZ" b="1" dirty="0" smtClean="0"/>
              <a:t>zranění, smrt, psychické poškození, strádání nebo újmu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248670"/>
            <a:ext cx="2033121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je to násilí?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323528" y="836712"/>
            <a:ext cx="8568952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záměrné použití nebo hrozba použití </a:t>
            </a:r>
            <a:r>
              <a:rPr lang="cs-CZ" b="1" dirty="0"/>
              <a:t>fyzické síly </a:t>
            </a:r>
            <a:r>
              <a:rPr lang="cs-CZ" dirty="0"/>
              <a:t>proti sobě samému, jiné osobě nebo skupině či společnosti osob,</a:t>
            </a:r>
          </a:p>
        </p:txBody>
      </p:sp>
      <p:sp>
        <p:nvSpPr>
          <p:cNvPr id="7" name="Obdélník 6"/>
          <p:cNvSpPr/>
          <p:nvPr/>
        </p:nvSpPr>
        <p:spPr>
          <a:xfrm>
            <a:off x="6228184" y="2337266"/>
            <a:ext cx="27363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/>
              <a:t>Podle  </a:t>
            </a:r>
            <a:r>
              <a:rPr lang="cs-CZ" sz="1600" i="1" dirty="0"/>
              <a:t>Světové zdravotnické organizace WHO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863080" y="4687333"/>
            <a:ext cx="1198854" cy="20313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/>
              <a:t>t</a:t>
            </a:r>
            <a:r>
              <a:rPr lang="cs-CZ" b="1" dirty="0" smtClean="0"/>
              <a:t>ýrání</a:t>
            </a:r>
          </a:p>
          <a:p>
            <a:r>
              <a:rPr lang="cs-CZ" b="1" dirty="0" smtClean="0"/>
              <a:t>šikanování</a:t>
            </a:r>
          </a:p>
          <a:p>
            <a:r>
              <a:rPr lang="cs-CZ" b="1" dirty="0"/>
              <a:t>s</a:t>
            </a:r>
            <a:r>
              <a:rPr lang="cs-CZ" b="1" dirty="0" smtClean="0"/>
              <a:t>trkání</a:t>
            </a:r>
          </a:p>
          <a:p>
            <a:r>
              <a:rPr lang="cs-CZ" b="1" dirty="0" smtClean="0"/>
              <a:t>kopání, </a:t>
            </a:r>
          </a:p>
          <a:p>
            <a:r>
              <a:rPr lang="cs-CZ" b="1" dirty="0" smtClean="0"/>
              <a:t>mlácení </a:t>
            </a:r>
          </a:p>
          <a:p>
            <a:r>
              <a:rPr lang="cs-CZ" b="1" dirty="0" smtClean="0"/>
              <a:t>bodnutí </a:t>
            </a:r>
          </a:p>
          <a:p>
            <a:r>
              <a:rPr lang="cs-CZ" b="1" dirty="0" smtClean="0"/>
              <a:t>střílení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19764" y="4219465"/>
            <a:ext cx="1133515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Sexuální 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7116" y="3255367"/>
            <a:ext cx="2131224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Násilí může být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307116" y="4149080"/>
            <a:ext cx="1809213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/>
              <a:t>Psychické násilí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4725144"/>
            <a:ext cx="133684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křik</a:t>
            </a:r>
          </a:p>
          <a:p>
            <a:r>
              <a:rPr lang="cs-CZ" b="1" dirty="0"/>
              <a:t>v</a:t>
            </a:r>
            <a:r>
              <a:rPr lang="cs-CZ" b="1" dirty="0" smtClean="0"/>
              <a:t>yhrožování</a:t>
            </a:r>
          </a:p>
          <a:p>
            <a:r>
              <a:rPr lang="cs-CZ" b="1" dirty="0"/>
              <a:t>n</a:t>
            </a:r>
            <a:r>
              <a:rPr lang="cs-CZ" b="1" dirty="0" smtClean="0"/>
              <a:t>adávání</a:t>
            </a:r>
          </a:p>
          <a:p>
            <a:r>
              <a:rPr lang="cs-CZ" b="1" dirty="0"/>
              <a:t>v</a:t>
            </a:r>
            <a:r>
              <a:rPr lang="cs-CZ" b="1" dirty="0" smtClean="0"/>
              <a:t>ydírání 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3851920" y="4124979"/>
            <a:ext cx="998543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/>
              <a:t>Fyzické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719764" y="4852317"/>
            <a:ext cx="113524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/>
              <a:t>znásilnění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23528" y="2492896"/>
            <a:ext cx="4896544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násilí provází </a:t>
            </a:r>
            <a:r>
              <a:rPr lang="cs-CZ" b="1" dirty="0" smtClean="0"/>
              <a:t>fyzická bolest a utrpení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62003" y="6052646"/>
            <a:ext cx="2813527" cy="40011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Které je méně bolestivé?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80570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  <p:bldP spid="8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9761" y="1008222"/>
            <a:ext cx="7358583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násilí zpodobovalo svým způsobem neškodnou a zábavnou hru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862" y="269914"/>
            <a:ext cx="5680914" cy="461665"/>
          </a:xfrm>
          <a:prstGeom prst="rect">
            <a:avLst/>
          </a:prstGeom>
          <a:solidFill>
            <a:srgbClr val="FF33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 to bylo kdysi ? – Historie násilí ve filmu.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41006" y="1628800"/>
            <a:ext cx="4744336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pl-PL" dirty="0"/>
              <a:t>dobrodružné filmy o Tarzanovi z třicátých let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41006" y="2180861"/>
            <a:ext cx="6124857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fackovací komedie s dvojkou Bud </a:t>
            </a:r>
            <a:r>
              <a:rPr lang="cs-CZ" dirty="0" err="1"/>
              <a:t>Spencer</a:t>
            </a:r>
            <a:r>
              <a:rPr lang="cs-CZ" dirty="0"/>
              <a:t> a Terence </a:t>
            </a:r>
            <a:r>
              <a:rPr lang="cs-CZ" dirty="0" err="1"/>
              <a:t>Hill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1007" y="2732922"/>
            <a:ext cx="3772092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pt-BR" dirty="0"/>
              <a:t>kreslené seriály s Tomem a Jerrym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1006" y="3284983"/>
            <a:ext cx="3521391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Májovky </a:t>
            </a:r>
            <a:r>
              <a:rPr lang="cs-CZ" dirty="0"/>
              <a:t>s postavou Vinnetoua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41006" y="3837044"/>
            <a:ext cx="634721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pt-BR" dirty="0"/>
              <a:t>nehroženou postavou agenta 007 s povolením zabíjet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41006" y="4389105"/>
            <a:ext cx="634721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Indiana Jones a dobyvatelé ztracené archy a jeho pokračování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41007" y="4941168"/>
            <a:ext cx="374259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..a další </a:t>
            </a:r>
            <a:r>
              <a:rPr lang="cs-CZ" smtClean="0"/>
              <a:t>….napadnou </a:t>
            </a:r>
            <a:r>
              <a:rPr lang="cs-CZ" dirty="0" smtClean="0"/>
              <a:t>tě nějaké filmy?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792" y="1267746"/>
            <a:ext cx="1979712" cy="1979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835696" y="6259378"/>
            <a:ext cx="58985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www.youtube.com/watch?v=zHiEKkkDMLQ</a:t>
            </a:r>
            <a:endParaRPr lang="cs-CZ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1814798" y="5886564"/>
            <a:ext cx="22143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Karl </a:t>
            </a:r>
            <a:r>
              <a:rPr lang="cs-CZ" b="1" dirty="0" smtClean="0"/>
              <a:t>May - </a:t>
            </a:r>
            <a:r>
              <a:rPr lang="cs-CZ" b="1" dirty="0" err="1" smtClean="0"/>
              <a:t>Winnetou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451" y="3712411"/>
            <a:ext cx="2207037" cy="1655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33069" y="5517232"/>
            <a:ext cx="90524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Ukázky: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95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  <p:bldP spid="15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79512" y="161658"/>
            <a:ext cx="4930645" cy="369332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cs-CZ" b="1" dirty="0"/>
              <a:t>J</a:t>
            </a:r>
            <a:r>
              <a:rPr lang="cs-CZ" b="1" dirty="0" smtClean="0"/>
              <a:t>ak je násilí v novodobých filmech prezentováno?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305311" y="2353856"/>
            <a:ext cx="676875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násilí páchané v souvislosti s jinou trestnou činností - krádežemi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05311" y="2812883"/>
            <a:ext cx="628281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násilí </a:t>
            </a:r>
            <a:r>
              <a:rPr lang="cs-CZ" b="1" dirty="0" smtClean="0"/>
              <a:t>zapříčiněné </a:t>
            </a:r>
            <a:r>
              <a:rPr lang="cs-CZ" b="1" dirty="0"/>
              <a:t>užíváním </a:t>
            </a:r>
            <a:r>
              <a:rPr lang="cs-CZ" b="1" dirty="0" smtClean="0"/>
              <a:t>drog a alkoholu – krádeže a drogy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305311" y="3271910"/>
            <a:ext cx="244207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šikana, domácí </a:t>
            </a:r>
            <a:r>
              <a:rPr lang="cs-CZ" b="1" dirty="0"/>
              <a:t>násilí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00616" y="1751845"/>
            <a:ext cx="568533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i="1" dirty="0" smtClean="0"/>
              <a:t>Uveďte příklady z filmů, které vás ve spojitosti napadnou.</a:t>
            </a:r>
            <a:endParaRPr lang="cs-CZ" b="1" i="1" dirty="0"/>
          </a:p>
        </p:txBody>
      </p:sp>
      <p:sp>
        <p:nvSpPr>
          <p:cNvPr id="24" name="Obdélník 23"/>
          <p:cNvSpPr/>
          <p:nvPr/>
        </p:nvSpPr>
        <p:spPr>
          <a:xfrm>
            <a:off x="305311" y="3730937"/>
            <a:ext cx="289188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násilí spojené s rasismem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305311" y="4189964"/>
            <a:ext cx="350583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násilí proti handicapované osob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05311" y="4648991"/>
            <a:ext cx="275658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únos za účelem vydírání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305311" y="5567044"/>
            <a:ext cx="406277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násilí bez zdánlivého </a:t>
            </a:r>
            <a:r>
              <a:rPr lang="cs-CZ" b="1" dirty="0" smtClean="0"/>
              <a:t>důvodu - z nudy 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142478" y="692696"/>
            <a:ext cx="507759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m</a:t>
            </a:r>
            <a:r>
              <a:rPr lang="cs-CZ" dirty="0" smtClean="0"/>
              <a:t>álokterý dnešní film se neobejde bez násilí 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42478" y="1115452"/>
            <a:ext cx="423301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násilí se stalo prvkem filmu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05311" y="5108018"/>
            <a:ext cx="467519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a</a:t>
            </a:r>
            <a:r>
              <a:rPr lang="cs-CZ" b="1" dirty="0" smtClean="0"/>
              <a:t>tentát na politika, nebo významnou osobu 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3528" y="6309320"/>
            <a:ext cx="498758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i="1" dirty="0" smtClean="0"/>
              <a:t>Napadnou Tě další příklady motivů násilí ve filmu?</a:t>
            </a:r>
            <a:endParaRPr lang="cs-CZ" b="1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45433"/>
            <a:ext cx="1606412" cy="160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36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5753" y="476672"/>
            <a:ext cx="2983637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Podoby násilí ve filmu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038" y="1196752"/>
            <a:ext cx="1612942" cy="163121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Vražda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Znásilnění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Týraní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Mučení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Střílení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5753" y="4221088"/>
            <a:ext cx="1540806" cy="230832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Nůž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Zbraně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Droga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Silná auta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Monstrum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Robot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………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i="1" dirty="0" smtClean="0"/>
              <a:t>Doplň další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5753" y="3717032"/>
            <a:ext cx="2016224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Nástroje násilí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771800" y="1196752"/>
            <a:ext cx="1709936" cy="203132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Svázání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Rvačka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Brutalita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Honička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Boj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….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i="1" dirty="0" smtClean="0"/>
              <a:t>doplň </a:t>
            </a:r>
            <a:r>
              <a:rPr lang="cs-CZ" b="1" i="1" dirty="0"/>
              <a:t>další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880" y="476672"/>
            <a:ext cx="2222710" cy="2351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0745" y="4437113"/>
            <a:ext cx="468772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672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6474822"/>
            <a:ext cx="828092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/>
              <a:t>Je to </a:t>
            </a:r>
            <a:r>
              <a:rPr lang="cs-CZ" sz="1600" i="1" dirty="0" err="1" smtClean="0"/>
              <a:t>podžánr</a:t>
            </a:r>
            <a:r>
              <a:rPr lang="cs-CZ" sz="1600" i="1" dirty="0" smtClean="0"/>
              <a:t> hororu - </a:t>
            </a:r>
            <a:r>
              <a:rPr lang="cs-CZ" sz="1600" b="1" i="1" dirty="0" smtClean="0"/>
              <a:t>masový vrah postupně vraždí skupinu většinou mladých lidí</a:t>
            </a:r>
            <a:r>
              <a:rPr lang="cs-CZ" sz="1600" i="1" dirty="0" smtClean="0"/>
              <a:t>. </a:t>
            </a:r>
            <a:endParaRPr lang="cs-CZ" sz="16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3666" y="3022933"/>
            <a:ext cx="1895518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Westerny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67094" y="219998"/>
            <a:ext cx="4312334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Filmy obsahující </a:t>
            </a:r>
            <a:r>
              <a:rPr lang="cs-CZ" sz="2400" b="1" dirty="0"/>
              <a:t>nejčastěji </a:t>
            </a:r>
            <a:r>
              <a:rPr lang="cs-CZ" sz="2400" b="1" dirty="0" smtClean="0"/>
              <a:t> násilí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251520" y="790549"/>
            <a:ext cx="6120680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e</a:t>
            </a:r>
            <a:r>
              <a:rPr lang="cs-CZ" sz="2000" dirty="0" smtClean="0"/>
              <a:t>xistují stovky filmů,  </a:t>
            </a:r>
            <a:r>
              <a:rPr lang="cs-CZ" sz="2000" dirty="0"/>
              <a:t>které násilí </a:t>
            </a:r>
            <a:r>
              <a:rPr lang="cs-CZ" sz="2000" dirty="0" smtClean="0"/>
              <a:t>obsahují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3851919" y="2658491"/>
            <a:ext cx="3408434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/>
              <a:t>Filmy o kanibalismu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851919" y="2161600"/>
            <a:ext cx="3408434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Filmy </a:t>
            </a:r>
            <a:r>
              <a:rPr lang="cs-CZ" sz="2000" b="1" dirty="0"/>
              <a:t>o sebevraždě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73665" y="2089249"/>
            <a:ext cx="1895519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err="1" smtClean="0"/>
              <a:t>Slashery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3666" y="1622407"/>
            <a:ext cx="1895519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Horory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19" y="1664709"/>
            <a:ext cx="3408434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Filmy se sexuální tématikou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3666" y="3956617"/>
            <a:ext cx="1895518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Detektivky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3666" y="3489775"/>
            <a:ext cx="1895518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Kriminálky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3666" y="4423459"/>
            <a:ext cx="1895518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Akční filmy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3666" y="4890303"/>
            <a:ext cx="1895518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Dramata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373666" y="2556091"/>
            <a:ext cx="1895519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/>
              <a:t>Válečné filmy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98062" y="6186790"/>
            <a:ext cx="78418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i="1" dirty="0" err="1"/>
              <a:t>Slasher</a:t>
            </a:r>
            <a:endParaRPr lang="cs-CZ" sz="1600" i="1" dirty="0"/>
          </a:p>
        </p:txBody>
      </p:sp>
      <p:sp>
        <p:nvSpPr>
          <p:cNvPr id="21" name="Obdélník 20"/>
          <p:cNvSpPr/>
          <p:nvPr/>
        </p:nvSpPr>
        <p:spPr>
          <a:xfrm>
            <a:off x="3851919" y="3155383"/>
            <a:ext cx="4056944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Vědeckofantastické filmy a seriály</a:t>
            </a:r>
            <a:endParaRPr lang="cs-CZ" sz="2000" b="1" dirty="0"/>
          </a:p>
        </p:txBody>
      </p:sp>
      <p:sp>
        <p:nvSpPr>
          <p:cNvPr id="25" name="Obdélník 24"/>
          <p:cNvSpPr/>
          <p:nvPr/>
        </p:nvSpPr>
        <p:spPr>
          <a:xfrm>
            <a:off x="3851919" y="3756562"/>
            <a:ext cx="3368230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i="1" dirty="0" smtClean="0"/>
              <a:t>……………………….Doplň další</a:t>
            </a:r>
            <a:endParaRPr lang="cs-CZ" sz="20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221" y="0"/>
            <a:ext cx="1547812" cy="154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221" y="4913699"/>
            <a:ext cx="1628444" cy="1628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898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/>
      <p:bldP spid="21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2129" y="1575729"/>
            <a:ext cx="856627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eho hlavní funkcí je vyvolat v divákovi pocit napětí, záhady, hrůzy strachu a děsu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1021731"/>
            <a:ext cx="923073" cy="461665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H</a:t>
            </a:r>
            <a:r>
              <a:rPr lang="cs-CZ" sz="2400" b="1" dirty="0" smtClean="0"/>
              <a:t>oror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283769"/>
            <a:ext cx="7050135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Ukázky násilí v jednotlivých filmových žánrech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251520" y="2996952"/>
            <a:ext cx="6696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www.youtube.com/watch?v=QLutTidyG_M</a:t>
            </a:r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292129" y="2699628"/>
            <a:ext cx="21119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Kruh (2002) - trailer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1" y="3717032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www.youtube.com/watch?v=KShCWvUpxo0</a:t>
            </a:r>
            <a:endParaRPr lang="cs-CZ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354853" y="3428998"/>
            <a:ext cx="21977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Kruh </a:t>
            </a:r>
            <a:r>
              <a:rPr lang="cs-CZ" dirty="0" smtClean="0"/>
              <a:t>2 (2005</a:t>
            </a:r>
            <a:r>
              <a:rPr lang="cs-CZ" dirty="0"/>
              <a:t>) - trailer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9692" y="4653136"/>
            <a:ext cx="57200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www.youtube.com/watch?v=BeA_DYdBv9Q</a:t>
            </a:r>
            <a:endParaRPr lang="cs-CZ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277384" y="4365104"/>
            <a:ext cx="3578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Best 20 Horror movies of 2012-2013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48091" y="5707836"/>
            <a:ext cx="4743030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Které jsou nejčastější prvky a formy násilí? 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94107" y="4653136"/>
            <a:ext cx="2664296" cy="147732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Krev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Pronásledování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Usmrcení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kletba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….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05030" y="2247503"/>
            <a:ext cx="90524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Ukázky: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472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1" grpId="0"/>
      <p:bldP spid="13" grpId="0"/>
      <p:bldP spid="14" grpId="0"/>
      <p:bldP spid="15" grpId="0"/>
      <p:bldP spid="16" grpId="0"/>
      <p:bldP spid="17" grpId="0"/>
      <p:bldP spid="18" grpId="0" animBg="1"/>
      <p:bldP spid="19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30351"/>
            <a:ext cx="4874348" cy="461665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/>
              <a:t>Násilí v žánru zombie a upírský horor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797511"/>
            <a:ext cx="8568952" cy="12003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původcem strachu a emocí jsou  </a:t>
            </a:r>
            <a:r>
              <a:rPr lang="cs-CZ" b="1" dirty="0" smtClean="0"/>
              <a:t>monstra</a:t>
            </a:r>
            <a:r>
              <a:rPr lang="cs-CZ" dirty="0" smtClean="0"/>
              <a:t>, která prošla stadiem smrti, aby se pak vrátila zpět mezi živé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to, co mrtvé přivádí do stadia nemrtvých, je potřeba přivést do tohoto stadia ostatní živé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79512" y="2016931"/>
            <a:ext cx="8568952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co nemrtvé vampýry motivuje k násilnému chování?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ení to samozřejmě potřeba být násilný, je to čistě </a:t>
            </a:r>
            <a:r>
              <a:rPr lang="cs-CZ" b="1" dirty="0" smtClean="0"/>
              <a:t>touha po krvi</a:t>
            </a:r>
            <a:r>
              <a:rPr lang="cs-CZ" dirty="0" smtClean="0"/>
              <a:t>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d</a:t>
            </a:r>
            <a:r>
              <a:rPr lang="cs-CZ" dirty="0" smtClean="0"/>
              <a:t>á se hovořit o závislosti, která je dána jejich </a:t>
            </a:r>
            <a:r>
              <a:rPr lang="cs-CZ" b="1" dirty="0" smtClean="0"/>
              <a:t>prokletím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79512" y="4131382"/>
            <a:ext cx="50405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www.youtube.com/watch?v=oYNs1utYM78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79512" y="3764799"/>
            <a:ext cx="13131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Upíří </a:t>
            </a:r>
            <a:r>
              <a:rPr lang="cs-CZ" dirty="0" smtClean="0"/>
              <a:t>deníky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62618" y="4849481"/>
            <a:ext cx="48743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www.youtube.com/watch?v=xnR4KIt3zzU</a:t>
            </a:r>
            <a:endParaRPr lang="cs-CZ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179512" y="4559062"/>
            <a:ext cx="18785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Byzantium</a:t>
            </a:r>
            <a:r>
              <a:rPr lang="cs-CZ" dirty="0"/>
              <a:t> (2013)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3291889"/>
            <a:ext cx="932050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Ukázky: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06966" y="3475576"/>
            <a:ext cx="4743030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Které jsou nejčastější prvky a formy násilí? 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56744" y="4005064"/>
            <a:ext cx="2664296" cy="147732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Krev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Pronásledování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Usmrcení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Prokletí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….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324588" y="5857527"/>
            <a:ext cx="640871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4"/>
              </a:rPr>
              <a:t>https://</a:t>
            </a:r>
            <a:r>
              <a:rPr lang="cs-CZ" sz="1400" dirty="0" smtClean="0">
                <a:hlinkClick r:id="rId4"/>
              </a:rPr>
              <a:t>www.youtube.com/watch?v=D2ycoa0ADT4</a:t>
            </a:r>
            <a:endParaRPr lang="cs-CZ" sz="14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2324588" y="5569495"/>
            <a:ext cx="205742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err="1"/>
              <a:t>Vampire</a:t>
            </a:r>
            <a:r>
              <a:rPr lang="cs-CZ" sz="1400" dirty="0"/>
              <a:t> </a:t>
            </a:r>
            <a:r>
              <a:rPr lang="cs-CZ" sz="1400" dirty="0" err="1"/>
              <a:t>Academy</a:t>
            </a:r>
            <a:r>
              <a:rPr lang="cs-CZ" sz="1400" dirty="0"/>
              <a:t> (2014)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45464" y="5517232"/>
            <a:ext cx="191257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/>
              <a:t>Filmy s upíry s romantickými prvky</a:t>
            </a:r>
            <a:endParaRPr lang="cs-CZ" sz="1400" b="1" dirty="0"/>
          </a:p>
        </p:txBody>
      </p:sp>
      <p:sp>
        <p:nvSpPr>
          <p:cNvPr id="17" name="Obdélník 16"/>
          <p:cNvSpPr/>
          <p:nvPr/>
        </p:nvSpPr>
        <p:spPr>
          <a:xfrm>
            <a:off x="2415681" y="6423450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>
                <a:hlinkClick r:id="rId5"/>
              </a:rPr>
              <a:t>https://</a:t>
            </a:r>
            <a:r>
              <a:rPr lang="cs-CZ" sz="1400" dirty="0" smtClean="0">
                <a:hlinkClick r:id="rId5"/>
              </a:rPr>
              <a:t>www.youtube.com/watch?v=uxjNDE2fMjI</a:t>
            </a:r>
            <a:endParaRPr lang="cs-CZ" sz="1400" dirty="0" smtClean="0"/>
          </a:p>
        </p:txBody>
      </p:sp>
      <p:sp>
        <p:nvSpPr>
          <p:cNvPr id="18" name="Obdélník 17"/>
          <p:cNvSpPr/>
          <p:nvPr/>
        </p:nvSpPr>
        <p:spPr>
          <a:xfrm>
            <a:off x="2411760" y="6145559"/>
            <a:ext cx="79739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err="1"/>
              <a:t>Twilight</a:t>
            </a:r>
            <a:r>
              <a:rPr lang="cs-CZ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11288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7" grpId="0"/>
      <p:bldP spid="8" grpId="0"/>
      <p:bldP spid="10" grpId="0"/>
      <p:bldP spid="11" grpId="0" animBg="1"/>
      <p:bldP spid="12" grpId="0" animBg="1"/>
      <p:bldP spid="13" grpId="0" animBg="1"/>
      <p:bldP spid="14" grpId="0"/>
      <p:bldP spid="15" grpId="0"/>
      <p:bldP spid="16" grpId="0" animBg="1"/>
      <p:bldP spid="17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493" y="692695"/>
            <a:ext cx="8568952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hrdinové </a:t>
            </a:r>
            <a:r>
              <a:rPr lang="cs-CZ" dirty="0"/>
              <a:t>příběhů </a:t>
            </a:r>
            <a:r>
              <a:rPr lang="cs-CZ" dirty="0" smtClean="0"/>
              <a:t> </a:t>
            </a:r>
            <a:r>
              <a:rPr lang="cs-CZ" dirty="0"/>
              <a:t>musí právo nebo přinejmenším svůj ideál spravedlnosti hájit se </a:t>
            </a:r>
            <a:r>
              <a:rPr lang="cs-CZ" b="1" dirty="0"/>
              <a:t>zbraní v </a:t>
            </a:r>
            <a:r>
              <a:rPr lang="cs-CZ" b="1" dirty="0" smtClean="0"/>
              <a:t>ruce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493" y="76088"/>
            <a:ext cx="1261307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Western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50493" y="2411596"/>
            <a:ext cx="525843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www.youtube.com/watch?v=CUiCu-zuAgM</a:t>
            </a:r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50493" y="2015827"/>
            <a:ext cx="1134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'</a:t>
            </a:r>
            <a:r>
              <a:rPr lang="cs-CZ" b="1" dirty="0" err="1"/>
              <a:t>True</a:t>
            </a:r>
            <a:r>
              <a:rPr lang="cs-CZ" b="1" dirty="0"/>
              <a:t> </a:t>
            </a:r>
            <a:r>
              <a:rPr lang="cs-CZ" b="1" dirty="0" err="1"/>
              <a:t>Grit</a:t>
            </a:r>
            <a:r>
              <a:rPr lang="cs-CZ" b="1" dirty="0"/>
              <a:t>'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0493" y="3429000"/>
            <a:ext cx="527501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www.youtube.com/watch?v=Ho3UmtIfObw</a:t>
            </a:r>
            <a:endParaRPr lang="cs-CZ" dirty="0" smtClean="0"/>
          </a:p>
        </p:txBody>
      </p:sp>
      <p:sp>
        <p:nvSpPr>
          <p:cNvPr id="8" name="Obdélník 7"/>
          <p:cNvSpPr/>
          <p:nvPr/>
        </p:nvSpPr>
        <p:spPr>
          <a:xfrm>
            <a:off x="150493" y="3132225"/>
            <a:ext cx="25096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Good</a:t>
            </a:r>
            <a:r>
              <a:rPr lang="cs-CZ" b="1" dirty="0"/>
              <a:t> </a:t>
            </a:r>
            <a:r>
              <a:rPr lang="cs-CZ" b="1" dirty="0" err="1"/>
              <a:t>for</a:t>
            </a:r>
            <a:r>
              <a:rPr lang="cs-CZ" b="1" dirty="0"/>
              <a:t> </a:t>
            </a:r>
            <a:r>
              <a:rPr lang="cs-CZ" b="1" dirty="0" err="1"/>
              <a:t>Nothing</a:t>
            </a:r>
            <a:r>
              <a:rPr lang="cs-CZ" b="1" dirty="0"/>
              <a:t> </a:t>
            </a:r>
            <a:r>
              <a:rPr lang="cs-CZ" b="1" dirty="0" err="1"/>
              <a:t>Movie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67319" y="1475492"/>
            <a:ext cx="427770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Které jsou nejčastější prvky a formy násilí? 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1901731"/>
            <a:ext cx="2664296" cy="203132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z</a:t>
            </a:r>
            <a:r>
              <a:rPr lang="cs-CZ" b="1" dirty="0" smtClean="0"/>
              <a:t>abíjení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střelba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z</a:t>
            </a:r>
            <a:r>
              <a:rPr lang="cs-CZ" b="1" dirty="0" smtClean="0"/>
              <a:t>násilnění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vydírání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smrt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krev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….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50493" y="1547500"/>
            <a:ext cx="932050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Ukázky: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150493" y="4411549"/>
            <a:ext cx="2016834" cy="461665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Historický film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50493" y="5579948"/>
            <a:ext cx="15692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Statečné </a:t>
            </a:r>
            <a:r>
              <a:rPr lang="cs-CZ" b="1" dirty="0"/>
              <a:t>srdce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50493" y="5939988"/>
            <a:ext cx="52442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www.youtube.com/watch?v=nrmLo3eLrOY</a:t>
            </a:r>
            <a:endParaRPr lang="cs-CZ" dirty="0" smtClean="0"/>
          </a:p>
        </p:txBody>
      </p:sp>
      <p:sp>
        <p:nvSpPr>
          <p:cNvPr id="15" name="TextovéPole 14"/>
          <p:cNvSpPr txBox="1"/>
          <p:nvPr/>
        </p:nvSpPr>
        <p:spPr>
          <a:xfrm>
            <a:off x="150493" y="4994592"/>
            <a:ext cx="932050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Ukázky: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65475" y="4293096"/>
            <a:ext cx="427770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Které jsou nejčastější prvky a formy násilí? 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8536" y="4725144"/>
            <a:ext cx="2664296" cy="203132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z</a:t>
            </a:r>
            <a:r>
              <a:rPr lang="cs-CZ" b="1" dirty="0" smtClean="0"/>
              <a:t>abíjení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bitvy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z</a:t>
            </a:r>
            <a:r>
              <a:rPr lang="cs-CZ" b="1" dirty="0" smtClean="0"/>
              <a:t>násilnění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smrt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krev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mučení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….</a:t>
            </a:r>
          </a:p>
        </p:txBody>
      </p:sp>
    </p:spTree>
    <p:extLst>
      <p:ext uri="{BB962C8B-B14F-4D97-AF65-F5344CB8AC3E}">
        <p14:creationId xmlns:p14="http://schemas.microsoft.com/office/powerpoint/2010/main" val="319938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 animBg="1"/>
      <p:bldP spid="10" grpId="0" animBg="1"/>
      <p:bldP spid="11" grpId="0" animBg="1"/>
      <p:bldP spid="12" grpId="0" animBg="1"/>
      <p:bldP spid="13" grpId="0"/>
      <p:bldP spid="14" grpId="0"/>
      <p:bldP spid="15" grpId="0" animBg="1"/>
      <p:bldP spid="16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1587807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Akční filmy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123319" y="1124744"/>
            <a:ext cx="3944625" cy="12003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osobní souboje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přestřelky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automobilové </a:t>
            </a:r>
            <a:r>
              <a:rPr lang="cs-CZ" dirty="0"/>
              <a:t>honičky 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válečné boje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5902" y="4734436"/>
            <a:ext cx="56781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https://www.youtube.com/watch?v=-</a:t>
            </a:r>
            <a:r>
              <a:rPr lang="cs-CZ" dirty="0" smtClean="0">
                <a:hlinkClick r:id="rId2"/>
              </a:rPr>
              <a:t>qxBXm7ZUTM</a:t>
            </a:r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75902" y="4365104"/>
            <a:ext cx="18197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Smrtonosná past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86745" y="3365568"/>
            <a:ext cx="49943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Terminator</a:t>
            </a:r>
            <a:r>
              <a:rPr lang="cs-CZ" dirty="0" smtClean="0"/>
              <a:t> </a:t>
            </a:r>
            <a:r>
              <a:rPr lang="cs-CZ" b="1" i="1" dirty="0" smtClean="0"/>
              <a:t>– možno zařadit do filmů FANTASY </a:t>
            </a:r>
            <a:endParaRPr lang="cs-CZ" b="1" i="1" dirty="0"/>
          </a:p>
        </p:txBody>
      </p:sp>
      <p:sp>
        <p:nvSpPr>
          <p:cNvPr id="9" name="Obdélník 8"/>
          <p:cNvSpPr/>
          <p:nvPr/>
        </p:nvSpPr>
        <p:spPr>
          <a:xfrm>
            <a:off x="247412" y="3734900"/>
            <a:ext cx="50446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www.youtube.com/watch?v=tMzsDsYtnFc</a:t>
            </a:r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107504" y="683404"/>
            <a:ext cx="291708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Co je pro akční filmy typické: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001" y="2842365"/>
            <a:ext cx="90524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Ukázky: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67319" y="466739"/>
            <a:ext cx="427770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Které jsou nejčastější prvky a formy násilí? 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976660"/>
            <a:ext cx="2664296" cy="203132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z</a:t>
            </a:r>
            <a:r>
              <a:rPr lang="cs-CZ" b="1" dirty="0" smtClean="0"/>
              <a:t>abíjení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střelba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vydírání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smrt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krev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velké množství zbraní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….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09710"/>
            <a:ext cx="2167247" cy="2167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118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8" grpId="0"/>
      <p:bldP spid="9" grpId="0"/>
      <p:bldP spid="10" grpId="0" animBg="1"/>
      <p:bldP spid="11" grpId="0" animBg="1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48137"/>
            <a:ext cx="1101584" cy="461665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/>
              <a:t>Thriller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165772" y="1300698"/>
            <a:ext cx="3341038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pocity existují ve dvojicích: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65772" y="5855206"/>
            <a:ext cx="50543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www.youtube.com/watch?v=rS9dmYdI26g</a:t>
            </a: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65772" y="5485874"/>
            <a:ext cx="33147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Girls Against Boys TRAILER (2012)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92056" y="794154"/>
            <a:ext cx="4572000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vyvolává </a:t>
            </a:r>
            <a:r>
              <a:rPr lang="cs-CZ" sz="2000" dirty="0"/>
              <a:t>silné </a:t>
            </a:r>
            <a:r>
              <a:rPr lang="cs-CZ" sz="2000" dirty="0" smtClean="0"/>
              <a:t>napětí, pocity </a:t>
            </a:r>
            <a:r>
              <a:rPr lang="cs-CZ" sz="2000" dirty="0"/>
              <a:t>a </a:t>
            </a:r>
            <a:r>
              <a:rPr lang="cs-CZ" sz="2000" dirty="0" smtClean="0"/>
              <a:t>emoce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92057" y="2826633"/>
            <a:ext cx="654018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divák </a:t>
            </a:r>
            <a:r>
              <a:rPr lang="cs-CZ" sz="2000" dirty="0"/>
              <a:t>thrilleru </a:t>
            </a:r>
            <a:r>
              <a:rPr lang="cs-CZ" sz="2000" b="1" dirty="0" smtClean="0"/>
              <a:t>obává </a:t>
            </a:r>
            <a:r>
              <a:rPr lang="cs-CZ" sz="2000" b="1" dirty="0"/>
              <a:t>spíše o osud </a:t>
            </a:r>
            <a:r>
              <a:rPr lang="cs-CZ" sz="2000" b="1" dirty="0" smtClean="0"/>
              <a:t>hrdiny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92056" y="2305981"/>
            <a:ext cx="654018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thriller </a:t>
            </a:r>
            <a:r>
              <a:rPr lang="cs-CZ" sz="2000" dirty="0"/>
              <a:t>je žánr blízký hororu, s nímž často </a:t>
            </a:r>
            <a:r>
              <a:rPr lang="cs-CZ" sz="2000" dirty="0" smtClean="0"/>
              <a:t>splývá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3687625" y="1263596"/>
            <a:ext cx="2304256" cy="92333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úleva a napětí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strach a nadšení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požitek </a:t>
            </a:r>
            <a:r>
              <a:rPr lang="cs-CZ" dirty="0"/>
              <a:t>a utrpení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92056" y="3347285"/>
            <a:ext cx="6540185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divák </a:t>
            </a:r>
            <a:r>
              <a:rPr lang="cs-CZ" sz="2000" b="1" dirty="0"/>
              <a:t>hororu pociťuje osobní </a:t>
            </a:r>
            <a:r>
              <a:rPr lang="cs-CZ" sz="2000" b="1" dirty="0" smtClean="0"/>
              <a:t>strach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165772" y="3867936"/>
            <a:ext cx="6566469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 </a:t>
            </a:r>
            <a:r>
              <a:rPr lang="cs-CZ" sz="2000" dirty="0"/>
              <a:t>thrilleru je na rozdíl od hororu zdroj napětí </a:t>
            </a:r>
            <a:r>
              <a:rPr lang="cs-CZ" sz="2000" b="1" dirty="0"/>
              <a:t>reálný</a:t>
            </a:r>
            <a:r>
              <a:rPr lang="cs-CZ" sz="2000" dirty="0"/>
              <a:t>, není vyvolán </a:t>
            </a:r>
            <a:r>
              <a:rPr lang="cs-CZ" sz="2000" b="1" dirty="0"/>
              <a:t>fiktivními, nadpřirozenými jevy.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33001" y="4931876"/>
            <a:ext cx="932050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Ukázky: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57873" y="6309320"/>
            <a:ext cx="427770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Které jsou nejčastější prvky a formy násilí? </a:t>
            </a:r>
            <a:endParaRPr lang="cs-CZ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727" y="284027"/>
            <a:ext cx="2121038" cy="195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3545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7066" y="260648"/>
            <a:ext cx="5785045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 závěr otázky k zamýšlení a diskusi: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370805" y="4419696"/>
            <a:ext cx="806913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Proč myslíš, že jsou </a:t>
            </a:r>
            <a:r>
              <a:rPr lang="cs-CZ" b="1" dirty="0"/>
              <a:t>určité pořady zařazovány </a:t>
            </a:r>
            <a:r>
              <a:rPr lang="cs-CZ" b="1" dirty="0" smtClean="0"/>
              <a:t>až v  </a:t>
            </a:r>
            <a:r>
              <a:rPr lang="cs-CZ" b="1" dirty="0"/>
              <a:t>určitých </a:t>
            </a:r>
            <a:r>
              <a:rPr lang="cs-CZ" b="1" dirty="0" smtClean="0"/>
              <a:t>časech, např. v noci?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805" y="1065144"/>
            <a:ext cx="4800097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Mají filmy obsahující násilí na Tebe vliv?  Jak?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805" y="1624236"/>
            <a:ext cx="3826047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Cítíš se někdy jako hrdina ve filmu?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805" y="2183328"/>
            <a:ext cx="4400115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Máš za idola nějakého filmového hrdinu?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805" y="2742420"/>
            <a:ext cx="407585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Které násilné scény tě nejvíce rozruší?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805" y="3301512"/>
            <a:ext cx="304654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Které násilné scény ti vadí?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805" y="3860604"/>
            <a:ext cx="643701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Jsou některé scény pro tebe drastické, že například zavíráš oči?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805" y="4978788"/>
            <a:ext cx="424802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Díváš se na tyto filmy společně s rodiči?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805" y="5537880"/>
            <a:ext cx="806009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Ve stejnou dobu dávají tři filmy – horor, kriminálka, komedie – který si vybereš?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805" y="6096976"/>
            <a:ext cx="806913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Představ si, že jsi už rodič: Necháš své dítě dívat se na filmy, kde převládá násilí?</a:t>
            </a:r>
            <a:endParaRPr lang="cs-CZ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960" y="423307"/>
            <a:ext cx="2398627" cy="23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893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490512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latin typeface="+mj-lt"/>
              </a:rPr>
              <a:t>Jaký filmový žánr sleduješ nejčastěji?</a:t>
            </a:r>
            <a:endParaRPr lang="cs-CZ" sz="2400" b="1" dirty="0">
              <a:latin typeface="+mj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101" y="-31571"/>
            <a:ext cx="1948403" cy="1948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644715" y="1166767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68144" y="764704"/>
            <a:ext cx="122219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i="1" dirty="0" smtClean="0"/>
              <a:t>Sleduji často</a:t>
            </a:r>
            <a:endParaRPr lang="cs-CZ" sz="1600" i="1" dirty="0"/>
          </a:p>
        </p:txBody>
      </p:sp>
      <p:sp>
        <p:nvSpPr>
          <p:cNvPr id="13" name="Obdélník 12"/>
          <p:cNvSpPr/>
          <p:nvPr/>
        </p:nvSpPr>
        <p:spPr>
          <a:xfrm>
            <a:off x="2123728" y="764704"/>
            <a:ext cx="1479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i="1" dirty="0" smtClean="0"/>
              <a:t>Nesleduji vůbec</a:t>
            </a:r>
            <a:endParaRPr lang="cs-CZ" sz="1600" i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14282" y="1124744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Komedie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644715" y="1594964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14282" y="1559827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Drama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644715" y="2023161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14282" y="1994910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Sci-fi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644715" y="2451358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14282" y="2429993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prstClr val="black"/>
                </a:solidFill>
              </a:rPr>
              <a:t>Thriler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44715" y="2879555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14282" y="2865076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Horor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644715" y="3307752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14282" y="3300159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Historický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644715" y="3735949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14282" y="3735242"/>
            <a:ext cx="2193750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Detektivka, krimi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644715" y="4164146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14282" y="4170325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Pohádky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644715" y="4592343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214282" y="4605408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Rodinné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644715" y="5020540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14282" y="5040491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Akční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644715" y="5448737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14282" y="5430488"/>
            <a:ext cx="1909446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Dobrodružný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644715" y="5876934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14282" y="5865571"/>
            <a:ext cx="1909446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Životopisný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644715" y="6305135"/>
            <a:ext cx="416050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0	</a:t>
            </a:r>
            <a:r>
              <a:rPr lang="cs-CZ" sz="2000" b="1" dirty="0" smtClean="0">
                <a:solidFill>
                  <a:prstClr val="black"/>
                </a:solidFill>
              </a:rPr>
              <a:t>1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2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3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  <a:r>
              <a:rPr lang="cs-CZ" sz="2000" b="1" dirty="0" smtClean="0">
                <a:solidFill>
                  <a:prstClr val="black"/>
                </a:solidFill>
              </a:rPr>
              <a:t>4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14282" y="6265681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Western</a:t>
            </a:r>
            <a:endParaRPr lang="cs-CZ" sz="2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10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8466" y="87015"/>
            <a:ext cx="833598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Co cítíš při pohledu na drastické (krvavé) scény ve filmech?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694777"/>
            <a:ext cx="187220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Znechucení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1156682"/>
            <a:ext cx="187220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Strach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39199" y="1179380"/>
            <a:ext cx="187220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vyděšení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692696"/>
            <a:ext cx="187220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Je mi špatně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692696"/>
            <a:ext cx="187220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Je mi to jedno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1167818"/>
            <a:ext cx="187220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Líbí se mi to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8449" y="1916832"/>
            <a:ext cx="445756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Čím byste nahradili násilné filmy?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8" y="2574185"/>
            <a:ext cx="1643226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Komedie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3147985"/>
            <a:ext cx="1674803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Dobrodružné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3721785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Dokumenty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23528" y="4295585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Pohádky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528" y="4869385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Rodinné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3528" y="5443183"/>
            <a:ext cx="147739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Jiné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00227"/>
            <a:ext cx="2695413" cy="2695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7" y="1773760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079" y="4363063"/>
            <a:ext cx="2160240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798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2808687"/>
              </p:ext>
            </p:extLst>
          </p:nvPr>
        </p:nvGraphicFramePr>
        <p:xfrm>
          <a:off x="179513" y="750952"/>
          <a:ext cx="8568951" cy="584640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512167"/>
                <a:gridCol w="576064"/>
                <a:gridCol w="792088"/>
                <a:gridCol w="585807"/>
                <a:gridCol w="728975"/>
                <a:gridCol w="629434"/>
                <a:gridCol w="828516"/>
                <a:gridCol w="611644"/>
                <a:gridCol w="936104"/>
                <a:gridCol w="639177"/>
                <a:gridCol w="728975"/>
              </a:tblGrid>
              <a:tr h="36000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Udělejte křížek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 X</a:t>
                      </a:r>
                      <a:endParaRPr lang="cs-CZ" sz="12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humor</a:t>
                      </a:r>
                      <a:endParaRPr lang="cs-CZ" sz="11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romantika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láska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násilí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napětí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znásilnění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vražda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vyhrožování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strach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jiné</a:t>
                      </a:r>
                      <a:endParaRPr lang="cs-CZ" sz="11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Romantické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Sci-fi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Válečné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Thrillery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Telenovely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Pohádky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Dokumenty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Sitkomy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Akční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Kriminálky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Horory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Reklamy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Komedie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Muzikály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Historické</a:t>
                      </a:r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16496" y="130019"/>
            <a:ext cx="8162812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Jaké prvky se podle Tebe vyskytují v jednotlivých typech televizních pořadů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870265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382689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Co je podle Tebe násilí?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2492896"/>
            <a:ext cx="6322163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/>
              <a:t>Jaké způsoby násilného jednání a chování </a:t>
            </a:r>
            <a:r>
              <a:rPr lang="cs-CZ" sz="2000" b="1" dirty="0" smtClean="0"/>
              <a:t>Tě </a:t>
            </a:r>
            <a:r>
              <a:rPr lang="cs-CZ" sz="2000" b="1" dirty="0"/>
              <a:t>napadají?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2732" y="4797152"/>
            <a:ext cx="6096477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Jaké násilí jsi viděl v televizních pořadech – např. filmech?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3084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05376" y="1628800"/>
            <a:ext cx="866866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http://commons.wikimedia.org/wiki/Category:Tom_and_Jerry#mediaviewer/File:Vitoria_-_Graffiti_%</a:t>
            </a:r>
            <a:r>
              <a:rPr lang="cs-CZ" sz="1600" dirty="0" smtClean="0">
                <a:hlinkClick r:id="rId2"/>
              </a:rPr>
              <a:t>26_Murals_1127_12.JPG</a:t>
            </a:r>
            <a:endParaRPr lang="cs-CZ" sz="16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04234" y="259727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4234" y="827773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0049" y="1218238"/>
            <a:ext cx="30754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studijní materiály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25930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657</TotalTime>
  <Words>1308</Words>
  <Application>Microsoft Office PowerPoint</Application>
  <PresentationFormat>Předvádění na obrazovce (4:3)</PresentationFormat>
  <Paragraphs>367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53</cp:revision>
  <dcterms:created xsi:type="dcterms:W3CDTF">2014-05-17T16:47:48Z</dcterms:created>
  <dcterms:modified xsi:type="dcterms:W3CDTF">2014-05-18T19:10:44Z</dcterms:modified>
</cp:coreProperties>
</file>