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7" r:id="rId4"/>
    <p:sldId id="261" r:id="rId5"/>
    <p:sldId id="258" r:id="rId6"/>
    <p:sldId id="262" r:id="rId7"/>
    <p:sldId id="259" r:id="rId8"/>
    <p:sldId id="264" r:id="rId9"/>
    <p:sldId id="263" r:id="rId10"/>
    <p:sldId id="260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9EAA8-8B4D-4052-B803-06D1979BBBF5}" type="doc">
      <dgm:prSet loTypeId="urn:microsoft.com/office/officeart/2005/8/layout/vList5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54F726D3-93B7-4DCE-B152-8608702F4D90}">
      <dgm:prSet phldrT="[Text]"/>
      <dgm:spPr/>
      <dgm:t>
        <a:bodyPr/>
        <a:lstStyle/>
        <a:p>
          <a:r>
            <a:rPr lang="cs-CZ" dirty="0" smtClean="0"/>
            <a:t>Metoda tradice</a:t>
          </a:r>
          <a:endParaRPr lang="cs-CZ" dirty="0"/>
        </a:p>
      </dgm:t>
    </dgm:pt>
    <dgm:pt modelId="{90301ECC-CFA3-43AF-930B-807D07FAE848}" type="parTrans" cxnId="{1C1E5B82-EFEC-42BC-88FB-8B10F5C5211A}">
      <dgm:prSet/>
      <dgm:spPr/>
      <dgm:t>
        <a:bodyPr/>
        <a:lstStyle/>
        <a:p>
          <a:endParaRPr lang="cs-CZ"/>
        </a:p>
      </dgm:t>
    </dgm:pt>
    <dgm:pt modelId="{69241FAF-AC16-4398-BD65-9010C976698C}" type="sibTrans" cxnId="{1C1E5B82-EFEC-42BC-88FB-8B10F5C5211A}">
      <dgm:prSet/>
      <dgm:spPr/>
      <dgm:t>
        <a:bodyPr/>
        <a:lstStyle/>
        <a:p>
          <a:endParaRPr lang="cs-CZ"/>
        </a:p>
      </dgm:t>
    </dgm:pt>
    <dgm:pt modelId="{8807941D-633F-4682-875B-B315EE5DDC8A}">
      <dgm:prSet phldrT="[Text]"/>
      <dgm:spPr/>
      <dgm:t>
        <a:bodyPr/>
        <a:lstStyle/>
        <a:p>
          <a:r>
            <a:rPr lang="cs-CZ" dirty="0" smtClean="0"/>
            <a:t>Za pravdu se považuje to, co po dlouhou dobu jako pravda platí, co lidé odjakživa jako pravdu znají a po celý život tomu věří</a:t>
          </a:r>
          <a:endParaRPr lang="cs-CZ" dirty="0"/>
        </a:p>
      </dgm:t>
    </dgm:pt>
    <dgm:pt modelId="{6D267313-5EF8-46EE-A0C3-8BBEE8A5B5DF}" type="parTrans" cxnId="{584BAB2D-4DE9-4A22-A3F0-D21A2B57BBEB}">
      <dgm:prSet/>
      <dgm:spPr/>
      <dgm:t>
        <a:bodyPr/>
        <a:lstStyle/>
        <a:p>
          <a:endParaRPr lang="cs-CZ"/>
        </a:p>
      </dgm:t>
    </dgm:pt>
    <dgm:pt modelId="{7A309427-0E8B-4E0D-BDC7-2C923DDDF116}" type="sibTrans" cxnId="{584BAB2D-4DE9-4A22-A3F0-D21A2B57BBEB}">
      <dgm:prSet/>
      <dgm:spPr/>
      <dgm:t>
        <a:bodyPr/>
        <a:lstStyle/>
        <a:p>
          <a:endParaRPr lang="cs-CZ"/>
        </a:p>
      </dgm:t>
    </dgm:pt>
    <dgm:pt modelId="{5290A3AD-FDF6-4F84-AEAF-7AF667920743}">
      <dgm:prSet phldrT="[Text]"/>
      <dgm:spPr/>
      <dgm:t>
        <a:bodyPr/>
        <a:lstStyle/>
        <a:p>
          <a:r>
            <a:rPr lang="cs-CZ" dirty="0" smtClean="0"/>
            <a:t>Metoda autority</a:t>
          </a:r>
          <a:endParaRPr lang="cs-CZ" dirty="0"/>
        </a:p>
      </dgm:t>
    </dgm:pt>
    <dgm:pt modelId="{D14CE865-4E11-4EDC-8CCF-ECA0398D51DE}" type="parTrans" cxnId="{CFEAB488-CD4A-4161-81D3-B5AB820055E8}">
      <dgm:prSet/>
      <dgm:spPr/>
      <dgm:t>
        <a:bodyPr/>
        <a:lstStyle/>
        <a:p>
          <a:endParaRPr lang="cs-CZ"/>
        </a:p>
      </dgm:t>
    </dgm:pt>
    <dgm:pt modelId="{9AB6B4E0-2B82-4DF9-A8A8-797518D9F26A}" type="sibTrans" cxnId="{CFEAB488-CD4A-4161-81D3-B5AB820055E8}">
      <dgm:prSet/>
      <dgm:spPr/>
      <dgm:t>
        <a:bodyPr/>
        <a:lstStyle/>
        <a:p>
          <a:endParaRPr lang="cs-CZ"/>
        </a:p>
      </dgm:t>
    </dgm:pt>
    <dgm:pt modelId="{64DE07C0-DCA1-4BF3-9EB6-45F0D18281CF}">
      <dgm:prSet phldrT="[Text]"/>
      <dgm:spPr/>
      <dgm:t>
        <a:bodyPr/>
        <a:lstStyle/>
        <a:p>
          <a:r>
            <a:rPr lang="cs-CZ" dirty="0" smtClean="0"/>
            <a:t>Přijetí pevně stanoveného názoru nějaké významné autority</a:t>
          </a:r>
          <a:endParaRPr lang="cs-CZ" dirty="0"/>
        </a:p>
      </dgm:t>
    </dgm:pt>
    <dgm:pt modelId="{7DA0F939-E8E0-41B4-9EA1-82A50AA1D71B}" type="parTrans" cxnId="{1A2D041E-7C32-46CF-B949-20DD4C36EB5D}">
      <dgm:prSet/>
      <dgm:spPr/>
      <dgm:t>
        <a:bodyPr/>
        <a:lstStyle/>
        <a:p>
          <a:endParaRPr lang="cs-CZ"/>
        </a:p>
      </dgm:t>
    </dgm:pt>
    <dgm:pt modelId="{104448C0-7A86-441D-8A9D-BB456ADE25E0}" type="sibTrans" cxnId="{1A2D041E-7C32-46CF-B949-20DD4C36EB5D}">
      <dgm:prSet/>
      <dgm:spPr/>
      <dgm:t>
        <a:bodyPr/>
        <a:lstStyle/>
        <a:p>
          <a:endParaRPr lang="cs-CZ"/>
        </a:p>
      </dgm:t>
    </dgm:pt>
    <dgm:pt modelId="{A264AD48-7D49-4989-9059-DAE5512331E4}">
      <dgm:prSet phldrT="[Text]"/>
      <dgm:spPr/>
      <dgm:t>
        <a:bodyPr/>
        <a:lstStyle/>
        <a:p>
          <a:r>
            <a:rPr lang="cs-CZ" dirty="0" smtClean="0"/>
            <a:t>Situace, kdy nám intuice říká, že naše poznání je správné, tvrzení pokládáme za samozřejmé, ve shodě s naším rozumem</a:t>
          </a:r>
          <a:endParaRPr lang="cs-CZ" dirty="0"/>
        </a:p>
      </dgm:t>
    </dgm:pt>
    <dgm:pt modelId="{4362342C-356A-4359-A3B3-7B1B52CEB5A3}" type="parTrans" cxnId="{4796A199-4F68-4D4F-B2D9-BF38DFF3068A}">
      <dgm:prSet/>
      <dgm:spPr/>
      <dgm:t>
        <a:bodyPr/>
        <a:lstStyle/>
        <a:p>
          <a:endParaRPr lang="cs-CZ"/>
        </a:p>
      </dgm:t>
    </dgm:pt>
    <dgm:pt modelId="{E14AA79E-C68B-4E19-A375-8E58A9AB3D64}" type="sibTrans" cxnId="{4796A199-4F68-4D4F-B2D9-BF38DFF3068A}">
      <dgm:prSet/>
      <dgm:spPr/>
      <dgm:t>
        <a:bodyPr/>
        <a:lstStyle/>
        <a:p>
          <a:endParaRPr lang="cs-CZ"/>
        </a:p>
      </dgm:t>
    </dgm:pt>
    <dgm:pt modelId="{07EA03F6-E043-419B-A2DD-B035916EE21C}">
      <dgm:prSet/>
      <dgm:spPr/>
      <dgm:t>
        <a:bodyPr/>
        <a:lstStyle/>
        <a:p>
          <a:r>
            <a:rPr lang="cs-CZ" dirty="0" smtClean="0"/>
            <a:t>Metoda a priori</a:t>
          </a:r>
          <a:endParaRPr lang="cs-CZ" dirty="0"/>
        </a:p>
      </dgm:t>
    </dgm:pt>
    <dgm:pt modelId="{FF2F806C-CAC5-42E0-A38F-B9F9B86ED437}" type="parTrans" cxnId="{DD9A4263-92B4-44FD-B44B-421CE93463B5}">
      <dgm:prSet/>
      <dgm:spPr/>
      <dgm:t>
        <a:bodyPr/>
        <a:lstStyle/>
        <a:p>
          <a:endParaRPr lang="cs-CZ"/>
        </a:p>
      </dgm:t>
    </dgm:pt>
    <dgm:pt modelId="{0D673EE1-5290-4E00-A070-6AA8C5054830}" type="sibTrans" cxnId="{DD9A4263-92B4-44FD-B44B-421CE93463B5}">
      <dgm:prSet/>
      <dgm:spPr/>
      <dgm:t>
        <a:bodyPr/>
        <a:lstStyle/>
        <a:p>
          <a:endParaRPr lang="cs-CZ"/>
        </a:p>
      </dgm:t>
    </dgm:pt>
    <dgm:pt modelId="{ED9C350C-698A-4A60-9B25-F0C8A0881128}">
      <dgm:prSet phldrT="[Text]"/>
      <dgm:spPr/>
      <dgm:t>
        <a:bodyPr/>
        <a:lstStyle/>
        <a:p>
          <a:r>
            <a:rPr lang="cs-CZ" dirty="0" smtClean="0"/>
            <a:t>Metoda vědy</a:t>
          </a:r>
          <a:endParaRPr lang="cs-CZ" dirty="0"/>
        </a:p>
      </dgm:t>
    </dgm:pt>
    <dgm:pt modelId="{63272D85-325E-4487-BAB0-2297F437565D}" type="sibTrans" cxnId="{5802CE2C-1BC4-4BED-89A0-17B910BB6976}">
      <dgm:prSet/>
      <dgm:spPr/>
      <dgm:t>
        <a:bodyPr/>
        <a:lstStyle/>
        <a:p>
          <a:endParaRPr lang="cs-CZ"/>
        </a:p>
      </dgm:t>
    </dgm:pt>
    <dgm:pt modelId="{1F801EF5-5E03-49C1-9F1B-4DFF8A59B23B}" type="parTrans" cxnId="{5802CE2C-1BC4-4BED-89A0-17B910BB6976}">
      <dgm:prSet/>
      <dgm:spPr/>
      <dgm:t>
        <a:bodyPr/>
        <a:lstStyle/>
        <a:p>
          <a:endParaRPr lang="cs-CZ"/>
        </a:p>
      </dgm:t>
    </dgm:pt>
    <dgm:pt modelId="{1D82E260-8197-4E24-8734-E7E77B6BAE42}" type="pres">
      <dgm:prSet presAssocID="{2609EAA8-8B4D-4052-B803-06D1979BBBF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A01EA9C-E172-4F88-A57A-676521AA5915}" type="pres">
      <dgm:prSet presAssocID="{54F726D3-93B7-4DCE-B152-8608702F4D90}" presName="linNode" presStyleCnt="0"/>
      <dgm:spPr/>
    </dgm:pt>
    <dgm:pt modelId="{E3C3E2A7-D623-4B4B-9965-9307ACAC622F}" type="pres">
      <dgm:prSet presAssocID="{54F726D3-93B7-4DCE-B152-8608702F4D90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30CF36-83CF-4C38-894C-F5F603CD4E94}" type="pres">
      <dgm:prSet presAssocID="{54F726D3-93B7-4DCE-B152-8608702F4D90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A111A0-B986-4A8C-8688-2F1EA8074DDB}" type="pres">
      <dgm:prSet presAssocID="{69241FAF-AC16-4398-BD65-9010C976698C}" presName="sp" presStyleCnt="0"/>
      <dgm:spPr/>
    </dgm:pt>
    <dgm:pt modelId="{DF28B32B-FC0B-46B5-BE1C-3F9D62512BB5}" type="pres">
      <dgm:prSet presAssocID="{5290A3AD-FDF6-4F84-AEAF-7AF667920743}" presName="linNode" presStyleCnt="0"/>
      <dgm:spPr/>
    </dgm:pt>
    <dgm:pt modelId="{1F41B8A8-7BB2-40F0-83B9-4C75755EDBDA}" type="pres">
      <dgm:prSet presAssocID="{5290A3AD-FDF6-4F84-AEAF-7AF667920743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5D6AEA-ACED-4030-B3CF-E6C3BD682CBB}" type="pres">
      <dgm:prSet presAssocID="{5290A3AD-FDF6-4F84-AEAF-7AF66792074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B4B999-E244-4533-B9E5-5CF1BD54B2E0}" type="pres">
      <dgm:prSet presAssocID="{9AB6B4E0-2B82-4DF9-A8A8-797518D9F26A}" presName="sp" presStyleCnt="0"/>
      <dgm:spPr/>
    </dgm:pt>
    <dgm:pt modelId="{C5FEE527-896B-4263-A771-CF68644D3465}" type="pres">
      <dgm:prSet presAssocID="{07EA03F6-E043-419B-A2DD-B035916EE21C}" presName="linNode" presStyleCnt="0"/>
      <dgm:spPr/>
    </dgm:pt>
    <dgm:pt modelId="{1CDB2178-DE54-4989-A3ED-A01E501FAF1B}" type="pres">
      <dgm:prSet presAssocID="{07EA03F6-E043-419B-A2DD-B035916EE21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6751-B2A1-4FA8-B169-CBA71A8A768F}" type="pres">
      <dgm:prSet presAssocID="{0D673EE1-5290-4E00-A070-6AA8C5054830}" presName="sp" presStyleCnt="0"/>
      <dgm:spPr/>
    </dgm:pt>
    <dgm:pt modelId="{32E3F72C-E5A2-44E8-8C65-7E5D04F4B3F2}" type="pres">
      <dgm:prSet presAssocID="{ED9C350C-698A-4A60-9B25-F0C8A0881128}" presName="linNode" presStyleCnt="0"/>
      <dgm:spPr/>
    </dgm:pt>
    <dgm:pt modelId="{1B4B000F-CE7A-4D29-AF33-050EBC0DFB82}" type="pres">
      <dgm:prSet presAssocID="{ED9C350C-698A-4A60-9B25-F0C8A0881128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CCF657-BA4F-4C69-A928-6B928C92E7B9}" type="pres">
      <dgm:prSet presAssocID="{ED9C350C-698A-4A60-9B25-F0C8A0881128}" presName="descendantText" presStyleLbl="alignAccFollowNode1" presStyleIdx="2" presStyleCnt="3" custLinFactY="-37747" custLinFactNeighborX="-17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9E0334-57FF-47B6-BA8B-C625152ACE11}" type="presOf" srcId="{5290A3AD-FDF6-4F84-AEAF-7AF667920743}" destId="{1F41B8A8-7BB2-40F0-83B9-4C75755EDBDA}" srcOrd="0" destOrd="0" presId="urn:microsoft.com/office/officeart/2005/8/layout/vList5"/>
    <dgm:cxn modelId="{1C1E5B82-EFEC-42BC-88FB-8B10F5C5211A}" srcId="{2609EAA8-8B4D-4052-B803-06D1979BBBF5}" destId="{54F726D3-93B7-4DCE-B152-8608702F4D90}" srcOrd="0" destOrd="0" parTransId="{90301ECC-CFA3-43AF-930B-807D07FAE848}" sibTransId="{69241FAF-AC16-4398-BD65-9010C976698C}"/>
    <dgm:cxn modelId="{F19307E4-17A4-477E-BF5F-D2E9D2373FB0}" type="presOf" srcId="{ED9C350C-698A-4A60-9B25-F0C8A0881128}" destId="{1B4B000F-CE7A-4D29-AF33-050EBC0DFB82}" srcOrd="0" destOrd="0" presId="urn:microsoft.com/office/officeart/2005/8/layout/vList5"/>
    <dgm:cxn modelId="{6F645E3B-A7C9-4E58-93B6-E04CC0FCBA0D}" type="presOf" srcId="{64DE07C0-DCA1-4BF3-9EB6-45F0D18281CF}" destId="{AF5D6AEA-ACED-4030-B3CF-E6C3BD682CBB}" srcOrd="0" destOrd="0" presId="urn:microsoft.com/office/officeart/2005/8/layout/vList5"/>
    <dgm:cxn modelId="{9F091BB1-9E60-4E28-8B96-F0F2B7F52AA6}" type="presOf" srcId="{2609EAA8-8B4D-4052-B803-06D1979BBBF5}" destId="{1D82E260-8197-4E24-8734-E7E77B6BAE42}" srcOrd="0" destOrd="0" presId="urn:microsoft.com/office/officeart/2005/8/layout/vList5"/>
    <dgm:cxn modelId="{7863B9F6-2D3A-46D2-B89F-9F0D5DBD3468}" type="presOf" srcId="{07EA03F6-E043-419B-A2DD-B035916EE21C}" destId="{1CDB2178-DE54-4989-A3ED-A01E501FAF1B}" srcOrd="0" destOrd="0" presId="urn:microsoft.com/office/officeart/2005/8/layout/vList5"/>
    <dgm:cxn modelId="{9168F8ED-4282-4E13-AE0E-7D7531C6189B}" type="presOf" srcId="{54F726D3-93B7-4DCE-B152-8608702F4D90}" destId="{E3C3E2A7-D623-4B4B-9965-9307ACAC622F}" srcOrd="0" destOrd="0" presId="urn:microsoft.com/office/officeart/2005/8/layout/vList5"/>
    <dgm:cxn modelId="{DD9A4263-92B4-44FD-B44B-421CE93463B5}" srcId="{2609EAA8-8B4D-4052-B803-06D1979BBBF5}" destId="{07EA03F6-E043-419B-A2DD-B035916EE21C}" srcOrd="2" destOrd="0" parTransId="{FF2F806C-CAC5-42E0-A38F-B9F9B86ED437}" sibTransId="{0D673EE1-5290-4E00-A070-6AA8C5054830}"/>
    <dgm:cxn modelId="{4796A199-4F68-4D4F-B2D9-BF38DFF3068A}" srcId="{ED9C350C-698A-4A60-9B25-F0C8A0881128}" destId="{A264AD48-7D49-4989-9059-DAE5512331E4}" srcOrd="0" destOrd="0" parTransId="{4362342C-356A-4359-A3B3-7B1B52CEB5A3}" sibTransId="{E14AA79E-C68B-4E19-A375-8E58A9AB3D64}"/>
    <dgm:cxn modelId="{8FB2F0E6-C23F-41DD-853F-3D77024EE6C6}" type="presOf" srcId="{8807941D-633F-4682-875B-B315EE5DDC8A}" destId="{F730CF36-83CF-4C38-894C-F5F603CD4E94}" srcOrd="0" destOrd="0" presId="urn:microsoft.com/office/officeart/2005/8/layout/vList5"/>
    <dgm:cxn modelId="{5802CE2C-1BC4-4BED-89A0-17B910BB6976}" srcId="{2609EAA8-8B4D-4052-B803-06D1979BBBF5}" destId="{ED9C350C-698A-4A60-9B25-F0C8A0881128}" srcOrd="3" destOrd="0" parTransId="{1F801EF5-5E03-49C1-9F1B-4DFF8A59B23B}" sibTransId="{63272D85-325E-4487-BAB0-2297F437565D}"/>
    <dgm:cxn modelId="{FCFD08CF-6C56-45D3-8309-B9340C44A111}" type="presOf" srcId="{A264AD48-7D49-4989-9059-DAE5512331E4}" destId="{8FCCF657-BA4F-4C69-A928-6B928C92E7B9}" srcOrd="0" destOrd="0" presId="urn:microsoft.com/office/officeart/2005/8/layout/vList5"/>
    <dgm:cxn modelId="{584BAB2D-4DE9-4A22-A3F0-D21A2B57BBEB}" srcId="{54F726D3-93B7-4DCE-B152-8608702F4D90}" destId="{8807941D-633F-4682-875B-B315EE5DDC8A}" srcOrd="0" destOrd="0" parTransId="{6D267313-5EF8-46EE-A0C3-8BBEE8A5B5DF}" sibTransId="{7A309427-0E8B-4E0D-BDC7-2C923DDDF116}"/>
    <dgm:cxn modelId="{1A2D041E-7C32-46CF-B949-20DD4C36EB5D}" srcId="{5290A3AD-FDF6-4F84-AEAF-7AF667920743}" destId="{64DE07C0-DCA1-4BF3-9EB6-45F0D18281CF}" srcOrd="0" destOrd="0" parTransId="{7DA0F939-E8E0-41B4-9EA1-82A50AA1D71B}" sibTransId="{104448C0-7A86-441D-8A9D-BB456ADE25E0}"/>
    <dgm:cxn modelId="{CFEAB488-CD4A-4161-81D3-B5AB820055E8}" srcId="{2609EAA8-8B4D-4052-B803-06D1979BBBF5}" destId="{5290A3AD-FDF6-4F84-AEAF-7AF667920743}" srcOrd="1" destOrd="0" parTransId="{D14CE865-4E11-4EDC-8CCF-ECA0398D51DE}" sibTransId="{9AB6B4E0-2B82-4DF9-A8A8-797518D9F26A}"/>
    <dgm:cxn modelId="{22F17283-EB0D-409A-9F69-6BB0D47598D7}" type="presParOf" srcId="{1D82E260-8197-4E24-8734-E7E77B6BAE42}" destId="{2A01EA9C-E172-4F88-A57A-676521AA5915}" srcOrd="0" destOrd="0" presId="urn:microsoft.com/office/officeart/2005/8/layout/vList5"/>
    <dgm:cxn modelId="{B4F68EC7-6AA6-4480-9AFC-BD42A5F220CA}" type="presParOf" srcId="{2A01EA9C-E172-4F88-A57A-676521AA5915}" destId="{E3C3E2A7-D623-4B4B-9965-9307ACAC622F}" srcOrd="0" destOrd="0" presId="urn:microsoft.com/office/officeart/2005/8/layout/vList5"/>
    <dgm:cxn modelId="{531A5A7C-2C7F-486F-A1BE-C33A960BB257}" type="presParOf" srcId="{2A01EA9C-E172-4F88-A57A-676521AA5915}" destId="{F730CF36-83CF-4C38-894C-F5F603CD4E94}" srcOrd="1" destOrd="0" presId="urn:microsoft.com/office/officeart/2005/8/layout/vList5"/>
    <dgm:cxn modelId="{5A92D572-6796-472B-AC5D-F005C453DB77}" type="presParOf" srcId="{1D82E260-8197-4E24-8734-E7E77B6BAE42}" destId="{09A111A0-B986-4A8C-8688-2F1EA8074DDB}" srcOrd="1" destOrd="0" presId="urn:microsoft.com/office/officeart/2005/8/layout/vList5"/>
    <dgm:cxn modelId="{9A7F2587-D404-4047-A968-27F522F09C3D}" type="presParOf" srcId="{1D82E260-8197-4E24-8734-E7E77B6BAE42}" destId="{DF28B32B-FC0B-46B5-BE1C-3F9D62512BB5}" srcOrd="2" destOrd="0" presId="urn:microsoft.com/office/officeart/2005/8/layout/vList5"/>
    <dgm:cxn modelId="{FDA453F8-08ED-4783-A886-9941A01643D7}" type="presParOf" srcId="{DF28B32B-FC0B-46B5-BE1C-3F9D62512BB5}" destId="{1F41B8A8-7BB2-40F0-83B9-4C75755EDBDA}" srcOrd="0" destOrd="0" presId="urn:microsoft.com/office/officeart/2005/8/layout/vList5"/>
    <dgm:cxn modelId="{0C1C86C1-B013-48CA-A01C-B8B7150E45CD}" type="presParOf" srcId="{DF28B32B-FC0B-46B5-BE1C-3F9D62512BB5}" destId="{AF5D6AEA-ACED-4030-B3CF-E6C3BD682CBB}" srcOrd="1" destOrd="0" presId="urn:microsoft.com/office/officeart/2005/8/layout/vList5"/>
    <dgm:cxn modelId="{70823E3F-58A8-499F-8B69-FB95D097E69D}" type="presParOf" srcId="{1D82E260-8197-4E24-8734-E7E77B6BAE42}" destId="{9FB4B999-E244-4533-B9E5-5CF1BD54B2E0}" srcOrd="3" destOrd="0" presId="urn:microsoft.com/office/officeart/2005/8/layout/vList5"/>
    <dgm:cxn modelId="{D8CCD297-22D0-469B-AA8C-D2AD9CC2B7D8}" type="presParOf" srcId="{1D82E260-8197-4E24-8734-E7E77B6BAE42}" destId="{C5FEE527-896B-4263-A771-CF68644D3465}" srcOrd="4" destOrd="0" presId="urn:microsoft.com/office/officeart/2005/8/layout/vList5"/>
    <dgm:cxn modelId="{88FD6682-F36A-4C27-971C-E5DF8008E8DC}" type="presParOf" srcId="{C5FEE527-896B-4263-A771-CF68644D3465}" destId="{1CDB2178-DE54-4989-A3ED-A01E501FAF1B}" srcOrd="0" destOrd="0" presId="urn:microsoft.com/office/officeart/2005/8/layout/vList5"/>
    <dgm:cxn modelId="{B1C0E4B8-F909-4C26-82C6-D6E6FA0550F2}" type="presParOf" srcId="{1D82E260-8197-4E24-8734-E7E77B6BAE42}" destId="{A63D6751-B2A1-4FA8-B169-CBA71A8A768F}" srcOrd="5" destOrd="0" presId="urn:microsoft.com/office/officeart/2005/8/layout/vList5"/>
    <dgm:cxn modelId="{FD9A7476-B979-4474-A4A7-762B2AF05F89}" type="presParOf" srcId="{1D82E260-8197-4E24-8734-E7E77B6BAE42}" destId="{32E3F72C-E5A2-44E8-8C65-7E5D04F4B3F2}" srcOrd="6" destOrd="0" presId="urn:microsoft.com/office/officeart/2005/8/layout/vList5"/>
    <dgm:cxn modelId="{10D9C883-F69A-437A-A3F9-4E844895916B}" type="presParOf" srcId="{32E3F72C-E5A2-44E8-8C65-7E5D04F4B3F2}" destId="{1B4B000F-CE7A-4D29-AF33-050EBC0DFB82}" srcOrd="0" destOrd="0" presId="urn:microsoft.com/office/officeart/2005/8/layout/vList5"/>
    <dgm:cxn modelId="{B793FC86-4F74-44FA-8EF2-E77497A5ECEC}" type="presParOf" srcId="{32E3F72C-E5A2-44E8-8C65-7E5D04F4B3F2}" destId="{8FCCF657-BA4F-4C69-A928-6B928C92E7B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A83184-810D-4C0F-B56D-0265C6869F7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A267FF-BF34-4B2B-975B-AD1F676D3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66ABB-B87D-4A68-9989-F8938A3607C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C7C4C-FACB-41C5-978A-493F66954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A76EE1-3549-423D-8E07-B36C9E0E9BA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614723-8B7A-4E5D-9D02-A7508466E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D44910-74C4-4F72-BBCD-FDC892A119D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E0A13A-5DBD-4865-B515-E29FC91B4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8F4BDE-C8F6-4604-AB12-8C0D1120D96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16066F-BC98-46F9-A472-3D9A9FA35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EA86B-5445-4F05-AA71-1C043436EF51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00B8A-7802-4C9C-82F2-A98EF391D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766F61-1D81-41A5-B9A9-5FE09DF3E39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92DCEA-4552-4897-97DD-D1877F660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C095B-E633-43BD-BB55-36502483738E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3C366-3E01-4048-A616-342E2DD98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FBBDD48-D2B9-432F-8CFC-32B59A69601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74017A-4638-4C37-AA40-8A896AFB2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D2100-8C67-457B-8268-57C11210A4BB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8E4DF-1122-4520-92C7-2489521FB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26C9-66FB-4D6F-B3C4-C263593C0B12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62205-7066-4820-B9FD-3B1A53635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1345DB0-07E8-458C-ABC8-72492982A7F1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64225E3-67E1-4D0F-995D-3B857F39C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6" r:id="rId4"/>
    <p:sldLayoutId id="2147483687" r:id="rId5"/>
    <p:sldLayoutId id="2147483682" r:id="rId6"/>
    <p:sldLayoutId id="2147483688" r:id="rId7"/>
    <p:sldLayoutId id="2147483681" r:id="rId8"/>
    <p:sldLayoutId id="2147483689" r:id="rId9"/>
    <p:sldLayoutId id="2147483680" r:id="rId10"/>
    <p:sldLayoutId id="2147483679" r:id="rId11"/>
  </p:sldLayoutIdLst>
  <p:transition>
    <p:zoom dir="in"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FFE3A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FFE3A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A5AB81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A5AB8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3" name="Skupina 3"/>
          <p:cNvGrpSpPr>
            <a:grpSpLocks/>
          </p:cNvGrpSpPr>
          <p:nvPr/>
        </p:nvGrpSpPr>
        <p:grpSpPr bwMode="auto">
          <a:xfrm>
            <a:off x="323850" y="228600"/>
            <a:ext cx="8639175" cy="1471613"/>
            <a:chOff x="0" y="0"/>
            <a:chExt cx="88837" cy="15314"/>
          </a:xfrm>
        </p:grpSpPr>
        <p:pic>
          <p:nvPicPr>
            <p:cNvPr id="13346" name="Obrázek 2" descr="Výřez obrazov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7" name="Obrázek 3" descr="loga soukrškolyvjpeg.jpg"/>
            <p:cNvPicPr>
              <a:picLocks noChangeAspect="1"/>
            </p:cNvPicPr>
            <p:nvPr/>
          </p:nvPicPr>
          <p:blipFill>
            <a:blip r:embed="rId3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8" name="Obrázek 4" descr="loga soukrškolyvjpeg.jpg"/>
            <p:cNvPicPr>
              <a:picLocks noChangeAspect="1"/>
            </p:cNvPicPr>
            <p:nvPr/>
          </p:nvPicPr>
          <p:blipFill>
            <a:blip r:embed="rId4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4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84213" y="1773238"/>
          <a:ext cx="7920037" cy="4946650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Metody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sociologického výzkumu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má za úkol přiblížit metody sociologického výzkumu.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10. 09.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Metody sociologického výzkumu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914400" y="2835275"/>
            <a:ext cx="7772400" cy="1508125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Předmět sociologie – problémy</a:t>
            </a:r>
            <a:br>
              <a:rPr lang="cs-CZ" dirty="0" smtClean="0">
                <a:solidFill>
                  <a:schemeClr val="tx2">
                    <a:satMod val="200000"/>
                  </a:schemeClr>
                </a:solidFill>
              </a:rPr>
            </a:b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500313"/>
            <a:ext cx="7772400" cy="3856037"/>
          </a:xfrm>
        </p:spPr>
        <p:txBody>
          <a:bodyPr>
            <a:normAutofit fontScale="92500"/>
          </a:bodyPr>
          <a:lstStyle/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600" b="1" dirty="0" smtClean="0"/>
              <a:t>Sociální problém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 je to, co určitá společnost za problém považuje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Když něco ve společnosti nefunguje tak, jak by mělo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Postihuje více lidí, popřípadě celou společnost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600" b="1" dirty="0" smtClean="0"/>
              <a:t>Sociologický problém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Problém sociologie jako vědy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Proč něco funguje právě určitým způsobem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2600" dirty="0" smtClean="0"/>
              <a:t>Jaké vnitřní a vnější vztahy ve společnosti to způsobují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50" y="571500"/>
            <a:ext cx="77724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Výzkum jako vědecká metoda poznání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4 obecné způsoby poznání  (Pierce):</a:t>
            </a:r>
          </a:p>
          <a:p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2000232" y="2500306"/>
          <a:ext cx="5738810" cy="3643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6388" name="Skupina 7"/>
          <p:cNvGrpSpPr>
            <a:grpSpLocks/>
          </p:cNvGrpSpPr>
          <p:nvPr/>
        </p:nvGrpSpPr>
        <p:grpSpPr bwMode="auto">
          <a:xfrm>
            <a:off x="4071938" y="5286375"/>
            <a:ext cx="3786187" cy="782638"/>
            <a:chOff x="2190741" y="2103438"/>
            <a:chExt cx="3901440" cy="782637"/>
          </a:xfrm>
        </p:grpSpPr>
        <p:sp>
          <p:nvSpPr>
            <p:cNvPr id="9" name="Obdélník se zakulaceným rohem na stejné straně 8"/>
            <p:cNvSpPr/>
            <p:nvPr/>
          </p:nvSpPr>
          <p:spPr>
            <a:xfrm rot="5400000">
              <a:off x="3750143" y="544036"/>
              <a:ext cx="782637" cy="3901440"/>
            </a:xfrm>
            <a:prstGeom prst="round2SameRect">
              <a:avLst/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2190741" y="2141538"/>
              <a:ext cx="3863817" cy="7064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76200" tIns="38100" rIns="76200" bIns="38100" spcCol="1270" anchor="ctr"/>
            <a:lstStyle/>
            <a:p>
              <a:pPr marL="228600" lvl="1" indent="-228600" defTabSz="889000" fontAlgn="auto">
                <a:lnSpc>
                  <a:spcPct val="90000"/>
                </a:lnSpc>
                <a:spcAft>
                  <a:spcPct val="15000"/>
                </a:spcAft>
                <a:buFontTx/>
                <a:buChar char="••"/>
                <a:defRPr/>
              </a:pPr>
              <a:endParaRPr lang="cs-CZ" sz="2000" dirty="0"/>
            </a:p>
            <a:p>
              <a:pPr marL="228600" lvl="1" indent="-228600" defTabSz="889000" fontAlgn="auto">
                <a:lnSpc>
                  <a:spcPct val="90000"/>
                </a:lnSpc>
                <a:spcAft>
                  <a:spcPct val="15000"/>
                </a:spcAft>
                <a:buFontTx/>
                <a:buChar char="••"/>
                <a:defRPr/>
              </a:pPr>
              <a:endParaRPr lang="cs-CZ" sz="2000"/>
            </a:p>
          </p:txBody>
        </p:sp>
      </p:grpSp>
      <p:sp>
        <p:nvSpPr>
          <p:cNvPr id="11" name="TextovéPole 10"/>
          <p:cNvSpPr txBox="1"/>
          <p:nvPr/>
        </p:nvSpPr>
        <p:spPr>
          <a:xfrm flipH="1">
            <a:off x="4071934" y="5429264"/>
            <a:ext cx="3571900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bg1"/>
                </a:solidFill>
              </a:rPr>
              <a:t>Metoda musí být taková, aby konečný závěr každého člověka byl stejný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Sociologický výzkum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Výzkum ve společenských vědách – úkol řešit určitý problém na základě shromážděných faktů = empiricky podložených informací o jevu</a:t>
            </a:r>
          </a:p>
          <a:p>
            <a:r>
              <a:rPr lang="cs-CZ" smtClean="0"/>
              <a:t>Teoreticky podložené výchozí předpoklady = hypotézy</a:t>
            </a:r>
          </a:p>
          <a:p>
            <a:r>
              <a:rPr lang="cs-CZ" smtClean="0"/>
              <a:t>Dvě základní výzkumné strategie (metody):</a:t>
            </a:r>
          </a:p>
          <a:p>
            <a:r>
              <a:rPr lang="cs-CZ" smtClean="0"/>
              <a:t>Kvantitativní a kvalitativní výzkum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Kvantitativní výzkum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Extenzivní šetření zkoumané skutečnosti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Dedukce: nejprve formulace vztahů, pak sběr dat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Sběr a analýzu dat lze provést poměrně rychle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Statistické zpracování dat nezbytné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Kvantifikace dat, unifikace výpovědí vysoká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Zobecnění výsledků možné a očekávané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Výsledky relativně nezávislé na výzkumníkovi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Kvantitativní výzkum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Předpokládá, že fenomény </a:t>
            </a:r>
            <a:r>
              <a:rPr lang="cs-CZ" dirty="0" err="1" smtClean="0"/>
              <a:t>soc</a:t>
            </a:r>
            <a:r>
              <a:rPr lang="cs-CZ" dirty="0" smtClean="0"/>
              <a:t>. světa, které jsou předmětem zkoumání, jsou měřitelné, či nějak tříditelné, </a:t>
            </a:r>
            <a:r>
              <a:rPr lang="cs-CZ" dirty="0" err="1" smtClean="0"/>
              <a:t>uspořadatelné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Informace o nich získáváme v kvantifikovatelné a co nejvíce formálně porovnatelné podobě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Omezený rozsah informací o mnoha jedincích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Redukce počtu pozorovaných proměnných a redukce počtu sledovaných vztahů mezi těmito proměnnými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Snadná generalizace na populaci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Měřitelná validita ( platnost)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Testování pravdivosti či nepravdivosti hypotéz </a:t>
            </a:r>
            <a:r>
              <a:rPr lang="cs-CZ" dirty="0" smtClean="0">
                <a:sym typeface="Wingdings" pitchFamily="2" charset="2"/>
              </a:rPr>
              <a:t> zjištění platnosti či neplatnosti dopředu zformulovaného tvrzení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Kvalitativní výzkum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Mnoho informací o malém počtu jedinců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Redukce počtu sledovaných jedinců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Intenzivní šetření zkoumané skutečnosti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Indukce: nejprve sběr dat, pak formulace vztahů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Sběr a analýza dat časově náročná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Využití statistiky nulové či minimální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Výpověď nekvantifikovatelná, jedinečná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Zobecnění na populaci problematické či nemožné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Výsledky mohou být ovlivněny výzkumníkem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Kvalitativní výzkum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Řada rozdílných  postupů, které se snaží najít porozumění zkoumanému soc. problému</a:t>
            </a:r>
          </a:p>
          <a:p>
            <a:r>
              <a:rPr lang="cs-CZ" smtClean="0"/>
              <a:t>Je to nenumerické šetření  a interpretace sociální reality</a:t>
            </a:r>
          </a:p>
          <a:p>
            <a:r>
              <a:rPr lang="cs-CZ" smtClean="0"/>
              <a:t>Nejde o testování hypotéz, ale o hledání motivů, které stojí za jednáním lidí a hledání významů,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jež lidé přisuzují okolním věcem  a událostem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Základní techniky sběru dat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57313"/>
            <a:ext cx="7772400" cy="499903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mtClean="0"/>
              <a:t>Kvantitativní přístup</a:t>
            </a:r>
          </a:p>
          <a:p>
            <a:endParaRPr lang="cs-CZ" smtClean="0"/>
          </a:p>
          <a:p>
            <a:r>
              <a:rPr lang="cs-CZ" smtClean="0"/>
              <a:t>Přímé pozorování – pečlivě a systematicky se zaznamenává</a:t>
            </a:r>
          </a:p>
          <a:p>
            <a:r>
              <a:rPr lang="cs-CZ" smtClean="0"/>
              <a:t>Rozhovor  (interview) – přímá interakce s respondentem</a:t>
            </a:r>
          </a:p>
          <a:p>
            <a:r>
              <a:rPr lang="cs-CZ" smtClean="0"/>
              <a:t>Dotazník – respondent odpovídá písemně na otázky</a:t>
            </a:r>
          </a:p>
          <a:p>
            <a:r>
              <a:rPr lang="cs-CZ" smtClean="0"/>
              <a:t>Analýza dokumentů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Základní techniky sběru dat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mtClean="0"/>
              <a:t>Kvalitativní přístup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Zúčastněné pozorování – výzkumník se podílí na každodenním životě lidí</a:t>
            </a:r>
          </a:p>
          <a:p>
            <a:r>
              <a:rPr lang="cs-CZ" smtClean="0"/>
              <a:t>Analýza osobních dokumentů -respondentova výpověď o svém životě (deníky, autobiografie, dopisy..)</a:t>
            </a:r>
          </a:p>
          <a:p>
            <a:r>
              <a:rPr lang="cs-CZ" smtClean="0"/>
              <a:t>Nestandardizovaný rozhovor - rozhovor s velmi obecným plánem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Některé specifické způsoby získávání informací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Prognostické, expertní, kreativní metody</a:t>
            </a:r>
          </a:p>
          <a:p>
            <a:endParaRPr lang="cs-CZ" smtClean="0"/>
          </a:p>
          <a:p>
            <a:r>
              <a:rPr lang="cs-CZ" smtClean="0"/>
              <a:t>Brainstorming – diskuze expertů, příznivá atmosféra pro vznik nových, tvůrčích myšlenek, úvah, postupů, nápadů a řešení problémů</a:t>
            </a:r>
          </a:p>
          <a:p>
            <a:r>
              <a:rPr lang="cs-CZ" smtClean="0"/>
              <a:t>Brainwriting  - písemná obdoba brainstormingu</a:t>
            </a:r>
          </a:p>
          <a:p>
            <a:r>
              <a:rPr lang="cs-CZ" smtClean="0"/>
              <a:t>Delfská metoda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Otázky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Jaké jsou 4 obecné způsoby poznání dle </a:t>
            </a:r>
            <a:r>
              <a:rPr lang="cs-CZ" dirty="0" err="1" smtClean="0"/>
              <a:t>Pierce</a:t>
            </a:r>
            <a:r>
              <a:rPr lang="cs-CZ" dirty="0" smtClean="0"/>
              <a:t>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Jaký je rozdíl mezi sociálním a sociologickým problémem?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Charakterizujte kvantitativní výzkum.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Charakterizujte kvalitativní výzkum.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Jaké techniky sběru dat použijeme při kvalitativním a které při kvantitativním výzkumu?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Jaké znáte specifické způsoby získávání informací?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/>
              <a:t>REICHEL, Jiří. </a:t>
            </a:r>
            <a:r>
              <a:rPr lang="cs-CZ" sz="1400" i="1" smtClean="0"/>
              <a:t>Kapitoly metodologie sociálních výzkumů</a:t>
            </a:r>
            <a:r>
              <a:rPr lang="cs-CZ" sz="1400" smtClean="0"/>
              <a:t>. Vyd. 1. Praha: Grada, 2009, 184 s. ISBN 9788024730066.</a:t>
            </a:r>
          </a:p>
          <a:p>
            <a:r>
              <a:rPr lang="cs-CZ" sz="1400" smtClean="0"/>
              <a:t>BURIÁNEK, Jiří. </a:t>
            </a:r>
            <a:r>
              <a:rPr lang="cs-CZ" sz="1400" i="1" smtClean="0"/>
              <a:t>Sociologie: pro střední školy a vyšší odborné školy</a:t>
            </a:r>
            <a:r>
              <a:rPr lang="cs-CZ" sz="1400" smtClean="0"/>
              <a:t>. Vyd. 2. Praha: Fortuna, c2001, 126 s. ISBN 8071687545.</a:t>
            </a:r>
          </a:p>
          <a:p>
            <a:r>
              <a:rPr lang="cs-CZ" sz="1400" smtClean="0"/>
              <a:t>DVOŘÁK, Jan, a kol. Odmaturuj ze společenských věd. 1. vyd. Brno: Didaktis, 2008, 256 s. ISBN 978-80-7358-122-0</a:t>
            </a:r>
          </a:p>
          <a:p>
            <a:endParaRPr lang="cs-CZ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108</TotalTime>
  <Words>524</Words>
  <Application>Microsoft Office PowerPoint</Application>
  <PresentationFormat>On-screen Show (4:3)</PresentationFormat>
  <Paragraphs>95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Times New Roman</vt:lpstr>
      <vt:lpstr>Metro</vt:lpstr>
      <vt:lpstr>Metro</vt:lpstr>
      <vt:lpstr>Metro</vt:lpstr>
      <vt:lpstr>Metro</vt:lpstr>
      <vt:lpstr>Metro</vt:lpstr>
      <vt:lpstr>Metro</vt:lpstr>
      <vt:lpstr>Metro</vt:lpstr>
      <vt:lpstr>Snímek 1</vt:lpstr>
      <vt:lpstr>Snímek 2</vt:lpstr>
      <vt:lpstr>Předmět sociologie – problémy </vt:lpstr>
      <vt:lpstr>Výzkum jako vědecká metoda poznání</vt:lpstr>
      <vt:lpstr>Sociologický výzkum</vt:lpstr>
      <vt:lpstr>Kvantitativní výzkum</vt:lpstr>
      <vt:lpstr>Kvantitativní výzkum</vt:lpstr>
      <vt:lpstr>Kvalitativní výzkum</vt:lpstr>
      <vt:lpstr>Kvalitativní výzkum</vt:lpstr>
      <vt:lpstr>Základní techniky sběru dat</vt:lpstr>
      <vt:lpstr>Základní techniky sběru dat</vt:lpstr>
      <vt:lpstr>Některé specifické způsoby získávání informací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18</cp:revision>
  <dcterms:created xsi:type="dcterms:W3CDTF">2014-05-03T22:03:28Z</dcterms:created>
  <dcterms:modified xsi:type="dcterms:W3CDTF">2014-05-19T08:56:21Z</dcterms:modified>
</cp:coreProperties>
</file>