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2" r:id="rId5"/>
    <p:sldId id="259" r:id="rId6"/>
    <p:sldId id="260" r:id="rId7"/>
    <p:sldId id="261" r:id="rId8"/>
    <p:sldId id="263" r:id="rId9"/>
    <p:sldId id="264" r:id="rId10"/>
    <p:sldId id="265" r:id="rId11"/>
    <p:sldId id="267" r:id="rId12"/>
    <p:sldId id="266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38A27BD-0E59-40DF-B23C-D9894DE7DE3B}" type="doc">
      <dgm:prSet loTypeId="urn:microsoft.com/office/officeart/2005/8/layout/chevron2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0414ED6-735D-4B8C-8073-BBEC4627E262}">
      <dgm:prSet phldrT="[Text]"/>
      <dgm:spPr/>
      <dgm:t>
        <a:bodyPr/>
        <a:lstStyle/>
        <a:p>
          <a:r>
            <a:rPr lang="cs-CZ" dirty="0" smtClean="0"/>
            <a:t>1</a:t>
          </a:r>
          <a:endParaRPr lang="cs-CZ" dirty="0"/>
        </a:p>
      </dgm:t>
    </dgm:pt>
    <dgm:pt modelId="{67EBA5DF-FCBB-4EFF-AC6D-734BE3A5701A}" type="parTrans" cxnId="{A690F6CF-F5AA-4D37-B00E-897E0075AE27}">
      <dgm:prSet/>
      <dgm:spPr/>
      <dgm:t>
        <a:bodyPr/>
        <a:lstStyle/>
        <a:p>
          <a:endParaRPr lang="cs-CZ"/>
        </a:p>
      </dgm:t>
    </dgm:pt>
    <dgm:pt modelId="{A2FC30D8-0995-4BD3-A1F1-0C9A55FA0CEC}" type="sibTrans" cxnId="{A690F6CF-F5AA-4D37-B00E-897E0075AE27}">
      <dgm:prSet/>
      <dgm:spPr/>
      <dgm:t>
        <a:bodyPr/>
        <a:lstStyle/>
        <a:p>
          <a:endParaRPr lang="cs-CZ"/>
        </a:p>
      </dgm:t>
    </dgm:pt>
    <dgm:pt modelId="{0E09D088-16AB-49DC-B61D-F4CB0F7DD22C}">
      <dgm:prSet phldrT="[Text]">
        <dgm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dirty="0" smtClean="0"/>
            <a:t>Komplex aktivit vedoucích k osvojení a tvůrčímu přetváření světa</a:t>
          </a:r>
          <a:endParaRPr lang="cs-CZ" dirty="0"/>
        </a:p>
      </dgm:t>
    </dgm:pt>
    <dgm:pt modelId="{A5E88288-C092-4D35-BE5E-5AC5F923ED95}" type="parTrans" cxnId="{B4BBB0F1-F5A0-4F16-892E-B80A6B3B30BD}">
      <dgm:prSet/>
      <dgm:spPr/>
      <dgm:t>
        <a:bodyPr/>
        <a:lstStyle/>
        <a:p>
          <a:endParaRPr lang="cs-CZ"/>
        </a:p>
      </dgm:t>
    </dgm:pt>
    <dgm:pt modelId="{289247BF-59DB-4210-8DCE-B33382352A88}" type="sibTrans" cxnId="{B4BBB0F1-F5A0-4F16-892E-B80A6B3B30BD}">
      <dgm:prSet/>
      <dgm:spPr/>
      <dgm:t>
        <a:bodyPr/>
        <a:lstStyle/>
        <a:p>
          <a:endParaRPr lang="cs-CZ"/>
        </a:p>
      </dgm:t>
    </dgm:pt>
    <dgm:pt modelId="{AD09BA03-AA72-4BEA-ACC2-F30950EF2A7B}">
      <dgm:prSet phldrT="[Text]"/>
      <dgm:spPr/>
      <dgm:t>
        <a:bodyPr/>
        <a:lstStyle/>
        <a:p>
          <a:r>
            <a:rPr lang="cs-CZ" dirty="0" smtClean="0"/>
            <a:t>2</a:t>
          </a:r>
          <a:endParaRPr lang="cs-CZ" dirty="0"/>
        </a:p>
      </dgm:t>
    </dgm:pt>
    <dgm:pt modelId="{1D4A1597-E07A-4295-A76E-33291AF31A8F}" type="parTrans" cxnId="{CB6C5909-41DF-41BA-8932-77BF79B1CE40}">
      <dgm:prSet/>
      <dgm:spPr/>
      <dgm:t>
        <a:bodyPr/>
        <a:lstStyle/>
        <a:p>
          <a:endParaRPr lang="cs-CZ"/>
        </a:p>
      </dgm:t>
    </dgm:pt>
    <dgm:pt modelId="{449B55AD-B8BB-4844-86C4-F5E9423F22C8}" type="sibTrans" cxnId="{CB6C5909-41DF-41BA-8932-77BF79B1CE40}">
      <dgm:prSet/>
      <dgm:spPr/>
      <dgm:t>
        <a:bodyPr/>
        <a:lstStyle/>
        <a:p>
          <a:endParaRPr lang="cs-CZ"/>
        </a:p>
      </dgm:t>
    </dgm:pt>
    <dgm:pt modelId="{7D880A27-3834-43C4-A8F9-BF906BD91A09}">
      <dgm:prSet phldrT="[Text]">
        <dgm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dirty="0" smtClean="0"/>
            <a:t>V užším smyslu: relativně svébytný a integrovaný celek činností a výtvorů určitého seskupení lidí</a:t>
          </a:r>
          <a:endParaRPr lang="cs-CZ" dirty="0"/>
        </a:p>
      </dgm:t>
    </dgm:pt>
    <dgm:pt modelId="{81F1EDF0-E075-4B2C-A5DA-1B1611877670}" type="parTrans" cxnId="{FB677CEB-8816-48B2-B95B-9B5ED00D1DC6}">
      <dgm:prSet/>
      <dgm:spPr/>
      <dgm:t>
        <a:bodyPr/>
        <a:lstStyle/>
        <a:p>
          <a:endParaRPr lang="cs-CZ"/>
        </a:p>
      </dgm:t>
    </dgm:pt>
    <dgm:pt modelId="{7253E30A-1B6A-46EF-ACA5-556776A70A46}" type="sibTrans" cxnId="{FB677CEB-8816-48B2-B95B-9B5ED00D1DC6}">
      <dgm:prSet/>
      <dgm:spPr/>
      <dgm:t>
        <a:bodyPr/>
        <a:lstStyle/>
        <a:p>
          <a:endParaRPr lang="cs-CZ"/>
        </a:p>
      </dgm:t>
    </dgm:pt>
    <dgm:pt modelId="{D4982423-CAB0-41BF-8DDB-E42C34075175}">
      <dgm:prSet phldrT="[Text]"/>
      <dgm:spPr/>
      <dgm:t>
        <a:bodyPr/>
        <a:lstStyle/>
        <a:p>
          <a:r>
            <a:rPr lang="cs-CZ" dirty="0" smtClean="0"/>
            <a:t>3</a:t>
          </a:r>
          <a:endParaRPr lang="cs-CZ" dirty="0"/>
        </a:p>
      </dgm:t>
    </dgm:pt>
    <dgm:pt modelId="{B9F87421-4415-45BD-9372-CFC5FFEF42BB}" type="parTrans" cxnId="{E7D4A56A-749B-409F-851D-5399C739240E}">
      <dgm:prSet/>
      <dgm:spPr/>
      <dgm:t>
        <a:bodyPr/>
        <a:lstStyle/>
        <a:p>
          <a:endParaRPr lang="cs-CZ"/>
        </a:p>
      </dgm:t>
    </dgm:pt>
    <dgm:pt modelId="{8839A6B4-1C5A-4DE3-96A6-1648E9B4C0D5}" type="sibTrans" cxnId="{E7D4A56A-749B-409F-851D-5399C739240E}">
      <dgm:prSet/>
      <dgm:spPr/>
      <dgm:t>
        <a:bodyPr/>
        <a:lstStyle/>
        <a:p>
          <a:endParaRPr lang="cs-CZ"/>
        </a:p>
      </dgm:t>
    </dgm:pt>
    <dgm:pt modelId="{2121D857-B4CB-4B85-93F0-46CF17D4BA25}">
      <dgm:prSet>
        <dgm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dirty="0" smtClean="0"/>
            <a:t>V nejužším smyslu:  oblast činností a výtvorů estetické povahy ( nebo výhradně jen rázu umělecké tvorby)</a:t>
          </a:r>
          <a:endParaRPr lang="cs-CZ" dirty="0"/>
        </a:p>
      </dgm:t>
    </dgm:pt>
    <dgm:pt modelId="{7B17660F-F2F7-41B1-B583-3A5F8F0D01E1}" type="parTrans" cxnId="{6035A8A4-2B75-4E24-9E2D-781D4D4EDABE}">
      <dgm:prSet/>
      <dgm:spPr/>
      <dgm:t>
        <a:bodyPr/>
        <a:lstStyle/>
        <a:p>
          <a:endParaRPr lang="cs-CZ"/>
        </a:p>
      </dgm:t>
    </dgm:pt>
    <dgm:pt modelId="{95B3F019-4B7E-474A-A03F-F2A5C3D7EC68}" type="sibTrans" cxnId="{6035A8A4-2B75-4E24-9E2D-781D4D4EDABE}">
      <dgm:prSet/>
      <dgm:spPr/>
      <dgm:t>
        <a:bodyPr/>
        <a:lstStyle/>
        <a:p>
          <a:endParaRPr lang="cs-CZ"/>
        </a:p>
      </dgm:t>
    </dgm:pt>
    <dgm:pt modelId="{B1585F81-D1D6-4B7A-B45C-BCC55511D7B4}" type="pres">
      <dgm:prSet presAssocID="{D38A27BD-0E59-40DF-B23C-D9894DE7DE3B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0FF4379-0108-4807-A0E6-8DFABC58215A}" type="pres">
      <dgm:prSet presAssocID="{50414ED6-735D-4B8C-8073-BBEC4627E262}" presName="composite" presStyleCnt="0"/>
      <dgm:spPr/>
    </dgm:pt>
    <dgm:pt modelId="{B43D348F-680C-4C80-B591-6A896CB57BF4}" type="pres">
      <dgm:prSet presAssocID="{50414ED6-735D-4B8C-8073-BBEC4627E262}" presName="parentText" presStyleLbl="alignNode1" presStyleIdx="0" presStyleCnt="3" custLinFactNeighborX="6527" custLinFactNeighborY="-1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D576751-A701-4F0B-BDAF-66069A17F3D7}" type="pres">
      <dgm:prSet presAssocID="{50414ED6-735D-4B8C-8073-BBEC4627E262}" presName="descendantText" presStyleLbl="align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2953C58-7239-4D7D-9E92-B353783D754A}" type="pres">
      <dgm:prSet presAssocID="{A2FC30D8-0995-4BD3-A1F1-0C9A55FA0CEC}" presName="sp" presStyleCnt="0"/>
      <dgm:spPr/>
    </dgm:pt>
    <dgm:pt modelId="{DF7D8416-7733-4B14-9DE1-A40EBA6FFAA9}" type="pres">
      <dgm:prSet presAssocID="{AD09BA03-AA72-4BEA-ACC2-F30950EF2A7B}" presName="composite" presStyleCnt="0"/>
      <dgm:spPr/>
    </dgm:pt>
    <dgm:pt modelId="{5EF9892F-7656-45F9-932C-FFF14472FEA7}" type="pres">
      <dgm:prSet presAssocID="{AD09BA03-AA72-4BEA-ACC2-F30950EF2A7B}" presName="parentText" presStyleLbl="align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E5A4F0F-1862-4068-BF7C-043B8B5BC300}" type="pres">
      <dgm:prSet presAssocID="{AD09BA03-AA72-4BEA-ACC2-F30950EF2A7B}" presName="descendantText" presStyleLbl="align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11217FD-2DFE-480B-A370-6C4023531076}" type="pres">
      <dgm:prSet presAssocID="{449B55AD-B8BB-4844-86C4-F5E9423F22C8}" presName="sp" presStyleCnt="0"/>
      <dgm:spPr/>
    </dgm:pt>
    <dgm:pt modelId="{8BD1C603-C1E1-4371-99A6-574F88E48F74}" type="pres">
      <dgm:prSet presAssocID="{D4982423-CAB0-41BF-8DDB-E42C34075175}" presName="composite" presStyleCnt="0"/>
      <dgm:spPr/>
    </dgm:pt>
    <dgm:pt modelId="{DEB99C33-6CAF-4086-BF9A-7052EDE3C0B9}" type="pres">
      <dgm:prSet presAssocID="{D4982423-CAB0-41BF-8DDB-E42C34075175}" presName="parentText" presStyleLbl="align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E84A1AF-7277-4A8A-8BD7-AC688C3D2D61}" type="pres">
      <dgm:prSet presAssocID="{D4982423-CAB0-41BF-8DDB-E42C34075175}" presName="descendantText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7D4A56A-749B-409F-851D-5399C739240E}" srcId="{D38A27BD-0E59-40DF-B23C-D9894DE7DE3B}" destId="{D4982423-CAB0-41BF-8DDB-E42C34075175}" srcOrd="2" destOrd="0" parTransId="{B9F87421-4415-45BD-9372-CFC5FFEF42BB}" sibTransId="{8839A6B4-1C5A-4DE3-96A6-1648E9B4C0D5}"/>
    <dgm:cxn modelId="{A690F6CF-F5AA-4D37-B00E-897E0075AE27}" srcId="{D38A27BD-0E59-40DF-B23C-D9894DE7DE3B}" destId="{50414ED6-735D-4B8C-8073-BBEC4627E262}" srcOrd="0" destOrd="0" parTransId="{67EBA5DF-FCBB-4EFF-AC6D-734BE3A5701A}" sibTransId="{A2FC30D8-0995-4BD3-A1F1-0C9A55FA0CEC}"/>
    <dgm:cxn modelId="{FB677CEB-8816-48B2-B95B-9B5ED00D1DC6}" srcId="{AD09BA03-AA72-4BEA-ACC2-F30950EF2A7B}" destId="{7D880A27-3834-43C4-A8F9-BF906BD91A09}" srcOrd="0" destOrd="0" parTransId="{81F1EDF0-E075-4B2C-A5DA-1B1611877670}" sibTransId="{7253E30A-1B6A-46EF-ACA5-556776A70A46}"/>
    <dgm:cxn modelId="{6035A8A4-2B75-4E24-9E2D-781D4D4EDABE}" srcId="{D4982423-CAB0-41BF-8DDB-E42C34075175}" destId="{2121D857-B4CB-4B85-93F0-46CF17D4BA25}" srcOrd="0" destOrd="0" parTransId="{7B17660F-F2F7-41B1-B583-3A5F8F0D01E1}" sibTransId="{95B3F019-4B7E-474A-A03F-F2A5C3D7EC68}"/>
    <dgm:cxn modelId="{D0B3CF1E-72F8-4652-9F40-6B2563D4F6E7}" type="presOf" srcId="{50414ED6-735D-4B8C-8073-BBEC4627E262}" destId="{B43D348F-680C-4C80-B591-6A896CB57BF4}" srcOrd="0" destOrd="0" presId="urn:microsoft.com/office/officeart/2005/8/layout/chevron2"/>
    <dgm:cxn modelId="{CB6C5909-41DF-41BA-8932-77BF79B1CE40}" srcId="{D38A27BD-0E59-40DF-B23C-D9894DE7DE3B}" destId="{AD09BA03-AA72-4BEA-ACC2-F30950EF2A7B}" srcOrd="1" destOrd="0" parTransId="{1D4A1597-E07A-4295-A76E-33291AF31A8F}" sibTransId="{449B55AD-B8BB-4844-86C4-F5E9423F22C8}"/>
    <dgm:cxn modelId="{FB38CADF-19CF-40D3-926F-BE8BF930D28D}" type="presOf" srcId="{D4982423-CAB0-41BF-8DDB-E42C34075175}" destId="{DEB99C33-6CAF-4086-BF9A-7052EDE3C0B9}" srcOrd="0" destOrd="0" presId="urn:microsoft.com/office/officeart/2005/8/layout/chevron2"/>
    <dgm:cxn modelId="{7095843C-E707-4ABD-B874-755A4AEA0815}" type="presOf" srcId="{7D880A27-3834-43C4-A8F9-BF906BD91A09}" destId="{EE5A4F0F-1862-4068-BF7C-043B8B5BC300}" srcOrd="0" destOrd="0" presId="urn:microsoft.com/office/officeart/2005/8/layout/chevron2"/>
    <dgm:cxn modelId="{A9002DEF-3504-417A-A8C1-936CAE85411A}" type="presOf" srcId="{AD09BA03-AA72-4BEA-ACC2-F30950EF2A7B}" destId="{5EF9892F-7656-45F9-932C-FFF14472FEA7}" srcOrd="0" destOrd="0" presId="urn:microsoft.com/office/officeart/2005/8/layout/chevron2"/>
    <dgm:cxn modelId="{6979FBC2-909B-4569-9FE7-95B0F6C5FC0E}" type="presOf" srcId="{D38A27BD-0E59-40DF-B23C-D9894DE7DE3B}" destId="{B1585F81-D1D6-4B7A-B45C-BCC55511D7B4}" srcOrd="0" destOrd="0" presId="urn:microsoft.com/office/officeart/2005/8/layout/chevron2"/>
    <dgm:cxn modelId="{59938E63-D94A-4B71-BD80-7E15A0203554}" type="presOf" srcId="{0E09D088-16AB-49DC-B61D-F4CB0F7DD22C}" destId="{1D576751-A701-4F0B-BDAF-66069A17F3D7}" srcOrd="0" destOrd="0" presId="urn:microsoft.com/office/officeart/2005/8/layout/chevron2"/>
    <dgm:cxn modelId="{B4BBB0F1-F5A0-4F16-892E-B80A6B3B30BD}" srcId="{50414ED6-735D-4B8C-8073-BBEC4627E262}" destId="{0E09D088-16AB-49DC-B61D-F4CB0F7DD22C}" srcOrd="0" destOrd="0" parTransId="{A5E88288-C092-4D35-BE5E-5AC5F923ED95}" sibTransId="{289247BF-59DB-4210-8DCE-B33382352A88}"/>
    <dgm:cxn modelId="{9BD15AF1-2594-4659-8EC3-3A1E12DF82BE}" type="presOf" srcId="{2121D857-B4CB-4B85-93F0-46CF17D4BA25}" destId="{4E84A1AF-7277-4A8A-8BD7-AC688C3D2D61}" srcOrd="0" destOrd="0" presId="urn:microsoft.com/office/officeart/2005/8/layout/chevron2"/>
    <dgm:cxn modelId="{C4099875-A24F-4234-A2AC-A89E4F629208}" type="presParOf" srcId="{B1585F81-D1D6-4B7A-B45C-BCC55511D7B4}" destId="{30FF4379-0108-4807-A0E6-8DFABC58215A}" srcOrd="0" destOrd="0" presId="urn:microsoft.com/office/officeart/2005/8/layout/chevron2"/>
    <dgm:cxn modelId="{5D16FF83-E6E9-4609-BDBC-7676D9B05CB0}" type="presParOf" srcId="{30FF4379-0108-4807-A0E6-8DFABC58215A}" destId="{B43D348F-680C-4C80-B591-6A896CB57BF4}" srcOrd="0" destOrd="0" presId="urn:microsoft.com/office/officeart/2005/8/layout/chevron2"/>
    <dgm:cxn modelId="{D9E0A214-658F-4175-AB39-5C6962D9AA01}" type="presParOf" srcId="{30FF4379-0108-4807-A0E6-8DFABC58215A}" destId="{1D576751-A701-4F0B-BDAF-66069A17F3D7}" srcOrd="1" destOrd="0" presId="urn:microsoft.com/office/officeart/2005/8/layout/chevron2"/>
    <dgm:cxn modelId="{22586C0C-1AEE-4718-A55B-BBFEE1800C7F}" type="presParOf" srcId="{B1585F81-D1D6-4B7A-B45C-BCC55511D7B4}" destId="{12953C58-7239-4D7D-9E92-B353783D754A}" srcOrd="1" destOrd="0" presId="urn:microsoft.com/office/officeart/2005/8/layout/chevron2"/>
    <dgm:cxn modelId="{10524A7C-7823-4A98-9C84-43BF4BFBD992}" type="presParOf" srcId="{B1585F81-D1D6-4B7A-B45C-BCC55511D7B4}" destId="{DF7D8416-7733-4B14-9DE1-A40EBA6FFAA9}" srcOrd="2" destOrd="0" presId="urn:microsoft.com/office/officeart/2005/8/layout/chevron2"/>
    <dgm:cxn modelId="{E20C231D-C470-45BD-9244-68F71CA064EA}" type="presParOf" srcId="{DF7D8416-7733-4B14-9DE1-A40EBA6FFAA9}" destId="{5EF9892F-7656-45F9-932C-FFF14472FEA7}" srcOrd="0" destOrd="0" presId="urn:microsoft.com/office/officeart/2005/8/layout/chevron2"/>
    <dgm:cxn modelId="{08DD3CA4-3BB5-4184-8E4C-297058C07DF8}" type="presParOf" srcId="{DF7D8416-7733-4B14-9DE1-A40EBA6FFAA9}" destId="{EE5A4F0F-1862-4068-BF7C-043B8B5BC300}" srcOrd="1" destOrd="0" presId="urn:microsoft.com/office/officeart/2005/8/layout/chevron2"/>
    <dgm:cxn modelId="{B8BFD3AD-CEA6-4194-9B86-00924FDE53CE}" type="presParOf" srcId="{B1585F81-D1D6-4B7A-B45C-BCC55511D7B4}" destId="{311217FD-2DFE-480B-A370-6C4023531076}" srcOrd="3" destOrd="0" presId="urn:microsoft.com/office/officeart/2005/8/layout/chevron2"/>
    <dgm:cxn modelId="{CD0709C1-440E-4CB8-AC04-BB48E3B71777}" type="presParOf" srcId="{B1585F81-D1D6-4B7A-B45C-BCC55511D7B4}" destId="{8BD1C603-C1E1-4371-99A6-574F88E48F74}" srcOrd="4" destOrd="0" presId="urn:microsoft.com/office/officeart/2005/8/layout/chevron2"/>
    <dgm:cxn modelId="{D6EEB018-1881-4916-9425-C3ED36E3548C}" type="presParOf" srcId="{8BD1C603-C1E1-4371-99A6-574F88E48F74}" destId="{DEB99C33-6CAF-4086-BF9A-7052EDE3C0B9}" srcOrd="0" destOrd="0" presId="urn:microsoft.com/office/officeart/2005/8/layout/chevron2"/>
    <dgm:cxn modelId="{D18EE8F0-C33A-44AA-A809-2C370220E575}" type="presParOf" srcId="{8BD1C603-C1E1-4371-99A6-574F88E48F74}" destId="{4E84A1AF-7277-4A8A-8BD7-AC688C3D2D61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43D348F-680C-4C80-B591-6A896CB57BF4}">
      <dsp:nvSpPr>
        <dsp:cNvPr id="0" name=""/>
        <dsp:cNvSpPr/>
      </dsp:nvSpPr>
      <dsp:spPr>
        <a:xfrm rot="5400000">
          <a:off x="-124692" y="180801"/>
          <a:ext cx="1195387" cy="836771"/>
        </a:xfrm>
        <a:prstGeom prst="chevr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1</a:t>
          </a:r>
          <a:endParaRPr lang="cs-CZ" sz="2400" kern="1200" dirty="0"/>
        </a:p>
      </dsp:txBody>
      <dsp:txXfrm rot="5400000">
        <a:off x="-124692" y="180801"/>
        <a:ext cx="1195387" cy="836771"/>
      </dsp:txXfrm>
    </dsp:sp>
    <dsp:sp modelId="{1D576751-A701-4F0B-BDAF-66069A17F3D7}">
      <dsp:nvSpPr>
        <dsp:cNvPr id="0" name=""/>
        <dsp:cNvSpPr/>
      </dsp:nvSpPr>
      <dsp:spPr>
        <a:xfrm rot="5400000">
          <a:off x="3516044" y="-2677624"/>
          <a:ext cx="777002" cy="6135548"/>
        </a:xfrm>
        <a:prstGeom prst="round2SameRect">
          <a:avLst/>
        </a:prstGeom>
        <a:solidFill>
          <a:schemeClr val="accent1"/>
        </a:solidFill>
        <a:ln w="34925" cap="flat" cmpd="sng" algn="ctr">
          <a:solidFill>
            <a:schemeClr val="lt1"/>
          </a:solidFill>
          <a:prstDash val="solid"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3">
          <a:schemeClr val="lt1"/>
        </a:lnRef>
        <a:fillRef idx="1">
          <a:schemeClr val="accent1"/>
        </a:fillRef>
        <a:effectRef idx="1">
          <a:schemeClr val="accent1"/>
        </a:effectRef>
        <a:fontRef idx="minor">
          <a:schemeClr val="lt1"/>
        </a:fontRef>
      </dsp:style>
      <dsp:txBody>
        <a:bodyPr spcFirstLastPara="0" vert="horz" wrap="square" lIns="128016" tIns="11430" rIns="11430" bIns="1143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Komplex aktivit vedoucích k osvojení a tvůrčímu přetváření světa</a:t>
          </a:r>
          <a:endParaRPr lang="cs-CZ" sz="1800" kern="1200" dirty="0"/>
        </a:p>
      </dsp:txBody>
      <dsp:txXfrm rot="5400000">
        <a:off x="3516044" y="-2677624"/>
        <a:ext cx="777002" cy="6135548"/>
      </dsp:txXfrm>
    </dsp:sp>
    <dsp:sp modelId="{5EF9892F-7656-45F9-932C-FFF14472FEA7}">
      <dsp:nvSpPr>
        <dsp:cNvPr id="0" name=""/>
        <dsp:cNvSpPr/>
      </dsp:nvSpPr>
      <dsp:spPr>
        <a:xfrm rot="5400000">
          <a:off x="-179308" y="1175464"/>
          <a:ext cx="1195387" cy="836771"/>
        </a:xfrm>
        <a:prstGeom prst="chevr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2</a:t>
          </a:r>
          <a:endParaRPr lang="cs-CZ" sz="2400" kern="1200" dirty="0"/>
        </a:p>
      </dsp:txBody>
      <dsp:txXfrm rot="5400000">
        <a:off x="-179308" y="1175464"/>
        <a:ext cx="1195387" cy="836771"/>
      </dsp:txXfrm>
    </dsp:sp>
    <dsp:sp modelId="{EE5A4F0F-1862-4068-BF7C-043B8B5BC300}">
      <dsp:nvSpPr>
        <dsp:cNvPr id="0" name=""/>
        <dsp:cNvSpPr/>
      </dsp:nvSpPr>
      <dsp:spPr>
        <a:xfrm rot="5400000">
          <a:off x="3516044" y="-1683116"/>
          <a:ext cx="777002" cy="6135548"/>
        </a:xfrm>
        <a:prstGeom prst="round2SameRect">
          <a:avLst/>
        </a:prstGeom>
        <a:solidFill>
          <a:schemeClr val="accent1"/>
        </a:solidFill>
        <a:ln w="34925" cap="flat" cmpd="sng" algn="ctr">
          <a:solidFill>
            <a:schemeClr val="lt1"/>
          </a:solidFill>
          <a:prstDash val="solid"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3">
          <a:schemeClr val="lt1"/>
        </a:lnRef>
        <a:fillRef idx="1">
          <a:schemeClr val="accent1"/>
        </a:fillRef>
        <a:effectRef idx="1">
          <a:schemeClr val="accent1"/>
        </a:effectRef>
        <a:fontRef idx="minor">
          <a:schemeClr val="lt1"/>
        </a:fontRef>
      </dsp:style>
      <dsp:txBody>
        <a:bodyPr spcFirstLastPara="0" vert="horz" wrap="square" lIns="128016" tIns="11430" rIns="11430" bIns="1143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V užším smyslu: relativně svébytný a integrovaný celek činností a výtvorů určitého seskupení lidí</a:t>
          </a:r>
          <a:endParaRPr lang="cs-CZ" sz="1800" kern="1200" dirty="0"/>
        </a:p>
      </dsp:txBody>
      <dsp:txXfrm rot="5400000">
        <a:off x="3516044" y="-1683116"/>
        <a:ext cx="777002" cy="6135548"/>
      </dsp:txXfrm>
    </dsp:sp>
    <dsp:sp modelId="{DEB99C33-6CAF-4086-BF9A-7052EDE3C0B9}">
      <dsp:nvSpPr>
        <dsp:cNvPr id="0" name=""/>
        <dsp:cNvSpPr/>
      </dsp:nvSpPr>
      <dsp:spPr>
        <a:xfrm rot="5400000">
          <a:off x="-179308" y="2169972"/>
          <a:ext cx="1195387" cy="836771"/>
        </a:xfrm>
        <a:prstGeom prst="chevr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3</a:t>
          </a:r>
          <a:endParaRPr lang="cs-CZ" sz="2400" kern="1200" dirty="0"/>
        </a:p>
      </dsp:txBody>
      <dsp:txXfrm rot="5400000">
        <a:off x="-179308" y="2169972"/>
        <a:ext cx="1195387" cy="836771"/>
      </dsp:txXfrm>
    </dsp:sp>
    <dsp:sp modelId="{4E84A1AF-7277-4A8A-8BD7-AC688C3D2D61}">
      <dsp:nvSpPr>
        <dsp:cNvPr id="0" name=""/>
        <dsp:cNvSpPr/>
      </dsp:nvSpPr>
      <dsp:spPr>
        <a:xfrm rot="5400000">
          <a:off x="3516044" y="-688608"/>
          <a:ext cx="777002" cy="6135548"/>
        </a:xfrm>
        <a:prstGeom prst="round2SameRect">
          <a:avLst/>
        </a:prstGeom>
        <a:solidFill>
          <a:schemeClr val="accent1"/>
        </a:solidFill>
        <a:ln w="34925" cap="flat" cmpd="sng" algn="ctr">
          <a:solidFill>
            <a:schemeClr val="lt1"/>
          </a:solidFill>
          <a:prstDash val="solid"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3">
          <a:schemeClr val="lt1"/>
        </a:lnRef>
        <a:fillRef idx="1">
          <a:schemeClr val="accent1"/>
        </a:fillRef>
        <a:effectRef idx="1">
          <a:schemeClr val="accent1"/>
        </a:effectRef>
        <a:fontRef idx="minor">
          <a:schemeClr val="lt1"/>
        </a:fontRef>
      </dsp:style>
      <dsp:txBody>
        <a:bodyPr spcFirstLastPara="0" vert="horz" wrap="square" lIns="128016" tIns="11430" rIns="11430" bIns="1143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V nejužším smyslu:  oblast činností a výtvorů estetické povahy ( nebo výhradně jen rázu umělecké tvorby)</a:t>
          </a:r>
          <a:endParaRPr lang="cs-CZ" sz="1800" kern="1200" dirty="0"/>
        </a:p>
      </dsp:txBody>
      <dsp:txXfrm rot="5400000">
        <a:off x="3516044" y="-688608"/>
        <a:ext cx="777002" cy="61355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E318C21-8B96-41B7-995D-F3319BA709D8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CD4E7F15-CEEE-41EC-A4EF-0E7DF52ED1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E318C21-8B96-41B7-995D-F3319BA709D8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D4E7F15-CEEE-41EC-A4EF-0E7DF52ED1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E318C21-8B96-41B7-995D-F3319BA709D8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CD4E7F15-CEEE-41EC-A4EF-0E7DF52ED1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18C21-8B96-41B7-995D-F3319BA709D8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4E7F15-CEEE-41EC-A4EF-0E7DF52ED1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18C21-8B96-41B7-995D-F3319BA709D8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4E7F15-CEEE-41EC-A4EF-0E7DF52ED1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wipe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E318C21-8B96-41B7-995D-F3319BA709D8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D4E7F15-CEEE-41EC-A4EF-0E7DF52ED1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18C21-8B96-41B7-995D-F3319BA709D8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4E7F15-CEEE-41EC-A4EF-0E7DF52ED1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E318C21-8B96-41B7-995D-F3319BA709D8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D4E7F15-CEEE-41EC-A4EF-0E7DF52ED1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E318C21-8B96-41B7-995D-F3319BA709D8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D4E7F15-CEEE-41EC-A4EF-0E7DF52ED1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18C21-8B96-41B7-995D-F3319BA709D8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4E7F15-CEEE-41EC-A4EF-0E7DF52ED1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18C21-8B96-41B7-995D-F3319BA709D8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4E7F15-CEEE-41EC-A4EF-0E7DF52ED1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E318C21-8B96-41B7-995D-F3319BA709D8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D4E7F15-CEEE-41EC-A4EF-0E7DF52ED1A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ipe dir="u"/>
  </p:transition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Graffiti" TargetMode="External"/><Relationship Id="rId2" Type="http://schemas.openxmlformats.org/officeDocument/2006/relationships/hyperlink" Target="http://cs.wikipedia.org/wiki/Google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Emo" TargetMode="External"/><Relationship Id="rId4" Type="http://schemas.openxmlformats.org/officeDocument/2006/relationships/hyperlink" Target="http://cs.wikipedia.org/wiki/Hippi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>
            <a:grpSpLocks/>
          </p:cNvGrpSpPr>
          <p:nvPr/>
        </p:nvGrpSpPr>
        <p:grpSpPr bwMode="auto">
          <a:xfrm>
            <a:off x="323528" y="228600"/>
            <a:ext cx="8639497" cy="1472208"/>
            <a:chOff x="0" y="0"/>
            <a:chExt cx="88837" cy="15314"/>
          </a:xfrm>
        </p:grpSpPr>
        <p:pic>
          <p:nvPicPr>
            <p:cNvPr id="5" name="Obrázek 2" descr="Výřez obrazovky"/>
            <p:cNvPicPr>
              <a:picLocks noChangeAspect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9922" y="0"/>
              <a:ext cx="66141" cy="15314"/>
            </a:xfrm>
            <a:prstGeom prst="rect">
              <a:avLst/>
            </a:prstGeom>
            <a:noFill/>
          </p:spPr>
        </p:pic>
        <p:pic>
          <p:nvPicPr>
            <p:cNvPr id="6" name="Obrázek 3" descr="loga soukrškolyvjpeg.jpg"/>
            <p:cNvPicPr>
              <a:picLocks noChangeAspect="1"/>
            </p:cNvPicPr>
            <p:nvPr/>
          </p:nvPicPr>
          <p:blipFill>
            <a:blip r:embed="rId3" cstate="print"/>
            <a:srcRect r="73221" b="6723"/>
            <a:stretch>
              <a:fillRect/>
            </a:stretch>
          </p:blipFill>
          <p:spPr bwMode="auto">
            <a:xfrm>
              <a:off x="0" y="0"/>
              <a:ext cx="9922" cy="9984"/>
            </a:xfrm>
            <a:prstGeom prst="rect">
              <a:avLst/>
            </a:prstGeom>
            <a:noFill/>
          </p:spPr>
        </p:pic>
        <p:pic>
          <p:nvPicPr>
            <p:cNvPr id="7" name="Obrázek 4" descr="loga soukrškolyvjpeg.jpg"/>
            <p:cNvPicPr>
              <a:picLocks noChangeAspect="1"/>
            </p:cNvPicPr>
            <p:nvPr/>
          </p:nvPicPr>
          <p:blipFill>
            <a:blip r:embed="rId4" cstate="print"/>
            <a:srcRect l="86334" b="10297"/>
            <a:stretch>
              <a:fillRect/>
            </a:stretch>
          </p:blipFill>
          <p:spPr bwMode="auto">
            <a:xfrm>
              <a:off x="76063" y="0"/>
              <a:ext cx="12774" cy="15314"/>
            </a:xfrm>
            <a:prstGeom prst="rect">
              <a:avLst/>
            </a:prstGeom>
            <a:noFill/>
          </p:spPr>
        </p:pic>
        <p:sp>
          <p:nvSpPr>
            <p:cNvPr id="8" name="Obdélník 5"/>
            <p:cNvSpPr>
              <a:spLocks noChangeArrowheads="1"/>
            </p:cNvSpPr>
            <p:nvPr/>
          </p:nvSpPr>
          <p:spPr bwMode="auto">
            <a:xfrm>
              <a:off x="0" y="9984"/>
              <a:ext cx="9922" cy="5330"/>
            </a:xfrm>
            <a:prstGeom prst="rect">
              <a:avLst/>
            </a:prstGeom>
            <a:solidFill>
              <a:srgbClr val="FFFFFF"/>
            </a:solidFill>
            <a:ln w="25400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</p:grp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530187530"/>
              </p:ext>
            </p:extLst>
          </p:nvPr>
        </p:nvGraphicFramePr>
        <p:xfrm>
          <a:off x="683568" y="1772815"/>
          <a:ext cx="7920880" cy="4946483"/>
        </p:xfrm>
        <a:graphic>
          <a:graphicData uri="http://schemas.openxmlformats.org/drawingml/2006/table">
            <a:tbl>
              <a:tblPr/>
              <a:tblGrid>
                <a:gridCol w="2017348"/>
                <a:gridCol w="5903532"/>
              </a:tblGrid>
              <a:tr h="4491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OP VK 1.5 25549863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4491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projektu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Moderní škola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4474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Soukromá střední škola podnikání a managementu, o.p.s.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4491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Občanská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nauka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4491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Kultura </a:t>
                      </a:r>
                      <a:r>
                        <a:rPr lang="cs-CZ" sz="1800" baseline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(klíčová aktivita III/2)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4491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3.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4474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Bc.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Lenka Přichystalová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13565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Anotace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Prezentace zabývající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se kulturou, jejími </a:t>
                      </a:r>
                      <a:r>
                        <a:rPr lang="cs-CZ" sz="1800" baseline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rysy a prvky.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4491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20. 09. 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2013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9600" dirty="0" smtClean="0"/>
              <a:t>Kultura</a:t>
            </a:r>
            <a:endParaRPr lang="cs-CZ" sz="9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Kultura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Kulturu lze chápat jako jev (stav), proces (vývoj) nebo vztah ( člověk versus okolní svět přírody a společnosti)</a:t>
            </a:r>
          </a:p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/>
        </p:nvGraphicFramePr>
        <p:xfrm>
          <a:off x="857224" y="2928934"/>
          <a:ext cx="6972320" cy="31877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43D348F-680C-4C80-B591-6A896CB57BF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graphicEl>
                                              <a:dgm id="{B43D348F-680C-4C80-B591-6A896CB57BF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EF9892F-7656-45F9-932C-FFF14472FEA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graphicEl>
                                              <a:dgm id="{5EF9892F-7656-45F9-932C-FFF14472FEA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EB99C33-6CAF-4086-BF9A-7052EDE3C0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graphicEl>
                                              <a:dgm id="{DEB99C33-6CAF-4086-BF9A-7052EDE3C0B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D576751-A701-4F0B-BDAF-66069A17F3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>
                                            <p:graphicEl>
                                              <a:dgm id="{1D576751-A701-4F0B-BDAF-66069A17F3D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E5A4F0F-1862-4068-BF7C-043B8B5BC30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">
                                            <p:graphicEl>
                                              <a:dgm id="{EE5A4F0F-1862-4068-BF7C-043B8B5BC30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E84A1AF-7277-4A8A-8BD7-AC688C3D2D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5">
                                            <p:graphicEl>
                                              <a:dgm id="{4E84A1AF-7277-4A8A-8BD7-AC688C3D2D6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  <p:bldGraphic spid="5" grpId="0">
        <p:bldSub>
          <a:bldDgm bld="lvl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Kultura jako způsob života</a:t>
            </a:r>
            <a:endParaRPr lang="cs-CZ" sz="4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Každou společnost charakterizuje specifická kultura</a:t>
            </a:r>
          </a:p>
          <a:p>
            <a:r>
              <a:rPr lang="cs-CZ" dirty="0" smtClean="0"/>
              <a:t>Organizuje každodenní život lidí a vymezuje mu bariéry</a:t>
            </a:r>
          </a:p>
          <a:p>
            <a:r>
              <a:rPr lang="cs-CZ" dirty="0" smtClean="0"/>
              <a:t>Je to určitý způsob života, pomáhá lidem přežít, udává životu řád a brání před chaosem a nedorozuměním</a:t>
            </a:r>
          </a:p>
          <a:p>
            <a:r>
              <a:rPr lang="cs-CZ" dirty="0" smtClean="0"/>
              <a:t>Kultura = sociálně zakotvené vzorce chování a jednání, které si lidé jako členové společnosti osvojili a které jsou pozorovatelné v jejich každodenním jednání a chování</a:t>
            </a:r>
          </a:p>
          <a:p>
            <a:r>
              <a:rPr lang="cs-CZ" dirty="0" smtClean="0"/>
              <a:t>Podstata veškerého lidského jednání je kulturně podmíněna</a:t>
            </a:r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Rysy kultury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Jde o spojení lidských činností s určitými hodnotami</a:t>
            </a:r>
          </a:p>
          <a:p>
            <a:r>
              <a:rPr lang="cs-CZ" dirty="0" smtClean="0"/>
              <a:t>Které se předávají učením</a:t>
            </a:r>
          </a:p>
          <a:p>
            <a:r>
              <a:rPr lang="cs-CZ" dirty="0" smtClean="0"/>
              <a:t>Je kolektivním produktem (jako celek)</a:t>
            </a:r>
          </a:p>
          <a:p>
            <a:r>
              <a:rPr lang="cs-CZ" dirty="0" smtClean="0"/>
              <a:t>Který zachovává kontinuitu (ve sledu generací)</a:t>
            </a:r>
          </a:p>
          <a:p>
            <a:r>
              <a:rPr lang="cs-CZ" dirty="0" smtClean="0"/>
              <a:t>Je adaptivní (mění se a přizpůsobuje podmínkám)</a:t>
            </a:r>
          </a:p>
          <a:p>
            <a:r>
              <a:rPr lang="cs-CZ" dirty="0" smtClean="0"/>
              <a:t>Umožňuje kulturní přenos (difuzi)</a:t>
            </a:r>
          </a:p>
          <a:p>
            <a:r>
              <a:rPr lang="cs-CZ" dirty="0" smtClean="0"/>
              <a:t>Díky symbolickému zprostředkování</a:t>
            </a:r>
          </a:p>
          <a:p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Prvky Kultury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Kultura každé společnosti se skládá ze 4 navzájem provázaných prvků:</a:t>
            </a:r>
          </a:p>
          <a:p>
            <a:endParaRPr lang="cs-CZ" dirty="0" smtClean="0"/>
          </a:p>
          <a:p>
            <a:r>
              <a:rPr lang="cs-CZ" dirty="0" smtClean="0"/>
              <a:t>Vědění a znalosti = kognitivní (poznávací) stránka kultury</a:t>
            </a:r>
          </a:p>
          <a:p>
            <a:r>
              <a:rPr lang="cs-CZ" dirty="0" smtClean="0"/>
              <a:t>Normy a hodnoty = normativní stránka kultury</a:t>
            </a:r>
          </a:p>
          <a:p>
            <a:r>
              <a:rPr lang="cs-CZ" dirty="0" smtClean="0"/>
              <a:t>Materiální statky = materiální stránka kultury</a:t>
            </a:r>
          </a:p>
          <a:p>
            <a:r>
              <a:rPr lang="cs-CZ" dirty="0" smtClean="0"/>
              <a:t>Jazyk = symbolická komunikace v kultuře</a:t>
            </a:r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Instituce a sociální organizace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sz="2000" dirty="0" smtClean="0"/>
              <a:t>Výsledkem jednání, postojů, myšlení a názorů jsou:</a:t>
            </a:r>
            <a:endParaRPr lang="cs-CZ" dirty="0" smtClean="0"/>
          </a:p>
          <a:p>
            <a:pPr>
              <a:buNone/>
            </a:pPr>
            <a:r>
              <a:rPr lang="cs-CZ" sz="2000" b="1" dirty="0" smtClean="0"/>
              <a:t>Instituce</a:t>
            </a:r>
          </a:p>
          <a:p>
            <a:r>
              <a:rPr lang="cs-CZ" sz="2000" dirty="0" smtClean="0"/>
              <a:t>Každé jednání, které vede k uspokojení nějaké potřeby člověka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 smtClean="0"/>
              <a:t>Návod, jak určité věci dělat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 smtClean="0"/>
              <a:t>Mají kulturní povahu – nejsou neměnné</a:t>
            </a:r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None/>
            </a:pPr>
            <a:r>
              <a:rPr lang="cs-CZ" sz="2000" b="1" dirty="0" smtClean="0"/>
              <a:t>Sociální organizace</a:t>
            </a:r>
          </a:p>
          <a:p>
            <a:r>
              <a:rPr lang="cs-CZ" sz="2000" dirty="0" smtClean="0"/>
              <a:t>Není jednání, je to způsob provázání lidí, kteří jednají určitým způsobem</a:t>
            </a:r>
          </a:p>
          <a:p>
            <a:r>
              <a:rPr lang="cs-CZ" sz="2000" dirty="0" smtClean="0"/>
              <a:t>Každá organizace vymezená pozicemi lidí v ní, vztahy mezi nimi a rolemi, které v organizaci mají</a:t>
            </a:r>
          </a:p>
          <a:p>
            <a:endParaRPr lang="cs-CZ" sz="2000" b="1" dirty="0" smtClean="0"/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Proměny kultury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Kultura není neměnná</a:t>
            </a:r>
          </a:p>
          <a:p>
            <a:r>
              <a:rPr lang="cs-CZ" dirty="0" smtClean="0"/>
              <a:t>Je v neustálém vývoji a prochází změnou </a:t>
            </a:r>
            <a:r>
              <a:rPr lang="cs-CZ" dirty="0" smtClean="0">
                <a:sym typeface="Wingdings" pitchFamily="2" charset="2"/>
              </a:rPr>
              <a:t> musí se přizpůsobovat novým jevům, okolnostem a podmínkám</a:t>
            </a:r>
          </a:p>
          <a:p>
            <a:endParaRPr lang="cs-CZ" dirty="0" smtClean="0">
              <a:sym typeface="Wingdings" pitchFamily="2" charset="2"/>
            </a:endParaRPr>
          </a:p>
          <a:p>
            <a:r>
              <a:rPr lang="cs-CZ" dirty="0" smtClean="0">
                <a:sym typeface="Wingdings" pitchFamily="2" charset="2"/>
              </a:rPr>
              <a:t>3 hlavní příčiny změn v kultuře:</a:t>
            </a:r>
          </a:p>
          <a:p>
            <a:endParaRPr lang="cs-CZ" dirty="0" smtClean="0">
              <a:sym typeface="Wingdings" pitchFamily="2" charset="2"/>
            </a:endParaRPr>
          </a:p>
          <a:p>
            <a:r>
              <a:rPr lang="cs-CZ" dirty="0" smtClean="0">
                <a:sym typeface="Wingdings" pitchFamily="2" charset="2"/>
              </a:rPr>
              <a:t>Technologie</a:t>
            </a:r>
          </a:p>
          <a:p>
            <a:r>
              <a:rPr lang="cs-CZ" dirty="0" smtClean="0">
                <a:sym typeface="Wingdings" pitchFamily="2" charset="2"/>
              </a:rPr>
              <a:t>Akulturace – přebírání kulturních rysů při setkání dvou nebo více kultur ( vliv na hodnoty, normy, jazyk)</a:t>
            </a:r>
          </a:p>
          <a:p>
            <a:r>
              <a:rPr lang="cs-CZ" dirty="0" smtClean="0">
                <a:sym typeface="Wingdings" pitchFamily="2" charset="2"/>
              </a:rPr>
              <a:t>Asimilace a integrace – osvojení si kulturních rysů většinové společnosti menšinou</a:t>
            </a:r>
          </a:p>
          <a:p>
            <a:pPr marL="457200" indent="-457200"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Masová kultura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686700" cy="4873752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Společnost 20.st. charakterizuje vznik masové kultury</a:t>
            </a:r>
          </a:p>
          <a:p>
            <a:r>
              <a:rPr lang="cs-CZ" dirty="0" smtClean="0"/>
              <a:t>Zvýšení produktivity práce – rozšíření sféry volného trhu</a:t>
            </a:r>
          </a:p>
          <a:p>
            <a:r>
              <a:rPr lang="cs-CZ" dirty="0" smtClean="0"/>
              <a:t>Nové technologie </a:t>
            </a:r>
            <a:r>
              <a:rPr lang="cs-CZ" dirty="0" smtClean="0">
                <a:sym typeface="Wingdings" pitchFamily="2" charset="2"/>
              </a:rPr>
              <a:t> vzestup vzdělanosti</a:t>
            </a:r>
          </a:p>
          <a:p>
            <a:r>
              <a:rPr lang="cs-CZ" dirty="0" smtClean="0">
                <a:sym typeface="Wingdings" pitchFamily="2" charset="2"/>
              </a:rPr>
              <a:t>Rozšíření nabídky v oblasti služeb</a:t>
            </a:r>
          </a:p>
          <a:p>
            <a:r>
              <a:rPr lang="cs-CZ" dirty="0" smtClean="0">
                <a:sym typeface="Wingdings" pitchFamily="2" charset="2"/>
              </a:rPr>
              <a:t>Média rychle šíří informace</a:t>
            </a:r>
          </a:p>
          <a:p>
            <a:r>
              <a:rPr lang="cs-CZ" dirty="0" smtClean="0">
                <a:sym typeface="Wingdings" pitchFamily="2" charset="2"/>
              </a:rPr>
              <a:t>Dostupnější kultura – ztrácí na své exkluzivitě</a:t>
            </a:r>
          </a:p>
          <a:p>
            <a:r>
              <a:rPr lang="cs-CZ" dirty="0" smtClean="0">
                <a:sym typeface="Wingdings" pitchFamily="2" charset="2"/>
              </a:rPr>
              <a:t>Velké množství produktů zaplňujících trh, velké množství potencionálních konzumentů (poptávka)  působí směrem ke standardizaci a komercionalizaci</a:t>
            </a:r>
          </a:p>
          <a:p>
            <a:r>
              <a:rPr lang="cs-CZ" dirty="0" smtClean="0">
                <a:sym typeface="Wingdings" pitchFamily="2" charset="2"/>
              </a:rPr>
              <a:t>Masovost kultury otevírá možnost její demokratizace</a:t>
            </a:r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Masová komunikace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Je jednosměrná, chybí zpětná vazba</a:t>
            </a:r>
          </a:p>
          <a:p>
            <a:r>
              <a:rPr lang="cs-CZ" dirty="0" smtClean="0"/>
              <a:t>Její příjemce je anonymní (nemusí být vůbec žádný)</a:t>
            </a:r>
          </a:p>
          <a:p>
            <a:r>
              <a:rPr lang="cs-CZ" dirty="0" smtClean="0"/>
              <a:t>Skupina příjemců je různorodá</a:t>
            </a:r>
          </a:p>
          <a:p>
            <a:endParaRPr lang="cs-CZ" dirty="0" smtClean="0"/>
          </a:p>
          <a:p>
            <a:r>
              <a:rPr lang="cs-CZ" b="1" dirty="0" smtClean="0"/>
              <a:t>MASMÉDIA (hromadné sdělovací prostředky)</a:t>
            </a:r>
          </a:p>
          <a:p>
            <a:r>
              <a:rPr lang="cs-CZ" dirty="0" smtClean="0"/>
              <a:t>Předávání informací najednou velkým skupinám lidí</a:t>
            </a:r>
          </a:p>
          <a:p>
            <a:r>
              <a:rPr lang="cs-CZ" dirty="0" smtClean="0"/>
              <a:t>Noviny, rozhlasové a televizní vysílání, internet</a:t>
            </a:r>
          </a:p>
        </p:txBody>
      </p:sp>
      <p:pic>
        <p:nvPicPr>
          <p:cNvPr id="4" name="Obrázek 3" descr="1280px-Google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71736" y="5104835"/>
            <a:ext cx="4268255" cy="1463878"/>
          </a:xfrm>
          <a:prstGeom prst="rect">
            <a:avLst/>
          </a:prstGeom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subkultury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Vnitřní diferenciace kultury </a:t>
            </a:r>
            <a:r>
              <a:rPr lang="cs-CZ" dirty="0" smtClean="0">
                <a:sym typeface="Wingdings" pitchFamily="2" charset="2"/>
              </a:rPr>
              <a:t> skupiny představující subkultury</a:t>
            </a:r>
          </a:p>
          <a:p>
            <a:r>
              <a:rPr lang="cs-CZ" dirty="0" smtClean="0">
                <a:sym typeface="Wingdings" pitchFamily="2" charset="2"/>
              </a:rPr>
              <a:t>Menšinová skupina se svými specifickými kulturními znaky</a:t>
            </a:r>
          </a:p>
          <a:p>
            <a:r>
              <a:rPr lang="cs-CZ" dirty="0" smtClean="0">
                <a:sym typeface="Wingdings" pitchFamily="2" charset="2"/>
              </a:rPr>
              <a:t>Odlišnosti v oblasti hodnot, norem, chování a životního stylu</a:t>
            </a:r>
          </a:p>
          <a:p>
            <a:r>
              <a:rPr lang="cs-CZ" dirty="0" smtClean="0">
                <a:sym typeface="Wingdings" pitchFamily="2" charset="2"/>
              </a:rPr>
              <a:t>Nejčastěji spojovány s mládeží</a:t>
            </a:r>
          </a:p>
          <a:p>
            <a:r>
              <a:rPr lang="cs-CZ" dirty="0" smtClean="0">
                <a:sym typeface="Wingdings" pitchFamily="2" charset="2"/>
              </a:rPr>
              <a:t>Např. </a:t>
            </a:r>
            <a:r>
              <a:rPr lang="cs-CZ" dirty="0" err="1" smtClean="0">
                <a:sym typeface="Wingdings" pitchFamily="2" charset="2"/>
              </a:rPr>
              <a:t>hippies</a:t>
            </a:r>
            <a:r>
              <a:rPr lang="cs-CZ" dirty="0" smtClean="0">
                <a:sym typeface="Wingdings" pitchFamily="2" charset="2"/>
              </a:rPr>
              <a:t>, punk, </a:t>
            </a:r>
            <a:r>
              <a:rPr lang="cs-CZ" dirty="0" err="1" smtClean="0">
                <a:sym typeface="Wingdings" pitchFamily="2" charset="2"/>
              </a:rPr>
              <a:t>skinheads</a:t>
            </a:r>
            <a:r>
              <a:rPr lang="cs-CZ" dirty="0" smtClean="0">
                <a:sym typeface="Wingdings" pitchFamily="2" charset="2"/>
              </a:rPr>
              <a:t>, </a:t>
            </a:r>
            <a:r>
              <a:rPr lang="cs-CZ" dirty="0" err="1" smtClean="0">
                <a:sym typeface="Wingdings" pitchFamily="2" charset="2"/>
              </a:rPr>
              <a:t>hip</a:t>
            </a:r>
            <a:r>
              <a:rPr lang="cs-CZ" dirty="0" smtClean="0">
                <a:sym typeface="Wingdings" pitchFamily="2" charset="2"/>
              </a:rPr>
              <a:t> hop, </a:t>
            </a:r>
            <a:r>
              <a:rPr lang="cs-CZ" dirty="0" err="1" smtClean="0">
                <a:sym typeface="Wingdings" pitchFamily="2" charset="2"/>
              </a:rPr>
              <a:t>emo</a:t>
            </a:r>
            <a:r>
              <a:rPr lang="cs-CZ" dirty="0" smtClean="0">
                <a:sym typeface="Wingdings" pitchFamily="2" charset="2"/>
              </a:rPr>
              <a:t>, skate, </a:t>
            </a:r>
            <a:r>
              <a:rPr lang="cs-CZ" dirty="0" err="1" smtClean="0">
                <a:sym typeface="Wingdings" pitchFamily="2" charset="2"/>
              </a:rPr>
              <a:t>hipster</a:t>
            </a:r>
            <a:r>
              <a:rPr lang="cs-CZ" dirty="0" smtClean="0">
                <a:sym typeface="Wingdings" pitchFamily="2" charset="2"/>
              </a:rPr>
              <a:t>…</a:t>
            </a:r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SUBKULTURY</a:t>
            </a:r>
            <a:endParaRPr lang="cs-CZ" dirty="0"/>
          </a:p>
        </p:txBody>
      </p:sp>
      <p:pic>
        <p:nvPicPr>
          <p:cNvPr id="5" name="Zástupný symbol pro obsah 4" descr="Emo_Boy_779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642910" y="4071942"/>
            <a:ext cx="4581525" cy="2571750"/>
          </a:xfrm>
        </p:spPr>
      </p:pic>
      <p:pic>
        <p:nvPicPr>
          <p:cNvPr id="6" name="Obrázek 5" descr="hippies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357686" y="357166"/>
            <a:ext cx="2508253" cy="3762380"/>
          </a:xfrm>
          <a:prstGeom prst="rect">
            <a:avLst/>
          </a:prstGeom>
        </p:spPr>
      </p:pic>
      <p:pic>
        <p:nvPicPr>
          <p:cNvPr id="7" name="Obrázek 6" descr="Punk_Red_Mohawk_Morecambe_2003.jpe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00034" y="1571612"/>
            <a:ext cx="3273881" cy="2181223"/>
          </a:xfrm>
          <a:prstGeom prst="rect">
            <a:avLst/>
          </a:prstGeom>
        </p:spPr>
      </p:pic>
      <p:pic>
        <p:nvPicPr>
          <p:cNvPr id="8" name="Obrázek 7" descr="800px-Graffiti-Bucharest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857752" y="3000372"/>
            <a:ext cx="3862700" cy="3143272"/>
          </a:xfrm>
          <a:prstGeom prst="rect">
            <a:avLst/>
          </a:prstGeom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Otázky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3200" dirty="0" smtClean="0"/>
              <a:t>Co je to kultura? Co nejpřesněji ji definujte.</a:t>
            </a:r>
          </a:p>
          <a:p>
            <a:r>
              <a:rPr lang="cs-CZ" sz="3200" dirty="0" smtClean="0"/>
              <a:t>Jaké jsou prvky kultury?</a:t>
            </a:r>
          </a:p>
          <a:p>
            <a:r>
              <a:rPr lang="cs-CZ" sz="3200" dirty="0" smtClean="0"/>
              <a:t>Co je to sociální organizace?</a:t>
            </a:r>
          </a:p>
          <a:p>
            <a:r>
              <a:rPr lang="cs-CZ" sz="3200" dirty="0" smtClean="0"/>
              <a:t>Co je to subkultura?</a:t>
            </a:r>
          </a:p>
          <a:p>
            <a:r>
              <a:rPr lang="cs-CZ" sz="3200" dirty="0" smtClean="0"/>
              <a:t>Vyjmenujte co nejvíce typů subkultur.</a:t>
            </a:r>
          </a:p>
          <a:p>
            <a:r>
              <a:rPr lang="cs-CZ" sz="3200" dirty="0" smtClean="0"/>
              <a:t>Vyberte tři subkultury a snažte se je co nejpodrobněji charakterizovat.</a:t>
            </a:r>
          </a:p>
          <a:p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050" dirty="0" smtClean="0"/>
              <a:t>BURIÁNEK, Jiří. </a:t>
            </a:r>
            <a:r>
              <a:rPr lang="cs-CZ" sz="1050" i="1" dirty="0" smtClean="0"/>
              <a:t>Sociologie: pro střední školy a vyšší odborné školy</a:t>
            </a:r>
            <a:r>
              <a:rPr lang="cs-CZ" sz="1050" dirty="0" smtClean="0"/>
              <a:t>. </a:t>
            </a:r>
            <a:r>
              <a:rPr lang="cs-CZ" sz="1050" dirty="0" err="1" smtClean="0"/>
              <a:t>Vyd</a:t>
            </a:r>
            <a:r>
              <a:rPr lang="cs-CZ" sz="1050" dirty="0" smtClean="0"/>
              <a:t>. 2. Praha: Fortuna, c2001, 126 s. ISBN 8071687545.</a:t>
            </a:r>
          </a:p>
          <a:p>
            <a:r>
              <a:rPr lang="cs-CZ" sz="1050" dirty="0" smtClean="0"/>
              <a:t>DVOŘÁK, Jan, a kol. Odmaturuj ze společenských věd. 1. </a:t>
            </a:r>
            <a:r>
              <a:rPr lang="cs-CZ" sz="1050" dirty="0" err="1" smtClean="0"/>
              <a:t>vyd</a:t>
            </a:r>
            <a:r>
              <a:rPr lang="cs-CZ" sz="1050" dirty="0" smtClean="0"/>
              <a:t>. Brno: </a:t>
            </a:r>
            <a:r>
              <a:rPr lang="cs-CZ" sz="1050" dirty="0" err="1" smtClean="0"/>
              <a:t>Didaktis</a:t>
            </a:r>
            <a:r>
              <a:rPr lang="cs-CZ" sz="1050" dirty="0" smtClean="0"/>
              <a:t>, 2008, 256 s. ISBN 978-80-7358-122-0</a:t>
            </a:r>
          </a:p>
          <a:p>
            <a:r>
              <a:rPr lang="cs-CZ" sz="1050" dirty="0" err="1" smtClean="0"/>
              <a:t>Google</a:t>
            </a:r>
            <a:r>
              <a:rPr lang="cs-CZ" sz="1050" dirty="0" smtClean="0"/>
              <a:t> </a:t>
            </a:r>
            <a:r>
              <a:rPr lang="cs-CZ" sz="1050" dirty="0" err="1" smtClean="0"/>
              <a:t>Inc</a:t>
            </a:r>
            <a:r>
              <a:rPr lang="cs-CZ" sz="1050" dirty="0" smtClean="0"/>
              <a:t>.</a:t>
            </a:r>
            <a:r>
              <a:rPr lang="pt-BR" sz="1050" i="1" dirty="0" smtClean="0"/>
              <a:t> http://</a:t>
            </a:r>
            <a:r>
              <a:rPr lang="cs-CZ" sz="1050" i="1" dirty="0" err="1" smtClean="0"/>
              <a:t>commons.wikimedia.org</a:t>
            </a:r>
            <a:r>
              <a:rPr lang="pt-BR" sz="1050" dirty="0" smtClean="0"/>
              <a:t> [online]. [cit. </a:t>
            </a:r>
            <a:r>
              <a:rPr lang="cs-CZ" sz="1050" dirty="0" smtClean="0"/>
              <a:t>20</a:t>
            </a:r>
            <a:r>
              <a:rPr lang="pt-BR" sz="1050" dirty="0" smtClean="0"/>
              <a:t>.</a:t>
            </a:r>
            <a:r>
              <a:rPr lang="cs-CZ" sz="1050" dirty="0" smtClean="0"/>
              <a:t>09</a:t>
            </a:r>
            <a:r>
              <a:rPr lang="pt-BR" sz="1050" dirty="0" smtClean="0"/>
              <a:t>.201</a:t>
            </a:r>
            <a:r>
              <a:rPr lang="cs-CZ" sz="1050" dirty="0" smtClean="0"/>
              <a:t>3</a:t>
            </a:r>
            <a:r>
              <a:rPr lang="pt-BR" sz="1050" dirty="0" smtClean="0"/>
              <a:t>]. Dostupný na WWW:</a:t>
            </a:r>
            <a:r>
              <a:rPr lang="cs-CZ" sz="1050" dirty="0" smtClean="0"/>
              <a:t> </a:t>
            </a:r>
            <a:r>
              <a:rPr lang="cs-CZ" sz="1050" dirty="0" smtClean="0">
                <a:hlinkClick r:id="rId2"/>
              </a:rPr>
              <a:t>http://cs.wikipedia.org/wiki/Google#mediaviewer/Soubor:Googlelogo.png</a:t>
            </a:r>
            <a:endParaRPr lang="cs-CZ" sz="1050" dirty="0" smtClean="0"/>
          </a:p>
          <a:p>
            <a:r>
              <a:rPr lang="cs-CZ" sz="1050" dirty="0" err="1" smtClean="0"/>
              <a:t>Bogdan</a:t>
            </a:r>
            <a:r>
              <a:rPr lang="cs-CZ" sz="1050" dirty="0" smtClean="0"/>
              <a:t>. </a:t>
            </a:r>
            <a:r>
              <a:rPr lang="pt-BR" sz="1050" i="1" dirty="0" smtClean="0"/>
              <a:t>http://</a:t>
            </a:r>
            <a:r>
              <a:rPr lang="cs-CZ" sz="1050" i="1" dirty="0" err="1" smtClean="0"/>
              <a:t>commons.wikimedia.org</a:t>
            </a:r>
            <a:r>
              <a:rPr lang="pt-BR" sz="1050" dirty="0" smtClean="0"/>
              <a:t> [online]. [cit. </a:t>
            </a:r>
            <a:r>
              <a:rPr lang="cs-CZ" sz="1050" dirty="0" smtClean="0"/>
              <a:t>20</a:t>
            </a:r>
            <a:r>
              <a:rPr lang="pt-BR" sz="1050" dirty="0" smtClean="0"/>
              <a:t>.</a:t>
            </a:r>
            <a:r>
              <a:rPr lang="cs-CZ" sz="1050" dirty="0" smtClean="0"/>
              <a:t>09</a:t>
            </a:r>
            <a:r>
              <a:rPr lang="pt-BR" sz="1050" dirty="0" smtClean="0"/>
              <a:t>.201</a:t>
            </a:r>
            <a:r>
              <a:rPr lang="cs-CZ" sz="1050" dirty="0" smtClean="0"/>
              <a:t>3</a:t>
            </a:r>
            <a:r>
              <a:rPr lang="pt-BR" sz="1050" dirty="0" smtClean="0"/>
              <a:t>]. Dostupný na WWW:</a:t>
            </a:r>
            <a:r>
              <a:rPr lang="cs-CZ" sz="1050" dirty="0" smtClean="0"/>
              <a:t> </a:t>
            </a:r>
            <a:r>
              <a:rPr lang="cs-CZ" sz="1050" dirty="0" smtClean="0">
                <a:hlinkClick r:id="rId3"/>
              </a:rPr>
              <a:t>http://cs.wikipedia.org/wiki/Graffiti#mediaviewer/Soubor:Graffiti-Bucharest.jpg</a:t>
            </a:r>
            <a:endParaRPr lang="cs-CZ" sz="1050" dirty="0" smtClean="0"/>
          </a:p>
          <a:p>
            <a:r>
              <a:rPr lang="cs-CZ" sz="1050" dirty="0" err="1" smtClean="0"/>
              <a:t>Howcheng</a:t>
            </a:r>
            <a:r>
              <a:rPr lang="cs-CZ" sz="1050" dirty="0" smtClean="0"/>
              <a:t>.</a:t>
            </a:r>
            <a:r>
              <a:rPr lang="pt-BR" sz="1050" i="1" dirty="0" smtClean="0"/>
              <a:t> http://</a:t>
            </a:r>
            <a:r>
              <a:rPr lang="cs-CZ" sz="1050" i="1" dirty="0" err="1" smtClean="0"/>
              <a:t>commons.wikimedia.org</a:t>
            </a:r>
            <a:r>
              <a:rPr lang="pt-BR" sz="1050" dirty="0" smtClean="0"/>
              <a:t> [online]. [cit.</a:t>
            </a:r>
            <a:r>
              <a:rPr lang="cs-CZ" sz="1050" dirty="0" smtClean="0"/>
              <a:t>20</a:t>
            </a:r>
            <a:r>
              <a:rPr lang="pt-BR" sz="1050" dirty="0" smtClean="0"/>
              <a:t>.</a:t>
            </a:r>
            <a:r>
              <a:rPr lang="cs-CZ" sz="1050" dirty="0" smtClean="0"/>
              <a:t>09</a:t>
            </a:r>
            <a:r>
              <a:rPr lang="pt-BR" sz="1050" dirty="0" smtClean="0"/>
              <a:t>.201</a:t>
            </a:r>
            <a:r>
              <a:rPr lang="cs-CZ" sz="1050" dirty="0" smtClean="0"/>
              <a:t>3</a:t>
            </a:r>
            <a:r>
              <a:rPr lang="pt-BR" sz="1050" dirty="0" smtClean="0"/>
              <a:t>]. Dostupný na WWW:</a:t>
            </a:r>
            <a:r>
              <a:rPr lang="cs-CZ" sz="1050" dirty="0" smtClean="0"/>
              <a:t> </a:t>
            </a:r>
            <a:r>
              <a:rPr lang="cs-CZ" sz="1050" dirty="0" smtClean="0">
                <a:hlinkClick r:id="rId4"/>
              </a:rPr>
              <a:t>http://cs.wikipedia.org/wiki/Hippies#mediaviewer/Soubor:RussianRainbowGathering_4Aug2005.jpg</a:t>
            </a:r>
            <a:endParaRPr lang="cs-CZ" sz="1050" dirty="0" smtClean="0"/>
          </a:p>
          <a:p>
            <a:r>
              <a:rPr lang="cs-CZ" sz="1050" dirty="0" smtClean="0"/>
              <a:t>Erik </a:t>
            </a:r>
            <a:r>
              <a:rPr lang="cs-CZ" sz="1050" dirty="0" err="1" smtClean="0"/>
              <a:t>Jonasson</a:t>
            </a:r>
            <a:r>
              <a:rPr lang="cs-CZ" sz="1050" dirty="0" smtClean="0"/>
              <a:t>. </a:t>
            </a:r>
            <a:r>
              <a:rPr lang="pt-BR" sz="1050" i="1" dirty="0" smtClean="0"/>
              <a:t>http://</a:t>
            </a:r>
            <a:r>
              <a:rPr lang="cs-CZ" sz="1050" i="1" dirty="0" err="1" smtClean="0"/>
              <a:t>commons.wikimedia.org</a:t>
            </a:r>
            <a:r>
              <a:rPr lang="pt-BR" sz="1050" dirty="0" smtClean="0"/>
              <a:t> [online]. [cit. </a:t>
            </a:r>
            <a:r>
              <a:rPr lang="cs-CZ" sz="1050" dirty="0" smtClean="0"/>
              <a:t>20</a:t>
            </a:r>
            <a:r>
              <a:rPr lang="pt-BR" sz="1050" dirty="0" smtClean="0"/>
              <a:t>.</a:t>
            </a:r>
            <a:r>
              <a:rPr lang="cs-CZ" sz="1050" dirty="0" smtClean="0"/>
              <a:t>09</a:t>
            </a:r>
            <a:r>
              <a:rPr lang="pt-BR" sz="1050" dirty="0" smtClean="0"/>
              <a:t>.201</a:t>
            </a:r>
            <a:r>
              <a:rPr lang="cs-CZ" sz="1050" dirty="0" smtClean="0"/>
              <a:t>3</a:t>
            </a:r>
            <a:r>
              <a:rPr lang="pt-BR" sz="1050" dirty="0" smtClean="0"/>
              <a:t>]. Dostupný na WWW:</a:t>
            </a:r>
            <a:r>
              <a:rPr lang="cs-CZ" sz="1050" dirty="0" smtClean="0"/>
              <a:t> </a:t>
            </a:r>
            <a:r>
              <a:rPr lang="cs-CZ" sz="1050" dirty="0" smtClean="0">
                <a:hlinkClick r:id="rId5"/>
              </a:rPr>
              <a:t>http://cs.wikipedia.org/wiki/Emo#mediaviewer/Soubor:Emo_Boy_779.jpg</a:t>
            </a:r>
            <a:endParaRPr lang="cs-CZ" sz="1050" dirty="0" smtClean="0"/>
          </a:p>
          <a:p>
            <a:r>
              <a:rPr lang="cs-CZ" sz="1050" dirty="0" err="1" smtClean="0"/>
              <a:t>Svencb</a:t>
            </a:r>
            <a:r>
              <a:rPr lang="cs-CZ" sz="1050" dirty="0" smtClean="0"/>
              <a:t>. </a:t>
            </a:r>
            <a:r>
              <a:rPr lang="pt-BR" sz="1050" i="1" dirty="0" smtClean="0"/>
              <a:t>http://</a:t>
            </a:r>
            <a:r>
              <a:rPr lang="cs-CZ" sz="1050" i="1" dirty="0" err="1" smtClean="0"/>
              <a:t>commons.wikimedia.org</a:t>
            </a:r>
            <a:r>
              <a:rPr lang="pt-BR" sz="1050" dirty="0" smtClean="0"/>
              <a:t> [online]. [cit. </a:t>
            </a:r>
            <a:r>
              <a:rPr lang="cs-CZ" sz="1050" dirty="0" smtClean="0"/>
              <a:t>20</a:t>
            </a:r>
            <a:r>
              <a:rPr lang="pt-BR" sz="1050" dirty="0" smtClean="0"/>
              <a:t>.</a:t>
            </a:r>
            <a:r>
              <a:rPr lang="cs-CZ" sz="1050" dirty="0" smtClean="0"/>
              <a:t>09</a:t>
            </a:r>
            <a:r>
              <a:rPr lang="pt-BR" sz="1050" dirty="0" smtClean="0"/>
              <a:t>.201</a:t>
            </a:r>
            <a:r>
              <a:rPr lang="cs-CZ" sz="1050" dirty="0" smtClean="0"/>
              <a:t>3</a:t>
            </a:r>
            <a:r>
              <a:rPr lang="pt-BR" sz="1050" dirty="0" smtClean="0"/>
              <a:t>]. Dostupný na WWW:</a:t>
            </a:r>
            <a:r>
              <a:rPr lang="cs-CZ" sz="1050" dirty="0" smtClean="0"/>
              <a:t> http://cs.wikipedia.org/wiki/Punk#mediaviewer/Soubor:Punk_Red_Mohawk_Morecambe_2003.jpeg</a:t>
            </a:r>
          </a:p>
          <a:p>
            <a:endParaRPr lang="cs-CZ" sz="1800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692</TotalTime>
  <Words>620</Words>
  <Application>Microsoft Office PowerPoint</Application>
  <PresentationFormat>Předvádění na obrazovce (4:3)</PresentationFormat>
  <Paragraphs>107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Arkýř</vt:lpstr>
      <vt:lpstr>Snímek 1</vt:lpstr>
      <vt:lpstr>Kultura</vt:lpstr>
      <vt:lpstr>Kultura</vt:lpstr>
      <vt:lpstr>Kultura jako způsob života</vt:lpstr>
      <vt:lpstr>Rysy kultury</vt:lpstr>
      <vt:lpstr>Prvky Kultury</vt:lpstr>
      <vt:lpstr>Instituce a sociální organizace</vt:lpstr>
      <vt:lpstr>Proměny kultury</vt:lpstr>
      <vt:lpstr>Masová kultura</vt:lpstr>
      <vt:lpstr>Masová komunikace</vt:lpstr>
      <vt:lpstr>subkultury</vt:lpstr>
      <vt:lpstr>SUBKULTURY</vt:lpstr>
      <vt:lpstr>Otázky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Notebook</dc:creator>
  <cp:lastModifiedBy>Lenka</cp:lastModifiedBy>
  <cp:revision>38</cp:revision>
  <dcterms:created xsi:type="dcterms:W3CDTF">2014-05-03T11:33:52Z</dcterms:created>
  <dcterms:modified xsi:type="dcterms:W3CDTF">2014-05-05T08:41:20Z</dcterms:modified>
</cp:coreProperties>
</file>