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71" r:id="rId4"/>
    <p:sldId id="258" r:id="rId5"/>
    <p:sldId id="265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421083-CE5D-423C-9999-875E0906A54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787A69-9C89-4B44-AE81-15B40FC8ED4B}">
      <dgm:prSet phldrT="[Text]"/>
      <dgm:spPr/>
      <dgm:t>
        <a:bodyPr/>
        <a:lstStyle/>
        <a:p>
          <a:r>
            <a:rPr lang="cs-CZ" dirty="0" smtClean="0"/>
            <a:t>Nezaměstnanost dobrovolná</a:t>
          </a:r>
          <a:endParaRPr lang="cs-CZ" dirty="0"/>
        </a:p>
      </dgm:t>
    </dgm:pt>
    <dgm:pt modelId="{298497E7-FFAC-400E-97BF-2088CFEA432D}" type="parTrans" cxnId="{D23BCC1D-C406-48BD-8A81-A99D6921345F}">
      <dgm:prSet/>
      <dgm:spPr/>
      <dgm:t>
        <a:bodyPr/>
        <a:lstStyle/>
        <a:p>
          <a:endParaRPr lang="cs-CZ"/>
        </a:p>
      </dgm:t>
    </dgm:pt>
    <dgm:pt modelId="{4E9AC958-C270-4B59-B76B-E040978AAB21}" type="sibTrans" cxnId="{D23BCC1D-C406-48BD-8A81-A99D6921345F}">
      <dgm:prSet/>
      <dgm:spPr/>
      <dgm:t>
        <a:bodyPr/>
        <a:lstStyle/>
        <a:p>
          <a:endParaRPr lang="cs-CZ"/>
        </a:p>
      </dgm:t>
    </dgm:pt>
    <dgm:pt modelId="{22A33A8D-8470-4ED1-950F-E1C9147017B4}">
      <dgm:prSet phldrT="[Text]"/>
      <dgm:spPr/>
      <dgm:t>
        <a:bodyPr/>
        <a:lstStyle/>
        <a:p>
          <a:r>
            <a:rPr lang="cs-CZ" dirty="0" smtClean="0"/>
            <a:t>Nezaměstnanost nedobrovolná</a:t>
          </a:r>
          <a:endParaRPr lang="cs-CZ" dirty="0"/>
        </a:p>
      </dgm:t>
    </dgm:pt>
    <dgm:pt modelId="{7006011F-F953-434F-9A7E-53373203DF8C}" type="parTrans" cxnId="{624279FE-EBDA-4279-B158-BFA9063FE4B2}">
      <dgm:prSet/>
      <dgm:spPr/>
      <dgm:t>
        <a:bodyPr/>
        <a:lstStyle/>
        <a:p>
          <a:endParaRPr lang="cs-CZ"/>
        </a:p>
      </dgm:t>
    </dgm:pt>
    <dgm:pt modelId="{008556C8-D3A3-40E6-93D1-C9B33B105D2A}" type="sibTrans" cxnId="{624279FE-EBDA-4279-B158-BFA9063FE4B2}">
      <dgm:prSet/>
      <dgm:spPr/>
      <dgm:t>
        <a:bodyPr/>
        <a:lstStyle/>
        <a:p>
          <a:endParaRPr lang="cs-CZ"/>
        </a:p>
      </dgm:t>
    </dgm:pt>
    <dgm:pt modelId="{769B2B3E-73B4-4644-8B32-848E17AE7FC4}">
      <dgm:prSet/>
      <dgm:spPr/>
      <dgm:t>
        <a:bodyPr/>
        <a:lstStyle/>
        <a:p>
          <a:r>
            <a:rPr lang="cs-CZ" dirty="0" smtClean="0"/>
            <a:t>Zahrnuje:</a:t>
          </a:r>
          <a:br>
            <a:rPr lang="cs-CZ" dirty="0" smtClean="0"/>
          </a:br>
          <a:r>
            <a:rPr lang="cs-CZ" dirty="0" smtClean="0"/>
            <a:t>- Osoby neusilují o získání práce</a:t>
          </a:r>
          <a:br>
            <a:rPr lang="cs-CZ" dirty="0" smtClean="0"/>
          </a:br>
          <a:r>
            <a:rPr lang="cs-CZ" dirty="0" smtClean="0"/>
            <a:t>- Osoby nejsou ochotny pracovat za nabízenou mzdu</a:t>
          </a:r>
          <a:endParaRPr lang="cs-CZ" dirty="0"/>
        </a:p>
      </dgm:t>
    </dgm:pt>
    <dgm:pt modelId="{116DFD66-FC52-4580-9412-A2BE8B8535D1}" type="parTrans" cxnId="{2336F6FE-1889-4886-A39E-EDE52563A014}">
      <dgm:prSet/>
      <dgm:spPr/>
      <dgm:t>
        <a:bodyPr/>
        <a:lstStyle/>
        <a:p>
          <a:endParaRPr lang="cs-CZ"/>
        </a:p>
      </dgm:t>
    </dgm:pt>
    <dgm:pt modelId="{E4FA75EF-F35C-45AB-BCED-BA6D01638FBE}" type="sibTrans" cxnId="{2336F6FE-1889-4886-A39E-EDE52563A014}">
      <dgm:prSet/>
      <dgm:spPr/>
      <dgm:t>
        <a:bodyPr/>
        <a:lstStyle/>
        <a:p>
          <a:endParaRPr lang="cs-CZ"/>
        </a:p>
      </dgm:t>
    </dgm:pt>
    <dgm:pt modelId="{FC4039E8-C497-4A2A-92A4-0FCDB6533F4E}">
      <dgm:prSet/>
      <dgm:spPr/>
      <dgm:t>
        <a:bodyPr/>
        <a:lstStyle/>
        <a:p>
          <a:r>
            <a:rPr lang="cs-CZ" dirty="0" smtClean="0"/>
            <a:t>Počet pracovních míst je menší než počet uchazečů o práci</a:t>
          </a:r>
          <a:endParaRPr lang="cs-CZ" dirty="0"/>
        </a:p>
      </dgm:t>
    </dgm:pt>
    <dgm:pt modelId="{17C2BA08-9C1D-4D55-AFC9-7C88175037F4}" type="parTrans" cxnId="{57BE2BC7-19A8-45DD-8AE6-671442A6FF4E}">
      <dgm:prSet/>
      <dgm:spPr/>
      <dgm:t>
        <a:bodyPr/>
        <a:lstStyle/>
        <a:p>
          <a:endParaRPr lang="cs-CZ"/>
        </a:p>
      </dgm:t>
    </dgm:pt>
    <dgm:pt modelId="{42C89397-606D-4320-B1C8-4E8FFE0B57B5}" type="sibTrans" cxnId="{57BE2BC7-19A8-45DD-8AE6-671442A6FF4E}">
      <dgm:prSet/>
      <dgm:spPr/>
      <dgm:t>
        <a:bodyPr/>
        <a:lstStyle/>
        <a:p>
          <a:endParaRPr lang="cs-CZ"/>
        </a:p>
      </dgm:t>
    </dgm:pt>
    <dgm:pt modelId="{A56149D9-06AF-4190-AF01-76D81E31EE07}">
      <dgm:prSet/>
      <dgm:spPr/>
      <dgm:t>
        <a:bodyPr/>
        <a:lstStyle/>
        <a:p>
          <a:r>
            <a:rPr lang="cs-CZ" dirty="0" smtClean="0"/>
            <a:t>Počet pracovních míst je větší než počet uchazečů o práci</a:t>
          </a:r>
          <a:endParaRPr lang="cs-CZ" dirty="0"/>
        </a:p>
      </dgm:t>
    </dgm:pt>
    <dgm:pt modelId="{D69DAEF6-A92A-4A1F-B8DD-3239D622DD4B}" type="parTrans" cxnId="{F45771C0-5294-4543-A981-2EEAF87FA37A}">
      <dgm:prSet/>
      <dgm:spPr/>
      <dgm:t>
        <a:bodyPr/>
        <a:lstStyle/>
        <a:p>
          <a:endParaRPr lang="cs-CZ"/>
        </a:p>
      </dgm:t>
    </dgm:pt>
    <dgm:pt modelId="{CC82F6CC-485B-4B17-A0D0-F56CBC2DAA77}" type="sibTrans" cxnId="{F45771C0-5294-4543-A981-2EEAF87FA37A}">
      <dgm:prSet/>
      <dgm:spPr/>
      <dgm:t>
        <a:bodyPr/>
        <a:lstStyle/>
        <a:p>
          <a:endParaRPr lang="cs-CZ"/>
        </a:p>
      </dgm:t>
    </dgm:pt>
    <dgm:pt modelId="{2FFB6A04-B2C2-4746-A39F-5D123BCBB47A}">
      <dgm:prSet/>
      <dgm:spPr/>
      <dgm:t>
        <a:bodyPr/>
        <a:lstStyle/>
        <a:p>
          <a:r>
            <a:rPr lang="cs-CZ" dirty="0" smtClean="0"/>
            <a:t>Zahrnuje:</a:t>
          </a:r>
          <a:br>
            <a:rPr lang="cs-CZ" dirty="0" smtClean="0"/>
          </a:br>
          <a:r>
            <a:rPr lang="cs-CZ" dirty="0" smtClean="0"/>
            <a:t>- osoby, které o získání práce aktivně usilují</a:t>
          </a:r>
          <a:br>
            <a:rPr lang="cs-CZ" dirty="0" smtClean="0"/>
          </a:br>
          <a:r>
            <a:rPr lang="cs-CZ" dirty="0" smtClean="0"/>
            <a:t>- osoby, které se na práci systematicky připravují</a:t>
          </a:r>
          <a:endParaRPr lang="cs-CZ" dirty="0"/>
        </a:p>
      </dgm:t>
    </dgm:pt>
    <dgm:pt modelId="{B6EE2B45-8F28-4AB4-A44F-BEA519269D67}" type="parTrans" cxnId="{C8AD00AE-D7ED-482E-80D2-4FF59B222F99}">
      <dgm:prSet/>
      <dgm:spPr/>
      <dgm:t>
        <a:bodyPr/>
        <a:lstStyle/>
        <a:p>
          <a:endParaRPr lang="cs-CZ"/>
        </a:p>
      </dgm:t>
    </dgm:pt>
    <dgm:pt modelId="{B26D99E2-D478-46A5-B7A4-4E367111066D}" type="sibTrans" cxnId="{C8AD00AE-D7ED-482E-80D2-4FF59B222F99}">
      <dgm:prSet/>
      <dgm:spPr/>
      <dgm:t>
        <a:bodyPr/>
        <a:lstStyle/>
        <a:p>
          <a:endParaRPr lang="cs-CZ"/>
        </a:p>
      </dgm:t>
    </dgm:pt>
    <dgm:pt modelId="{8E224A75-B62D-4274-A560-14F59027DF81}" type="pres">
      <dgm:prSet presAssocID="{3D421083-CE5D-423C-9999-875E0906A54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B04C960-1233-44EF-A516-0CA13F7F689C}" type="pres">
      <dgm:prSet presAssocID="{85787A69-9C89-4B44-AE81-15B40FC8ED4B}" presName="parentLin" presStyleCnt="0"/>
      <dgm:spPr/>
    </dgm:pt>
    <dgm:pt modelId="{994F4D46-11DF-4118-859F-066FE7B4733A}" type="pres">
      <dgm:prSet presAssocID="{85787A69-9C89-4B44-AE81-15B40FC8ED4B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2E816C53-3CA3-4894-8BDB-103A35C1554E}" type="pres">
      <dgm:prSet presAssocID="{85787A69-9C89-4B44-AE81-15B40FC8ED4B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BD24A3-678A-4CFF-BC6D-9CC877B0084E}" type="pres">
      <dgm:prSet presAssocID="{85787A69-9C89-4B44-AE81-15B40FC8ED4B}" presName="negativeSpace" presStyleCnt="0"/>
      <dgm:spPr/>
    </dgm:pt>
    <dgm:pt modelId="{0ECC0AE4-42B9-466D-AF1B-4D3242FB127F}" type="pres">
      <dgm:prSet presAssocID="{85787A69-9C89-4B44-AE81-15B40FC8ED4B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77BC08-904E-42BE-82A9-9CCF27C12B8E}" type="pres">
      <dgm:prSet presAssocID="{4E9AC958-C270-4B59-B76B-E040978AAB21}" presName="spaceBetweenRectangles" presStyleCnt="0"/>
      <dgm:spPr/>
    </dgm:pt>
    <dgm:pt modelId="{6A2BFD9B-5D0D-4C03-95E0-DB83E98C0E36}" type="pres">
      <dgm:prSet presAssocID="{22A33A8D-8470-4ED1-950F-E1C9147017B4}" presName="parentLin" presStyleCnt="0"/>
      <dgm:spPr/>
    </dgm:pt>
    <dgm:pt modelId="{54F45064-6771-49DD-A46C-1A14BB023E2C}" type="pres">
      <dgm:prSet presAssocID="{22A33A8D-8470-4ED1-950F-E1C9147017B4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B35240E0-08BD-4E6E-B45D-BE505B9F5D49}" type="pres">
      <dgm:prSet presAssocID="{22A33A8D-8470-4ED1-950F-E1C9147017B4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471B82-F14D-464E-A529-2696A012352D}" type="pres">
      <dgm:prSet presAssocID="{22A33A8D-8470-4ED1-950F-E1C9147017B4}" presName="negativeSpace" presStyleCnt="0"/>
      <dgm:spPr/>
    </dgm:pt>
    <dgm:pt modelId="{D146826F-D72C-4421-A677-0DD7860A267F}" type="pres">
      <dgm:prSet presAssocID="{22A33A8D-8470-4ED1-950F-E1C9147017B4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6CC2C0-AF05-493B-945A-8D9576A6BA23}" type="presOf" srcId="{85787A69-9C89-4B44-AE81-15B40FC8ED4B}" destId="{2E816C53-3CA3-4894-8BDB-103A35C1554E}" srcOrd="1" destOrd="0" presId="urn:microsoft.com/office/officeart/2005/8/layout/list1"/>
    <dgm:cxn modelId="{8D1A7A93-8474-4B93-A73D-19AED37568AC}" type="presOf" srcId="{A56149D9-06AF-4190-AF01-76D81E31EE07}" destId="{0ECC0AE4-42B9-466D-AF1B-4D3242FB127F}" srcOrd="0" destOrd="1" presId="urn:microsoft.com/office/officeart/2005/8/layout/list1"/>
    <dgm:cxn modelId="{C8AD00AE-D7ED-482E-80D2-4FF59B222F99}" srcId="{22A33A8D-8470-4ED1-950F-E1C9147017B4}" destId="{2FFB6A04-B2C2-4746-A39F-5D123BCBB47A}" srcOrd="0" destOrd="0" parTransId="{B6EE2B45-8F28-4AB4-A44F-BEA519269D67}" sibTransId="{B26D99E2-D478-46A5-B7A4-4E367111066D}"/>
    <dgm:cxn modelId="{228B930E-9136-4EF9-A48B-C1158FBCF73B}" type="presOf" srcId="{22A33A8D-8470-4ED1-950F-E1C9147017B4}" destId="{B35240E0-08BD-4E6E-B45D-BE505B9F5D49}" srcOrd="1" destOrd="0" presId="urn:microsoft.com/office/officeart/2005/8/layout/list1"/>
    <dgm:cxn modelId="{1BE8BF41-ABC9-49EB-8FE1-40C86CA2BA36}" type="presOf" srcId="{22A33A8D-8470-4ED1-950F-E1C9147017B4}" destId="{54F45064-6771-49DD-A46C-1A14BB023E2C}" srcOrd="0" destOrd="0" presId="urn:microsoft.com/office/officeart/2005/8/layout/list1"/>
    <dgm:cxn modelId="{2336F6FE-1889-4886-A39E-EDE52563A014}" srcId="{85787A69-9C89-4B44-AE81-15B40FC8ED4B}" destId="{769B2B3E-73B4-4644-8B32-848E17AE7FC4}" srcOrd="0" destOrd="0" parTransId="{116DFD66-FC52-4580-9412-A2BE8B8535D1}" sibTransId="{E4FA75EF-F35C-45AB-BCED-BA6D01638FBE}"/>
    <dgm:cxn modelId="{D23BCC1D-C406-48BD-8A81-A99D6921345F}" srcId="{3D421083-CE5D-423C-9999-875E0906A543}" destId="{85787A69-9C89-4B44-AE81-15B40FC8ED4B}" srcOrd="0" destOrd="0" parTransId="{298497E7-FFAC-400E-97BF-2088CFEA432D}" sibTransId="{4E9AC958-C270-4B59-B76B-E040978AAB21}"/>
    <dgm:cxn modelId="{9D2EB103-27CD-4CB5-B09E-D9230660BFB1}" type="presOf" srcId="{2FFB6A04-B2C2-4746-A39F-5D123BCBB47A}" destId="{D146826F-D72C-4421-A677-0DD7860A267F}" srcOrd="0" destOrd="0" presId="urn:microsoft.com/office/officeart/2005/8/layout/list1"/>
    <dgm:cxn modelId="{F45771C0-5294-4543-A981-2EEAF87FA37A}" srcId="{85787A69-9C89-4B44-AE81-15B40FC8ED4B}" destId="{A56149D9-06AF-4190-AF01-76D81E31EE07}" srcOrd="1" destOrd="0" parTransId="{D69DAEF6-A92A-4A1F-B8DD-3239D622DD4B}" sibTransId="{CC82F6CC-485B-4B17-A0D0-F56CBC2DAA77}"/>
    <dgm:cxn modelId="{C0A06189-5F80-4021-90D4-9DBBE8EE2E9B}" type="presOf" srcId="{85787A69-9C89-4B44-AE81-15B40FC8ED4B}" destId="{994F4D46-11DF-4118-859F-066FE7B4733A}" srcOrd="0" destOrd="0" presId="urn:microsoft.com/office/officeart/2005/8/layout/list1"/>
    <dgm:cxn modelId="{624279FE-EBDA-4279-B158-BFA9063FE4B2}" srcId="{3D421083-CE5D-423C-9999-875E0906A543}" destId="{22A33A8D-8470-4ED1-950F-E1C9147017B4}" srcOrd="1" destOrd="0" parTransId="{7006011F-F953-434F-9A7E-53373203DF8C}" sibTransId="{008556C8-D3A3-40E6-93D1-C9B33B105D2A}"/>
    <dgm:cxn modelId="{57BE2BC7-19A8-45DD-8AE6-671442A6FF4E}" srcId="{22A33A8D-8470-4ED1-950F-E1C9147017B4}" destId="{FC4039E8-C497-4A2A-92A4-0FCDB6533F4E}" srcOrd="1" destOrd="0" parTransId="{17C2BA08-9C1D-4D55-AFC9-7C88175037F4}" sibTransId="{42C89397-606D-4320-B1C8-4E8FFE0B57B5}"/>
    <dgm:cxn modelId="{6C49CA01-E3A0-4B0B-9032-49A1B5E03074}" type="presOf" srcId="{3D421083-CE5D-423C-9999-875E0906A543}" destId="{8E224A75-B62D-4274-A560-14F59027DF81}" srcOrd="0" destOrd="0" presId="urn:microsoft.com/office/officeart/2005/8/layout/list1"/>
    <dgm:cxn modelId="{0239AB70-7B89-4D01-AE29-6015EA8A5065}" type="presOf" srcId="{FC4039E8-C497-4A2A-92A4-0FCDB6533F4E}" destId="{D146826F-D72C-4421-A677-0DD7860A267F}" srcOrd="0" destOrd="1" presId="urn:microsoft.com/office/officeart/2005/8/layout/list1"/>
    <dgm:cxn modelId="{A08F1F00-1DD0-409F-9F2E-F9AE4E857988}" type="presOf" srcId="{769B2B3E-73B4-4644-8B32-848E17AE7FC4}" destId="{0ECC0AE4-42B9-466D-AF1B-4D3242FB127F}" srcOrd="0" destOrd="0" presId="urn:microsoft.com/office/officeart/2005/8/layout/list1"/>
    <dgm:cxn modelId="{DBFA7EA2-C104-4B07-968F-12DAADD80C6D}" type="presParOf" srcId="{8E224A75-B62D-4274-A560-14F59027DF81}" destId="{3B04C960-1233-44EF-A516-0CA13F7F689C}" srcOrd="0" destOrd="0" presId="urn:microsoft.com/office/officeart/2005/8/layout/list1"/>
    <dgm:cxn modelId="{6266023D-D3AB-43CE-9345-C83DCF27B8B3}" type="presParOf" srcId="{3B04C960-1233-44EF-A516-0CA13F7F689C}" destId="{994F4D46-11DF-4118-859F-066FE7B4733A}" srcOrd="0" destOrd="0" presId="urn:microsoft.com/office/officeart/2005/8/layout/list1"/>
    <dgm:cxn modelId="{B9E5AE07-C7C2-4042-8DAE-C46B2E7B52C0}" type="presParOf" srcId="{3B04C960-1233-44EF-A516-0CA13F7F689C}" destId="{2E816C53-3CA3-4894-8BDB-103A35C1554E}" srcOrd="1" destOrd="0" presId="urn:microsoft.com/office/officeart/2005/8/layout/list1"/>
    <dgm:cxn modelId="{3DAC1F7B-589A-4DF2-A074-39931C760B4F}" type="presParOf" srcId="{8E224A75-B62D-4274-A560-14F59027DF81}" destId="{73BD24A3-678A-4CFF-BC6D-9CC877B0084E}" srcOrd="1" destOrd="0" presId="urn:microsoft.com/office/officeart/2005/8/layout/list1"/>
    <dgm:cxn modelId="{F6744A96-74A7-4249-8802-88141A9DC820}" type="presParOf" srcId="{8E224A75-B62D-4274-A560-14F59027DF81}" destId="{0ECC0AE4-42B9-466D-AF1B-4D3242FB127F}" srcOrd="2" destOrd="0" presId="urn:microsoft.com/office/officeart/2005/8/layout/list1"/>
    <dgm:cxn modelId="{91A2ADCE-6466-4774-A648-72FA0C30E3CC}" type="presParOf" srcId="{8E224A75-B62D-4274-A560-14F59027DF81}" destId="{4C77BC08-904E-42BE-82A9-9CCF27C12B8E}" srcOrd="3" destOrd="0" presId="urn:microsoft.com/office/officeart/2005/8/layout/list1"/>
    <dgm:cxn modelId="{E801D358-79DF-42D2-80FD-7AF91A35C33E}" type="presParOf" srcId="{8E224A75-B62D-4274-A560-14F59027DF81}" destId="{6A2BFD9B-5D0D-4C03-95E0-DB83E98C0E36}" srcOrd="4" destOrd="0" presId="urn:microsoft.com/office/officeart/2005/8/layout/list1"/>
    <dgm:cxn modelId="{071E0D9E-3339-46A3-9B9C-E2DECBDDF40C}" type="presParOf" srcId="{6A2BFD9B-5D0D-4C03-95E0-DB83E98C0E36}" destId="{54F45064-6771-49DD-A46C-1A14BB023E2C}" srcOrd="0" destOrd="0" presId="urn:microsoft.com/office/officeart/2005/8/layout/list1"/>
    <dgm:cxn modelId="{5B61DFA1-00EA-4C95-BD33-89C763D97B04}" type="presParOf" srcId="{6A2BFD9B-5D0D-4C03-95E0-DB83E98C0E36}" destId="{B35240E0-08BD-4E6E-B45D-BE505B9F5D49}" srcOrd="1" destOrd="0" presId="urn:microsoft.com/office/officeart/2005/8/layout/list1"/>
    <dgm:cxn modelId="{A1C68E74-0620-4579-8114-4A4E8585B771}" type="presParOf" srcId="{8E224A75-B62D-4274-A560-14F59027DF81}" destId="{37471B82-F14D-464E-A529-2696A012352D}" srcOrd="5" destOrd="0" presId="urn:microsoft.com/office/officeart/2005/8/layout/list1"/>
    <dgm:cxn modelId="{6D1C842F-24E6-4AD4-A52F-7C6F7E7B7723}" type="presParOf" srcId="{8E224A75-B62D-4274-A560-14F59027DF81}" destId="{D146826F-D72C-4421-A677-0DD7860A267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486E6A-9A91-4339-98B7-E29E1ADF16D0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C1EC99E-E9C6-477A-B8EB-2AEFAADE40FA}">
      <dgm:prSet phldrT="[Text]"/>
      <dgm:spPr/>
      <dgm:t>
        <a:bodyPr/>
        <a:lstStyle/>
        <a:p>
          <a:r>
            <a:rPr lang="cs-CZ" dirty="0" smtClean="0"/>
            <a:t>Frikční nezaměstnanost</a:t>
          </a:r>
          <a:endParaRPr lang="cs-CZ" dirty="0"/>
        </a:p>
      </dgm:t>
    </dgm:pt>
    <dgm:pt modelId="{93914050-846F-4DB8-AEB0-ABB064212B12}" type="parTrans" cxnId="{F408FCB9-42C2-4E06-AC11-4D0CA5693724}">
      <dgm:prSet/>
      <dgm:spPr/>
      <dgm:t>
        <a:bodyPr/>
        <a:lstStyle/>
        <a:p>
          <a:endParaRPr lang="cs-CZ"/>
        </a:p>
      </dgm:t>
    </dgm:pt>
    <dgm:pt modelId="{E2C0B921-954C-47DB-A39A-A4F4E7BBB66C}" type="sibTrans" cxnId="{F408FCB9-42C2-4E06-AC11-4D0CA5693724}">
      <dgm:prSet/>
      <dgm:spPr/>
      <dgm:t>
        <a:bodyPr/>
        <a:lstStyle/>
        <a:p>
          <a:endParaRPr lang="cs-CZ"/>
        </a:p>
      </dgm:t>
    </dgm:pt>
    <dgm:pt modelId="{4F61B8CE-1F74-4806-9C9A-F71B7EDB0DAC}">
      <dgm:prSet phldrT="[Text]"/>
      <dgm:spPr/>
      <dgm:t>
        <a:bodyPr/>
        <a:lstStyle/>
        <a:p>
          <a:r>
            <a:rPr lang="cs-CZ" dirty="0" smtClean="0"/>
            <a:t>Strukturální nezaměstnanost</a:t>
          </a:r>
          <a:endParaRPr lang="cs-CZ" dirty="0"/>
        </a:p>
      </dgm:t>
    </dgm:pt>
    <dgm:pt modelId="{12846547-26C9-43FC-B799-C3E5CBF88323}" type="parTrans" cxnId="{1D8D9757-AD86-4FED-A169-2FACB1954FC0}">
      <dgm:prSet/>
      <dgm:spPr/>
      <dgm:t>
        <a:bodyPr/>
        <a:lstStyle/>
        <a:p>
          <a:endParaRPr lang="cs-CZ"/>
        </a:p>
      </dgm:t>
    </dgm:pt>
    <dgm:pt modelId="{EFCCC270-4E4C-43B7-865A-8D478D596379}" type="sibTrans" cxnId="{1D8D9757-AD86-4FED-A169-2FACB1954FC0}">
      <dgm:prSet/>
      <dgm:spPr/>
      <dgm:t>
        <a:bodyPr/>
        <a:lstStyle/>
        <a:p>
          <a:endParaRPr lang="cs-CZ"/>
        </a:p>
      </dgm:t>
    </dgm:pt>
    <dgm:pt modelId="{8A39D6B1-BAB6-4716-8D65-666E96BEE542}">
      <dgm:prSet phldrT="[Text]"/>
      <dgm:spPr/>
      <dgm:t>
        <a:bodyPr/>
        <a:lstStyle/>
        <a:p>
          <a:r>
            <a:rPr lang="cs-CZ" dirty="0" smtClean="0"/>
            <a:t>Cyklická nezaměstnanost</a:t>
          </a:r>
          <a:endParaRPr lang="cs-CZ" dirty="0"/>
        </a:p>
      </dgm:t>
    </dgm:pt>
    <dgm:pt modelId="{D8F95286-0094-4974-9C81-EE8299859999}" type="parTrans" cxnId="{BC1D71FC-6A71-4F27-954A-4AB38052D9DA}">
      <dgm:prSet/>
      <dgm:spPr/>
      <dgm:t>
        <a:bodyPr/>
        <a:lstStyle/>
        <a:p>
          <a:endParaRPr lang="cs-CZ"/>
        </a:p>
      </dgm:t>
    </dgm:pt>
    <dgm:pt modelId="{6C924A43-2FB6-46E4-92D9-A98FC074AE3A}" type="sibTrans" cxnId="{BC1D71FC-6A71-4F27-954A-4AB38052D9DA}">
      <dgm:prSet/>
      <dgm:spPr/>
      <dgm:t>
        <a:bodyPr/>
        <a:lstStyle/>
        <a:p>
          <a:endParaRPr lang="cs-CZ"/>
        </a:p>
      </dgm:t>
    </dgm:pt>
    <dgm:pt modelId="{14B8FB8F-AB0E-4410-AA4B-8A0113250041}">
      <dgm:prSet phldrT="[Text]"/>
      <dgm:spPr/>
      <dgm:t>
        <a:bodyPr/>
        <a:lstStyle/>
        <a:p>
          <a:r>
            <a:rPr lang="cs-CZ" dirty="0" smtClean="0"/>
            <a:t>Sezónní nezaměstnanost</a:t>
          </a:r>
          <a:endParaRPr lang="cs-CZ" dirty="0"/>
        </a:p>
      </dgm:t>
    </dgm:pt>
    <dgm:pt modelId="{57CC49B9-6EA6-4FEB-A461-9BB4D82ACBB2}" type="parTrans" cxnId="{AFA15704-9D35-4D29-96B5-2103504D9707}">
      <dgm:prSet/>
      <dgm:spPr/>
      <dgm:t>
        <a:bodyPr/>
        <a:lstStyle/>
        <a:p>
          <a:endParaRPr lang="cs-CZ"/>
        </a:p>
      </dgm:t>
    </dgm:pt>
    <dgm:pt modelId="{90F09ACB-7682-462B-9CC0-A0AD39FF7F15}" type="sibTrans" cxnId="{AFA15704-9D35-4D29-96B5-2103504D9707}">
      <dgm:prSet/>
      <dgm:spPr/>
      <dgm:t>
        <a:bodyPr/>
        <a:lstStyle/>
        <a:p>
          <a:endParaRPr lang="cs-CZ"/>
        </a:p>
      </dgm:t>
    </dgm:pt>
    <dgm:pt modelId="{6860921C-AE39-49A9-B4FA-069A111A42A9}" type="pres">
      <dgm:prSet presAssocID="{80486E6A-9A91-4339-98B7-E29E1ADF16D0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A890A5C9-8FF1-43BD-B2EE-75722FFB3685}" type="pres">
      <dgm:prSet presAssocID="{80486E6A-9A91-4339-98B7-E29E1ADF16D0}" presName="Name1" presStyleCnt="0"/>
      <dgm:spPr/>
    </dgm:pt>
    <dgm:pt modelId="{8F92859B-07CA-4605-8D50-FE6A3AAAAC8D}" type="pres">
      <dgm:prSet presAssocID="{80486E6A-9A91-4339-98B7-E29E1ADF16D0}" presName="cycle" presStyleCnt="0"/>
      <dgm:spPr/>
    </dgm:pt>
    <dgm:pt modelId="{C3ACA54C-CC76-416C-BDE4-A2DD8DD9BD90}" type="pres">
      <dgm:prSet presAssocID="{80486E6A-9A91-4339-98B7-E29E1ADF16D0}" presName="srcNode" presStyleLbl="node1" presStyleIdx="0" presStyleCnt="4"/>
      <dgm:spPr/>
    </dgm:pt>
    <dgm:pt modelId="{0656CC71-133F-459D-AC5D-27034A66C9A1}" type="pres">
      <dgm:prSet presAssocID="{80486E6A-9A91-4339-98B7-E29E1ADF16D0}" presName="conn" presStyleLbl="parChTrans1D2" presStyleIdx="0" presStyleCnt="1"/>
      <dgm:spPr/>
      <dgm:t>
        <a:bodyPr/>
        <a:lstStyle/>
        <a:p>
          <a:endParaRPr lang="cs-CZ"/>
        </a:p>
      </dgm:t>
    </dgm:pt>
    <dgm:pt modelId="{C46AFA02-7878-4F36-AD15-0E263C2642D7}" type="pres">
      <dgm:prSet presAssocID="{80486E6A-9A91-4339-98B7-E29E1ADF16D0}" presName="extraNode" presStyleLbl="node1" presStyleIdx="0" presStyleCnt="4"/>
      <dgm:spPr/>
    </dgm:pt>
    <dgm:pt modelId="{3709B3BB-4967-4746-B247-41F39752D4D0}" type="pres">
      <dgm:prSet presAssocID="{80486E6A-9A91-4339-98B7-E29E1ADF16D0}" presName="dstNode" presStyleLbl="node1" presStyleIdx="0" presStyleCnt="4"/>
      <dgm:spPr/>
    </dgm:pt>
    <dgm:pt modelId="{EB448A4A-BE9F-476A-B96A-E13F565413C1}" type="pres">
      <dgm:prSet presAssocID="{CC1EC99E-E9C6-477A-B8EB-2AEFAADE40FA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BCBA8F-5332-4053-B944-DB74C03ED429}" type="pres">
      <dgm:prSet presAssocID="{CC1EC99E-E9C6-477A-B8EB-2AEFAADE40FA}" presName="accent_1" presStyleCnt="0"/>
      <dgm:spPr/>
    </dgm:pt>
    <dgm:pt modelId="{94E19A96-F9BC-4D15-A21A-3F3EF92E2EF1}" type="pres">
      <dgm:prSet presAssocID="{CC1EC99E-E9C6-477A-B8EB-2AEFAADE40FA}" presName="accentRepeatNode" presStyleLbl="solidFgAcc1" presStyleIdx="0" presStyleCnt="4"/>
      <dgm:spPr/>
    </dgm:pt>
    <dgm:pt modelId="{D8AEB601-00B4-46DD-AE21-0050B925DB3D}" type="pres">
      <dgm:prSet presAssocID="{4F61B8CE-1F74-4806-9C9A-F71B7EDB0DAC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6F2AFC-D1FA-4B20-8B6E-4C0FB268E817}" type="pres">
      <dgm:prSet presAssocID="{4F61B8CE-1F74-4806-9C9A-F71B7EDB0DAC}" presName="accent_2" presStyleCnt="0"/>
      <dgm:spPr/>
    </dgm:pt>
    <dgm:pt modelId="{4B468932-172A-4FF5-9527-28D8F5E4D1DF}" type="pres">
      <dgm:prSet presAssocID="{4F61B8CE-1F74-4806-9C9A-F71B7EDB0DAC}" presName="accentRepeatNode" presStyleLbl="solidFgAcc1" presStyleIdx="1" presStyleCnt="4"/>
      <dgm:spPr/>
    </dgm:pt>
    <dgm:pt modelId="{A0BC87A5-E280-4FE0-9EB0-9F62F52CB7FA}" type="pres">
      <dgm:prSet presAssocID="{8A39D6B1-BAB6-4716-8D65-666E96BEE542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7DE90-094E-47F6-B4F0-292B9FABF409}" type="pres">
      <dgm:prSet presAssocID="{8A39D6B1-BAB6-4716-8D65-666E96BEE542}" presName="accent_3" presStyleCnt="0"/>
      <dgm:spPr/>
    </dgm:pt>
    <dgm:pt modelId="{E8D37954-9F27-43BB-9731-ECC9F0D5EC9A}" type="pres">
      <dgm:prSet presAssocID="{8A39D6B1-BAB6-4716-8D65-666E96BEE542}" presName="accentRepeatNode" presStyleLbl="solidFgAcc1" presStyleIdx="2" presStyleCnt="4"/>
      <dgm:spPr/>
    </dgm:pt>
    <dgm:pt modelId="{A2A1DD2D-B863-46DA-9065-05DEE8E00C18}" type="pres">
      <dgm:prSet presAssocID="{14B8FB8F-AB0E-4410-AA4B-8A0113250041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A60559-859A-4EA2-BC62-5515EA6DCB0D}" type="pres">
      <dgm:prSet presAssocID="{14B8FB8F-AB0E-4410-AA4B-8A0113250041}" presName="accent_4" presStyleCnt="0"/>
      <dgm:spPr/>
    </dgm:pt>
    <dgm:pt modelId="{CF7468B4-974F-4DCC-A27B-F8243D80F2F3}" type="pres">
      <dgm:prSet presAssocID="{14B8FB8F-AB0E-4410-AA4B-8A0113250041}" presName="accentRepeatNode" presStyleLbl="solidFgAcc1" presStyleIdx="3" presStyleCnt="4"/>
      <dgm:spPr/>
    </dgm:pt>
  </dgm:ptLst>
  <dgm:cxnLst>
    <dgm:cxn modelId="{CE82910A-8B59-4BAF-9B10-8ED99744903A}" type="presOf" srcId="{4F61B8CE-1F74-4806-9C9A-F71B7EDB0DAC}" destId="{D8AEB601-00B4-46DD-AE21-0050B925DB3D}" srcOrd="0" destOrd="0" presId="urn:microsoft.com/office/officeart/2008/layout/VerticalCurvedList"/>
    <dgm:cxn modelId="{1D8D9757-AD86-4FED-A169-2FACB1954FC0}" srcId="{80486E6A-9A91-4339-98B7-E29E1ADF16D0}" destId="{4F61B8CE-1F74-4806-9C9A-F71B7EDB0DAC}" srcOrd="1" destOrd="0" parTransId="{12846547-26C9-43FC-B799-C3E5CBF88323}" sibTransId="{EFCCC270-4E4C-43B7-865A-8D478D596379}"/>
    <dgm:cxn modelId="{6BBCCE6E-9A23-4DA5-845B-EBC124374794}" type="presOf" srcId="{CC1EC99E-E9C6-477A-B8EB-2AEFAADE40FA}" destId="{EB448A4A-BE9F-476A-B96A-E13F565413C1}" srcOrd="0" destOrd="0" presId="urn:microsoft.com/office/officeart/2008/layout/VerticalCurvedList"/>
    <dgm:cxn modelId="{AFA15704-9D35-4D29-96B5-2103504D9707}" srcId="{80486E6A-9A91-4339-98B7-E29E1ADF16D0}" destId="{14B8FB8F-AB0E-4410-AA4B-8A0113250041}" srcOrd="3" destOrd="0" parTransId="{57CC49B9-6EA6-4FEB-A461-9BB4D82ACBB2}" sibTransId="{90F09ACB-7682-462B-9CC0-A0AD39FF7F15}"/>
    <dgm:cxn modelId="{911E06D3-1601-44C2-B0F0-915F4C70973C}" type="presOf" srcId="{80486E6A-9A91-4339-98B7-E29E1ADF16D0}" destId="{6860921C-AE39-49A9-B4FA-069A111A42A9}" srcOrd="0" destOrd="0" presId="urn:microsoft.com/office/officeart/2008/layout/VerticalCurvedList"/>
    <dgm:cxn modelId="{E6F3DEA7-9477-4817-ACB1-DEC2D2199684}" type="presOf" srcId="{14B8FB8F-AB0E-4410-AA4B-8A0113250041}" destId="{A2A1DD2D-B863-46DA-9065-05DEE8E00C18}" srcOrd="0" destOrd="0" presId="urn:microsoft.com/office/officeart/2008/layout/VerticalCurvedList"/>
    <dgm:cxn modelId="{0AAFC4D4-8AD7-4465-AD56-81D820BF27DD}" type="presOf" srcId="{E2C0B921-954C-47DB-A39A-A4F4E7BBB66C}" destId="{0656CC71-133F-459D-AC5D-27034A66C9A1}" srcOrd="0" destOrd="0" presId="urn:microsoft.com/office/officeart/2008/layout/VerticalCurvedList"/>
    <dgm:cxn modelId="{F408FCB9-42C2-4E06-AC11-4D0CA5693724}" srcId="{80486E6A-9A91-4339-98B7-E29E1ADF16D0}" destId="{CC1EC99E-E9C6-477A-B8EB-2AEFAADE40FA}" srcOrd="0" destOrd="0" parTransId="{93914050-846F-4DB8-AEB0-ABB064212B12}" sibTransId="{E2C0B921-954C-47DB-A39A-A4F4E7BBB66C}"/>
    <dgm:cxn modelId="{1D1D335D-6662-49D8-B805-CE42CC461DE6}" type="presOf" srcId="{8A39D6B1-BAB6-4716-8D65-666E96BEE542}" destId="{A0BC87A5-E280-4FE0-9EB0-9F62F52CB7FA}" srcOrd="0" destOrd="0" presId="urn:microsoft.com/office/officeart/2008/layout/VerticalCurvedList"/>
    <dgm:cxn modelId="{BC1D71FC-6A71-4F27-954A-4AB38052D9DA}" srcId="{80486E6A-9A91-4339-98B7-E29E1ADF16D0}" destId="{8A39D6B1-BAB6-4716-8D65-666E96BEE542}" srcOrd="2" destOrd="0" parTransId="{D8F95286-0094-4974-9C81-EE8299859999}" sibTransId="{6C924A43-2FB6-46E4-92D9-A98FC074AE3A}"/>
    <dgm:cxn modelId="{558B014E-A816-455A-BAB0-60F8D3A80F36}" type="presParOf" srcId="{6860921C-AE39-49A9-B4FA-069A111A42A9}" destId="{A890A5C9-8FF1-43BD-B2EE-75722FFB3685}" srcOrd="0" destOrd="0" presId="urn:microsoft.com/office/officeart/2008/layout/VerticalCurvedList"/>
    <dgm:cxn modelId="{E1A3A05D-1FC9-4B26-9378-AB6BECEC8CEB}" type="presParOf" srcId="{A890A5C9-8FF1-43BD-B2EE-75722FFB3685}" destId="{8F92859B-07CA-4605-8D50-FE6A3AAAAC8D}" srcOrd="0" destOrd="0" presId="urn:microsoft.com/office/officeart/2008/layout/VerticalCurvedList"/>
    <dgm:cxn modelId="{0AAABA14-8363-47B9-89E8-F22F8739CADC}" type="presParOf" srcId="{8F92859B-07CA-4605-8D50-FE6A3AAAAC8D}" destId="{C3ACA54C-CC76-416C-BDE4-A2DD8DD9BD90}" srcOrd="0" destOrd="0" presId="urn:microsoft.com/office/officeart/2008/layout/VerticalCurvedList"/>
    <dgm:cxn modelId="{E1460491-FCEB-4888-96A2-B903070BE41A}" type="presParOf" srcId="{8F92859B-07CA-4605-8D50-FE6A3AAAAC8D}" destId="{0656CC71-133F-459D-AC5D-27034A66C9A1}" srcOrd="1" destOrd="0" presId="urn:microsoft.com/office/officeart/2008/layout/VerticalCurvedList"/>
    <dgm:cxn modelId="{D7881ED9-CCCA-42BB-BDEF-9038DCC1E027}" type="presParOf" srcId="{8F92859B-07CA-4605-8D50-FE6A3AAAAC8D}" destId="{C46AFA02-7878-4F36-AD15-0E263C2642D7}" srcOrd="2" destOrd="0" presId="urn:microsoft.com/office/officeart/2008/layout/VerticalCurvedList"/>
    <dgm:cxn modelId="{FF15429D-0E82-43A6-925D-FCB8062BD89B}" type="presParOf" srcId="{8F92859B-07CA-4605-8D50-FE6A3AAAAC8D}" destId="{3709B3BB-4967-4746-B247-41F39752D4D0}" srcOrd="3" destOrd="0" presId="urn:microsoft.com/office/officeart/2008/layout/VerticalCurvedList"/>
    <dgm:cxn modelId="{BC6DB2E9-D7A3-419D-BB28-FA058DEDCE06}" type="presParOf" srcId="{A890A5C9-8FF1-43BD-B2EE-75722FFB3685}" destId="{EB448A4A-BE9F-476A-B96A-E13F565413C1}" srcOrd="1" destOrd="0" presId="urn:microsoft.com/office/officeart/2008/layout/VerticalCurvedList"/>
    <dgm:cxn modelId="{AB9D63E4-BF80-48C1-B43E-03742BE1BF7A}" type="presParOf" srcId="{A890A5C9-8FF1-43BD-B2EE-75722FFB3685}" destId="{5CBCBA8F-5332-4053-B944-DB74C03ED429}" srcOrd="2" destOrd="0" presId="urn:microsoft.com/office/officeart/2008/layout/VerticalCurvedList"/>
    <dgm:cxn modelId="{26604AE5-BB5D-459D-8C4B-BA0E4BBEFB18}" type="presParOf" srcId="{5CBCBA8F-5332-4053-B944-DB74C03ED429}" destId="{94E19A96-F9BC-4D15-A21A-3F3EF92E2EF1}" srcOrd="0" destOrd="0" presId="urn:microsoft.com/office/officeart/2008/layout/VerticalCurvedList"/>
    <dgm:cxn modelId="{6C4EA079-E1CD-4C80-9CC3-7501C5E1E2A6}" type="presParOf" srcId="{A890A5C9-8FF1-43BD-B2EE-75722FFB3685}" destId="{D8AEB601-00B4-46DD-AE21-0050B925DB3D}" srcOrd="3" destOrd="0" presId="urn:microsoft.com/office/officeart/2008/layout/VerticalCurvedList"/>
    <dgm:cxn modelId="{2E95F410-14A7-40B0-9CCF-09B539EE7617}" type="presParOf" srcId="{A890A5C9-8FF1-43BD-B2EE-75722FFB3685}" destId="{436F2AFC-D1FA-4B20-8B6E-4C0FB268E817}" srcOrd="4" destOrd="0" presId="urn:microsoft.com/office/officeart/2008/layout/VerticalCurvedList"/>
    <dgm:cxn modelId="{750E5B13-7D32-4BC9-9E7F-3A1BC4815892}" type="presParOf" srcId="{436F2AFC-D1FA-4B20-8B6E-4C0FB268E817}" destId="{4B468932-172A-4FF5-9527-28D8F5E4D1DF}" srcOrd="0" destOrd="0" presId="urn:microsoft.com/office/officeart/2008/layout/VerticalCurvedList"/>
    <dgm:cxn modelId="{549A51AD-89F9-4B27-AE3C-EC133CC9B42C}" type="presParOf" srcId="{A890A5C9-8FF1-43BD-B2EE-75722FFB3685}" destId="{A0BC87A5-E280-4FE0-9EB0-9F62F52CB7FA}" srcOrd="5" destOrd="0" presId="urn:microsoft.com/office/officeart/2008/layout/VerticalCurvedList"/>
    <dgm:cxn modelId="{9936F907-4A25-44DC-B70F-E25FAD93E4EF}" type="presParOf" srcId="{A890A5C9-8FF1-43BD-B2EE-75722FFB3685}" destId="{FFC7DE90-094E-47F6-B4F0-292B9FABF409}" srcOrd="6" destOrd="0" presId="urn:microsoft.com/office/officeart/2008/layout/VerticalCurvedList"/>
    <dgm:cxn modelId="{9751F6AE-EB96-4428-8CA7-4D5FE315BE22}" type="presParOf" srcId="{FFC7DE90-094E-47F6-B4F0-292B9FABF409}" destId="{E8D37954-9F27-43BB-9731-ECC9F0D5EC9A}" srcOrd="0" destOrd="0" presId="urn:microsoft.com/office/officeart/2008/layout/VerticalCurvedList"/>
    <dgm:cxn modelId="{0E3F0944-BE6E-41F4-B0B2-4BCAA52F16AA}" type="presParOf" srcId="{A890A5C9-8FF1-43BD-B2EE-75722FFB3685}" destId="{A2A1DD2D-B863-46DA-9065-05DEE8E00C18}" srcOrd="7" destOrd="0" presId="urn:microsoft.com/office/officeart/2008/layout/VerticalCurvedList"/>
    <dgm:cxn modelId="{626A4D5B-4AF5-45A3-99B9-A76E257CFE0F}" type="presParOf" srcId="{A890A5C9-8FF1-43BD-B2EE-75722FFB3685}" destId="{B2A60559-859A-4EA2-BC62-5515EA6DCB0D}" srcOrd="8" destOrd="0" presId="urn:microsoft.com/office/officeart/2008/layout/VerticalCurvedList"/>
    <dgm:cxn modelId="{C0F19452-A11D-4B5B-B684-EB7A1B8D3B48}" type="presParOf" srcId="{B2A60559-859A-4EA2-BC62-5515EA6DCB0D}" destId="{CF7468B4-974F-4DCC-A27B-F8243D80F2F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ECC0AE4-42B9-466D-AF1B-4D3242FB127F}">
      <dsp:nvSpPr>
        <dsp:cNvPr id="0" name=""/>
        <dsp:cNvSpPr/>
      </dsp:nvSpPr>
      <dsp:spPr>
        <a:xfrm>
          <a:off x="0" y="647383"/>
          <a:ext cx="8496944" cy="1852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9457" tIns="437388" rIns="659457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Zahrnuje:</a:t>
          </a:r>
          <a:br>
            <a:rPr lang="cs-CZ" sz="2100" kern="1200" dirty="0" smtClean="0"/>
          </a:br>
          <a:r>
            <a:rPr lang="cs-CZ" sz="2100" kern="1200" dirty="0" smtClean="0"/>
            <a:t>- Osoby neusilují o získání práce</a:t>
          </a:r>
          <a:br>
            <a:rPr lang="cs-CZ" sz="2100" kern="1200" dirty="0" smtClean="0"/>
          </a:br>
          <a:r>
            <a:rPr lang="cs-CZ" sz="2100" kern="1200" dirty="0" smtClean="0"/>
            <a:t>- Osoby nejsou ochotny pracovat za nabízenou mzdu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Počet pracovních míst je větší než počet uchazečů o práci</a:t>
          </a:r>
          <a:endParaRPr lang="cs-CZ" sz="2100" kern="1200" dirty="0"/>
        </a:p>
      </dsp:txBody>
      <dsp:txXfrm>
        <a:off x="0" y="647383"/>
        <a:ext cx="8496944" cy="1852200"/>
      </dsp:txXfrm>
    </dsp:sp>
    <dsp:sp modelId="{2E816C53-3CA3-4894-8BDB-103A35C1554E}">
      <dsp:nvSpPr>
        <dsp:cNvPr id="0" name=""/>
        <dsp:cNvSpPr/>
      </dsp:nvSpPr>
      <dsp:spPr>
        <a:xfrm>
          <a:off x="424847" y="337423"/>
          <a:ext cx="594786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815" tIns="0" rIns="224815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Nezaměstnanost dobrovolná</a:t>
          </a:r>
          <a:endParaRPr lang="cs-CZ" sz="2100" kern="1200" dirty="0"/>
        </a:p>
      </dsp:txBody>
      <dsp:txXfrm>
        <a:off x="424847" y="337423"/>
        <a:ext cx="5947860" cy="619920"/>
      </dsp:txXfrm>
    </dsp:sp>
    <dsp:sp modelId="{D146826F-D72C-4421-A677-0DD7860A267F}">
      <dsp:nvSpPr>
        <dsp:cNvPr id="0" name=""/>
        <dsp:cNvSpPr/>
      </dsp:nvSpPr>
      <dsp:spPr>
        <a:xfrm>
          <a:off x="0" y="2922944"/>
          <a:ext cx="8496944" cy="1852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9457" tIns="437388" rIns="659457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Zahrnuje:</a:t>
          </a:r>
          <a:br>
            <a:rPr lang="cs-CZ" sz="2100" kern="1200" dirty="0" smtClean="0"/>
          </a:br>
          <a:r>
            <a:rPr lang="cs-CZ" sz="2100" kern="1200" dirty="0" smtClean="0"/>
            <a:t>- osoby, které o získání práce aktivně usilují</a:t>
          </a:r>
          <a:br>
            <a:rPr lang="cs-CZ" sz="2100" kern="1200" dirty="0" smtClean="0"/>
          </a:br>
          <a:r>
            <a:rPr lang="cs-CZ" sz="2100" kern="1200" dirty="0" smtClean="0"/>
            <a:t>- osoby, které se na práci systematicky připravují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Počet pracovních míst je menší než počet uchazečů o práci</a:t>
          </a:r>
          <a:endParaRPr lang="cs-CZ" sz="2100" kern="1200" dirty="0"/>
        </a:p>
      </dsp:txBody>
      <dsp:txXfrm>
        <a:off x="0" y="2922944"/>
        <a:ext cx="8496944" cy="1852200"/>
      </dsp:txXfrm>
    </dsp:sp>
    <dsp:sp modelId="{B35240E0-08BD-4E6E-B45D-BE505B9F5D49}">
      <dsp:nvSpPr>
        <dsp:cNvPr id="0" name=""/>
        <dsp:cNvSpPr/>
      </dsp:nvSpPr>
      <dsp:spPr>
        <a:xfrm>
          <a:off x="424847" y="2612983"/>
          <a:ext cx="594786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815" tIns="0" rIns="224815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Nezaměstnanost nedobrovolná</a:t>
          </a:r>
          <a:endParaRPr lang="cs-CZ" sz="2100" kern="1200" dirty="0"/>
        </a:p>
      </dsp:txBody>
      <dsp:txXfrm>
        <a:off x="424847" y="2612983"/>
        <a:ext cx="5947860" cy="61992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656CC71-133F-459D-AC5D-27034A66C9A1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448A4A-BE9F-476A-B96A-E13F565413C1}">
      <dsp:nvSpPr>
        <dsp:cNvPr id="0" name=""/>
        <dsp:cNvSpPr/>
      </dsp:nvSpPr>
      <dsp:spPr>
        <a:xfrm>
          <a:off x="460128" y="312440"/>
          <a:ext cx="5580684" cy="625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257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Frikční nezaměstnanost</a:t>
          </a:r>
          <a:endParaRPr lang="cs-CZ" sz="2800" kern="1200" dirty="0"/>
        </a:p>
      </dsp:txBody>
      <dsp:txXfrm>
        <a:off x="460128" y="312440"/>
        <a:ext cx="5580684" cy="625205"/>
      </dsp:txXfrm>
    </dsp:sp>
    <dsp:sp modelId="{94E19A96-F9BC-4D15-A21A-3F3EF92E2EF1}">
      <dsp:nvSpPr>
        <dsp:cNvPr id="0" name=""/>
        <dsp:cNvSpPr/>
      </dsp:nvSpPr>
      <dsp:spPr>
        <a:xfrm>
          <a:off x="69375" y="234289"/>
          <a:ext cx="781507" cy="781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AEB601-00B4-46DD-AE21-0050B925DB3D}">
      <dsp:nvSpPr>
        <dsp:cNvPr id="0" name=""/>
        <dsp:cNvSpPr/>
      </dsp:nvSpPr>
      <dsp:spPr>
        <a:xfrm>
          <a:off x="818573" y="1250411"/>
          <a:ext cx="5222240" cy="625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257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Strukturální nezaměstnanost</a:t>
          </a:r>
          <a:endParaRPr lang="cs-CZ" sz="2800" kern="1200" dirty="0"/>
        </a:p>
      </dsp:txBody>
      <dsp:txXfrm>
        <a:off x="818573" y="1250411"/>
        <a:ext cx="5222240" cy="625205"/>
      </dsp:txXfrm>
    </dsp:sp>
    <dsp:sp modelId="{4B468932-172A-4FF5-9527-28D8F5E4D1DF}">
      <dsp:nvSpPr>
        <dsp:cNvPr id="0" name=""/>
        <dsp:cNvSpPr/>
      </dsp:nvSpPr>
      <dsp:spPr>
        <a:xfrm>
          <a:off x="427819" y="1172260"/>
          <a:ext cx="781507" cy="781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C87A5-E280-4FE0-9EB0-9F62F52CB7FA}">
      <dsp:nvSpPr>
        <dsp:cNvPr id="0" name=""/>
        <dsp:cNvSpPr/>
      </dsp:nvSpPr>
      <dsp:spPr>
        <a:xfrm>
          <a:off x="818573" y="2188382"/>
          <a:ext cx="5222240" cy="625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257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Cyklická nezaměstnanost</a:t>
          </a:r>
          <a:endParaRPr lang="cs-CZ" sz="2800" kern="1200" dirty="0"/>
        </a:p>
      </dsp:txBody>
      <dsp:txXfrm>
        <a:off x="818573" y="2188382"/>
        <a:ext cx="5222240" cy="625205"/>
      </dsp:txXfrm>
    </dsp:sp>
    <dsp:sp modelId="{E8D37954-9F27-43BB-9731-ECC9F0D5EC9A}">
      <dsp:nvSpPr>
        <dsp:cNvPr id="0" name=""/>
        <dsp:cNvSpPr/>
      </dsp:nvSpPr>
      <dsp:spPr>
        <a:xfrm>
          <a:off x="427819" y="2110232"/>
          <a:ext cx="781507" cy="781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1DD2D-B863-46DA-9065-05DEE8E00C18}">
      <dsp:nvSpPr>
        <dsp:cNvPr id="0" name=""/>
        <dsp:cNvSpPr/>
      </dsp:nvSpPr>
      <dsp:spPr>
        <a:xfrm>
          <a:off x="460128" y="3126353"/>
          <a:ext cx="5580684" cy="625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257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Sezónní nezaměstnanost</a:t>
          </a:r>
          <a:endParaRPr lang="cs-CZ" sz="2800" kern="1200" dirty="0"/>
        </a:p>
      </dsp:txBody>
      <dsp:txXfrm>
        <a:off x="460128" y="3126353"/>
        <a:ext cx="5580684" cy="625205"/>
      </dsp:txXfrm>
    </dsp:sp>
    <dsp:sp modelId="{CF7468B4-974F-4DCC-A27B-F8243D80F2F3}">
      <dsp:nvSpPr>
        <dsp:cNvPr id="0" name=""/>
        <dsp:cNvSpPr/>
      </dsp:nvSpPr>
      <dsp:spPr>
        <a:xfrm>
          <a:off x="69375" y="3048203"/>
          <a:ext cx="781507" cy="781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B017634-0584-4526-9326-9A05FC1BEE3B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B59C5B-B589-4F40-B539-881ECF088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34030.jpg" TargetMode="External"/><Relationship Id="rId2" Type="http://schemas.openxmlformats.org/officeDocument/2006/relationships/hyperlink" Target="http://officeimg.vo.msecnd.net/en-us/images/MH90029198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img.vo.msecnd.net/en-us/images/MH900334060.jpg" TargetMode="External"/><Relationship Id="rId4" Type="http://schemas.openxmlformats.org/officeDocument/2006/relationships/hyperlink" Target="http://officeimg.vo.msecnd.net/en-us/images/MH90033405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395536" y="332656"/>
            <a:ext cx="8748464" cy="1440160"/>
            <a:chOff x="0" y="0"/>
            <a:chExt cx="88837" cy="16120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5584338"/>
              </p:ext>
            </p:extLst>
          </p:nvPr>
        </p:nvGraphicFramePr>
        <p:xfrm>
          <a:off x="539552" y="1900325"/>
          <a:ext cx="7920880" cy="4529038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</a:t>
                      </a:r>
                      <a:r>
                        <a:rPr lang="cs-CZ" sz="18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klíčová aktivita III/2)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Nezaměstnanost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r>
                        <a:rPr lang="cs-CZ" sz="18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úkol definovat pojem nezaměstnanost a charakterizovat jeho druhy a typy.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10. 10. 2013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6011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Nezaměstnanost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Porucha na trhu práce</a:t>
            </a:r>
          </a:p>
          <a:p>
            <a:r>
              <a:rPr lang="cs-CZ" dirty="0" smtClean="0"/>
              <a:t>Přebytek nabídky práce nad poptávkou – trh není v rovnováze</a:t>
            </a:r>
          </a:p>
          <a:p>
            <a:r>
              <a:rPr lang="cs-CZ" dirty="0" smtClean="0"/>
              <a:t>V tržní ekonomice mnohdy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určitá část práceschopného </a:t>
            </a:r>
            <a:br>
              <a:rPr lang="cs-CZ" dirty="0" smtClean="0"/>
            </a:br>
            <a:r>
              <a:rPr lang="cs-CZ" dirty="0" smtClean="0"/>
              <a:t>obyvatelstva nenalézá </a:t>
            </a:r>
            <a:br>
              <a:rPr lang="cs-CZ" dirty="0" smtClean="0"/>
            </a:br>
            <a:r>
              <a:rPr lang="cs-CZ" dirty="0" smtClean="0"/>
              <a:t>na trhu práce uplatnění </a:t>
            </a:r>
            <a:br>
              <a:rPr lang="cs-CZ" dirty="0" smtClean="0"/>
            </a:br>
            <a:r>
              <a:rPr lang="cs-CZ" dirty="0" smtClean="0"/>
              <a:t>= nezaměstnanost</a:t>
            </a:r>
            <a:endParaRPr lang="cs-CZ" dirty="0"/>
          </a:p>
        </p:txBody>
      </p:sp>
      <p:pic>
        <p:nvPicPr>
          <p:cNvPr id="3074" name="Picture 2" descr="C:\Users\acer s3\AppData\Local\Microsoft\Windows\Temporary Internet Files\Content.IE5\SVRIPQ6S\MC900157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29000"/>
            <a:ext cx="3306666" cy="324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6162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ospělá </a:t>
            </a:r>
            <a:r>
              <a:rPr lang="cs-CZ" b="1" dirty="0"/>
              <a:t>populace z pohledu trhu </a:t>
            </a:r>
            <a:r>
              <a:rPr lang="cs-CZ" b="1" dirty="0" smtClean="0"/>
              <a:t>práce:</a:t>
            </a:r>
          </a:p>
          <a:p>
            <a:pPr lvl="1"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aměstnaní </a:t>
            </a:r>
            <a:r>
              <a:rPr lang="cs-CZ" dirty="0"/>
              <a:t>(</a:t>
            </a:r>
            <a:r>
              <a:rPr lang="cs-CZ" dirty="0" smtClean="0"/>
              <a:t>pracující),</a:t>
            </a:r>
          </a:p>
          <a:p>
            <a:pPr lvl="1">
              <a:buFontTx/>
              <a:buChar char="-"/>
            </a:pPr>
            <a:r>
              <a:rPr lang="cs-CZ" dirty="0" smtClean="0"/>
              <a:t>nezaměstnaní </a:t>
            </a:r>
            <a:r>
              <a:rPr lang="cs-CZ" dirty="0"/>
              <a:t>(nepracují, ale chtějí práci nebo ji </a:t>
            </a:r>
            <a:r>
              <a:rPr lang="cs-CZ" dirty="0" smtClean="0"/>
              <a:t>hledají),</a:t>
            </a:r>
          </a:p>
          <a:p>
            <a:pPr lvl="1">
              <a:buFontTx/>
              <a:buChar char="-"/>
            </a:pPr>
            <a:r>
              <a:rPr lang="cs-CZ" dirty="0" smtClean="0"/>
              <a:t>ekonomicky </a:t>
            </a:r>
            <a:r>
              <a:rPr lang="cs-CZ" dirty="0"/>
              <a:t>neaktivní (nechtějí </a:t>
            </a:r>
            <a:r>
              <a:rPr lang="cs-CZ" dirty="0" smtClean="0"/>
              <a:t>pracovat)</a:t>
            </a:r>
          </a:p>
          <a:p>
            <a:r>
              <a:rPr lang="cs-CZ" b="1" dirty="0"/>
              <a:t>D</a:t>
            </a:r>
            <a:r>
              <a:rPr lang="cs-CZ" b="1" dirty="0" smtClean="0"/>
              <a:t>ůvody </a:t>
            </a:r>
            <a:r>
              <a:rPr lang="cs-CZ" b="1" dirty="0"/>
              <a:t>ekonomické </a:t>
            </a:r>
            <a:r>
              <a:rPr lang="cs-CZ" b="1" dirty="0" smtClean="0"/>
              <a:t>neaktivity: </a:t>
            </a:r>
          </a:p>
          <a:p>
            <a:pPr lvl="1"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tarobní </a:t>
            </a:r>
            <a:r>
              <a:rPr lang="cs-CZ" dirty="0"/>
              <a:t>a invalidní </a:t>
            </a:r>
            <a:r>
              <a:rPr lang="cs-CZ" dirty="0" smtClean="0"/>
              <a:t>důchodci,</a:t>
            </a:r>
          </a:p>
          <a:p>
            <a:pPr lvl="1">
              <a:buFontTx/>
              <a:buChar char="-"/>
            </a:pPr>
            <a:r>
              <a:rPr lang="cs-CZ" dirty="0" smtClean="0"/>
              <a:t>žáci ZŠ, studenti </a:t>
            </a:r>
            <a:r>
              <a:rPr lang="cs-CZ" dirty="0"/>
              <a:t>učilišť, SŠ a </a:t>
            </a:r>
            <a:r>
              <a:rPr lang="cs-CZ" dirty="0" smtClean="0"/>
              <a:t>VŠ,</a:t>
            </a:r>
          </a:p>
          <a:p>
            <a:pPr lvl="1">
              <a:buFontTx/>
              <a:buChar char="-"/>
            </a:pPr>
            <a:r>
              <a:rPr lang="cs-CZ" dirty="0" smtClean="0"/>
              <a:t>osoby </a:t>
            </a:r>
            <a:r>
              <a:rPr lang="cs-CZ" dirty="0"/>
              <a:t>pečující o rodinu, starající se o domácnost, na rodičovské </a:t>
            </a:r>
            <a:r>
              <a:rPr lang="cs-CZ" dirty="0" smtClean="0"/>
              <a:t>dovolené,</a:t>
            </a:r>
          </a:p>
          <a:p>
            <a:pPr lvl="1">
              <a:buFontTx/>
              <a:buChar char="-"/>
            </a:pPr>
            <a:r>
              <a:rPr lang="cs-CZ" dirty="0" smtClean="0"/>
              <a:t>ze </a:t>
            </a:r>
            <a:r>
              <a:rPr lang="cs-CZ" dirty="0"/>
              <a:t>zdravotních </a:t>
            </a:r>
            <a:r>
              <a:rPr lang="cs-CZ" dirty="0" smtClean="0"/>
              <a:t>důvodů</a:t>
            </a:r>
          </a:p>
          <a:p>
            <a:r>
              <a:rPr lang="cs-CZ" b="1" dirty="0"/>
              <a:t>N</a:t>
            </a:r>
            <a:r>
              <a:rPr lang="cs-CZ" b="1" dirty="0" smtClean="0"/>
              <a:t>utná </a:t>
            </a:r>
            <a:r>
              <a:rPr lang="cs-CZ" b="1" dirty="0"/>
              <a:t>podmínka pro započítání člověka mezi ekonomicky </a:t>
            </a:r>
            <a:r>
              <a:rPr lang="cs-CZ" b="1" dirty="0" smtClean="0"/>
              <a:t>aktivní: </a:t>
            </a:r>
          </a:p>
          <a:p>
            <a:pPr lvl="1">
              <a:buFontTx/>
              <a:buChar char="-"/>
            </a:pPr>
            <a:r>
              <a:rPr lang="cs-CZ" dirty="0" smtClean="0"/>
              <a:t>Člověk </a:t>
            </a:r>
            <a:r>
              <a:rPr lang="cs-CZ" dirty="0"/>
              <a:t>musí být </a:t>
            </a:r>
            <a:r>
              <a:rPr lang="cs-CZ" dirty="0" smtClean="0"/>
              <a:t>zaměstnaný </a:t>
            </a:r>
            <a:r>
              <a:rPr lang="cs-CZ" dirty="0"/>
              <a:t>nebo nezaměstnaný, ale schopný </a:t>
            </a:r>
            <a:r>
              <a:rPr lang="cs-CZ" dirty="0" smtClean="0"/>
              <a:t>pracovat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95610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Míra nezaměstnanosti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348498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Míra neschopnosti ekonomiky využívat zdroje práceschopného obyvatelstva, jež jsou k dispozici</a:t>
            </a:r>
          </a:p>
          <a:p>
            <a:r>
              <a:rPr lang="cs-CZ" dirty="0" smtClean="0"/>
              <a:t>Patří k hlavním ukazatelům vyjadřující celkovou výkonnost národního hospodářství</a:t>
            </a:r>
          </a:p>
          <a:p>
            <a:r>
              <a:rPr lang="cs-CZ" dirty="0" smtClean="0"/>
              <a:t>Podíl nezaměstnaných , kteří aktivně o nalezení zaměstnání usilují a jsou schopni to prokázat, na ekonomicky aktivním obyvatelstvu vyjádřený v procentech</a:t>
            </a:r>
          </a:p>
          <a:p>
            <a:endParaRPr lang="cs-CZ" dirty="0" smtClean="0"/>
          </a:p>
          <a:p>
            <a:pPr marL="137160" indent="0">
              <a:buNone/>
            </a:pPr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34458209"/>
              </p:ext>
            </p:extLst>
          </p:nvPr>
        </p:nvGraphicFramePr>
        <p:xfrm>
          <a:off x="755576" y="5301208"/>
          <a:ext cx="7319963" cy="790575"/>
        </p:xfrm>
        <a:graphic>
          <a:graphicData uri="http://schemas.openxmlformats.org/presentationml/2006/ole">
            <p:oleObj spid="_x0000_s1031" name="Rovnice" r:id="rId3" imgW="3886200" imgH="4191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015572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Nezaměstnanost v ČR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3549886"/>
              </p:ext>
            </p:extLst>
          </p:nvPr>
        </p:nvGraphicFramePr>
        <p:xfrm>
          <a:off x="467544" y="1916832"/>
          <a:ext cx="3600400" cy="2448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1800200"/>
              </a:tblGrid>
              <a:tr h="737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  <a:r>
                        <a:rPr lang="cs-CZ" baseline="0" dirty="0" smtClean="0"/>
                        <a:t> na konci roku</a:t>
                      </a:r>
                      <a:endParaRPr lang="cs-CZ" dirty="0"/>
                    </a:p>
                  </a:txBody>
                  <a:tcPr/>
                </a:tc>
              </a:tr>
              <a:tr h="4275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8,3</a:t>
                      </a:r>
                      <a:endParaRPr lang="cs-CZ" dirty="0"/>
                    </a:p>
                  </a:txBody>
                  <a:tcPr/>
                </a:tc>
              </a:tr>
              <a:tr h="4275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7,9</a:t>
                      </a:r>
                      <a:endParaRPr lang="cs-CZ" dirty="0"/>
                    </a:p>
                  </a:txBody>
                  <a:tcPr/>
                </a:tc>
              </a:tr>
              <a:tr h="4275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7,1</a:t>
                      </a:r>
                      <a:endParaRPr lang="cs-CZ" dirty="0"/>
                    </a:p>
                  </a:txBody>
                  <a:tcPr/>
                </a:tc>
              </a:tr>
              <a:tr h="4275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5,3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1451952"/>
            <a:ext cx="3010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Míra nezaměstnanosti v ČR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7353" y="4375324"/>
            <a:ext cx="1332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 ČSÚ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23147301"/>
              </p:ext>
            </p:extLst>
          </p:nvPr>
        </p:nvGraphicFramePr>
        <p:xfrm>
          <a:off x="4499992" y="3789040"/>
          <a:ext cx="3950632" cy="23176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5316"/>
                <a:gridCol w="1975316"/>
              </a:tblGrid>
              <a:tr h="46352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Okres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/>
                </a:tc>
              </a:tr>
              <a:tr h="46352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15,5</a:t>
                      </a:r>
                      <a:endParaRPr lang="cs-CZ" dirty="0"/>
                    </a:p>
                  </a:txBody>
                  <a:tcPr/>
                </a:tc>
              </a:tr>
              <a:tr h="46352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Karviná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13,4</a:t>
                      </a:r>
                      <a:endParaRPr lang="cs-CZ" dirty="0"/>
                    </a:p>
                  </a:txBody>
                  <a:tcPr/>
                </a:tc>
              </a:tr>
              <a:tr h="46352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Teplice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11,7</a:t>
                      </a:r>
                      <a:endParaRPr lang="cs-CZ" dirty="0"/>
                    </a:p>
                  </a:txBody>
                  <a:tcPr/>
                </a:tc>
              </a:tr>
              <a:tr h="46352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2,2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283968" y="2673786"/>
            <a:ext cx="46923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Registrovaná míra nezaměstnanosti</a:t>
            </a:r>
            <a:br>
              <a:rPr lang="cs-CZ" dirty="0" smtClean="0"/>
            </a:br>
            <a:r>
              <a:rPr lang="cs-CZ" dirty="0" smtClean="0"/>
              <a:t>- místa s nejvyšší a nejnižší nezaměstnaností</a:t>
            </a:r>
            <a:br>
              <a:rPr lang="cs-CZ" dirty="0" smtClean="0"/>
            </a:br>
            <a:r>
              <a:rPr lang="cs-CZ" dirty="0" smtClean="0"/>
              <a:t>(k 31. 12. 2007)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72105" y="6118129"/>
            <a:ext cx="1332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 ČSÚ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7981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Míra pracovní participace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=</a:t>
            </a:r>
            <a:r>
              <a:rPr lang="cs-CZ" dirty="0" smtClean="0"/>
              <a:t> míra ekonomické aktivity obyvatelstva</a:t>
            </a:r>
          </a:p>
          <a:p>
            <a:r>
              <a:rPr lang="cs-CZ" dirty="0" smtClean="0"/>
              <a:t>Ukazatel </a:t>
            </a:r>
            <a:r>
              <a:rPr lang="cs-CZ" dirty="0"/>
              <a:t>vyjadřující podíl </a:t>
            </a:r>
            <a:r>
              <a:rPr lang="cs-CZ" dirty="0" smtClean="0"/>
              <a:t>ekonomicky </a:t>
            </a:r>
            <a:r>
              <a:rPr lang="cs-CZ" dirty="0"/>
              <a:t>aktivních osob na dospělé </a:t>
            </a:r>
            <a:r>
              <a:rPr lang="cs-CZ" dirty="0" smtClean="0"/>
              <a:t>populaci v procentech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061311802"/>
              </p:ext>
            </p:extLst>
          </p:nvPr>
        </p:nvGraphicFramePr>
        <p:xfrm>
          <a:off x="611560" y="3645024"/>
          <a:ext cx="7915275" cy="676275"/>
        </p:xfrm>
        <a:graphic>
          <a:graphicData uri="http://schemas.openxmlformats.org/presentationml/2006/ole">
            <p:oleObj spid="_x0000_s2060" name="Rovnice" r:id="rId3" imgW="4902200" imgH="419100" progId="Equation.3">
              <p:embed/>
            </p:oleObj>
          </a:graphicData>
        </a:graphic>
      </p:graphicFrame>
      <p:pic>
        <p:nvPicPr>
          <p:cNvPr id="2054" name="Picture 6" descr="C:\Users\acer s3\AppData\Local\Microsoft\Windows\Temporary Internet Files\Content.IE5\E2EIAS3W\MC9004380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59391"/>
            <a:ext cx="3384376" cy="250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0482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Rozlišujeme: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80472724"/>
              </p:ext>
            </p:extLst>
          </p:nvPr>
        </p:nvGraphicFramePr>
        <p:xfrm>
          <a:off x="251520" y="1340768"/>
          <a:ext cx="8496944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9025357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typy nedobrovolné nezaměstnanosti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93464119"/>
              </p:ext>
            </p:extLst>
          </p:nvPr>
        </p:nvGraphicFramePr>
        <p:xfrm>
          <a:off x="1547664" y="191683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956396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Frikční nezaměstnanost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Krátkodobá nezaměstnanost</a:t>
            </a:r>
          </a:p>
          <a:p>
            <a:r>
              <a:rPr lang="cs-CZ" dirty="0" smtClean="0"/>
              <a:t>Spojená s plynulým přecházením </a:t>
            </a:r>
            <a:r>
              <a:rPr lang="cs-CZ" dirty="0"/>
              <a:t>z</a:t>
            </a:r>
            <a:r>
              <a:rPr lang="cs-CZ" dirty="0" smtClean="0"/>
              <a:t> jednoho zaměstnání do jiného</a:t>
            </a:r>
          </a:p>
          <a:p>
            <a:r>
              <a:rPr lang="cs-CZ" dirty="0" smtClean="0"/>
              <a:t>Je způsobena nedokonalou mobilitou pracovních sil, nedostatečnými informacemi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 pracovních příležitostech apod.</a:t>
            </a:r>
          </a:p>
        </p:txBody>
      </p:sp>
      <p:pic>
        <p:nvPicPr>
          <p:cNvPr id="4100" name="Picture 4" descr="C:\Users\acer s3\AppData\Local\Microsoft\Windows\Temporary Internet Files\Content.IE5\E2EIAS3W\MC900334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59051"/>
            <a:ext cx="976579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cer s3\AppData\Local\Microsoft\Windows\Temporary Internet Files\Content.IE5\3ZQGNLAE\MC9003340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64537"/>
            <a:ext cx="1065276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cer s3\AppData\Local\Microsoft\Windows\Temporary Internet Files\Content.IE5\QY3WDR36\MC9003340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67280"/>
            <a:ext cx="130667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cer s3\AppData\Local\Microsoft\Windows\Temporary Internet Files\Content.IE5\3ZQGNLAE\MC9003340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64537"/>
            <a:ext cx="1707185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32393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Strukturální nezaměstnanost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Způsobena strukturálními změnami v národním hospodářství</a:t>
            </a:r>
          </a:p>
          <a:p>
            <a:r>
              <a:rPr lang="cs-CZ" dirty="0" smtClean="0"/>
              <a:t>Souvisí zejména s technickým pokrokem a změnami preferencí spotřebitelů</a:t>
            </a:r>
          </a:p>
          <a:p>
            <a:r>
              <a:rPr lang="cs-CZ" dirty="0" smtClean="0"/>
              <a:t>Je výsledkem nesouladu mezi kvalifikací uchazečů o práci a požadavky zaměstnavatelů</a:t>
            </a:r>
          </a:p>
          <a:p>
            <a:r>
              <a:rPr lang="cs-CZ" dirty="0" smtClean="0"/>
              <a:t>Rozlišujeme: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Lokální – nelze sehnat práci ve své lokalitě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Profesní – nelze sehnat práci ve své profesní 			      kvalifikaci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2144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Cyklická nezaměstnanost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709160"/>
          </a:xfrm>
        </p:spPr>
        <p:txBody>
          <a:bodyPr/>
          <a:lstStyle/>
          <a:p>
            <a:r>
              <a:rPr lang="cs-CZ" dirty="0" smtClean="0"/>
              <a:t>Nezaměstnanost, která vzniká a zvyšuje se v recesi (úpadek hospodářského cyklu)</a:t>
            </a:r>
          </a:p>
          <a:p>
            <a:r>
              <a:rPr lang="cs-CZ" dirty="0" smtClean="0"/>
              <a:t>Při expanzi naopak klesá či zaniká</a:t>
            </a:r>
            <a:endParaRPr lang="cs-CZ" dirty="0"/>
          </a:p>
        </p:txBody>
      </p:sp>
      <p:pic>
        <p:nvPicPr>
          <p:cNvPr id="5122" name="Picture 2" descr="C:\Users\acer s3\AppData\Local\Microsoft\Windows\Temporary Internet Files\Content.IE5\3ZQGNLAE\MC9004415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3999" y="3717032"/>
            <a:ext cx="4032448" cy="233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8844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Sezónní nezaměstnanost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v důsledku sezónní povahy některých hospodářských činností</a:t>
            </a:r>
          </a:p>
          <a:p>
            <a:r>
              <a:rPr lang="cs-CZ" dirty="0" smtClean="0"/>
              <a:t>V některých odvětvích neexistuje celoroční pracovní aktivita </a:t>
            </a:r>
            <a:br>
              <a:rPr lang="cs-CZ" dirty="0" smtClean="0"/>
            </a:br>
            <a:r>
              <a:rPr lang="cs-CZ" dirty="0" smtClean="0"/>
              <a:t>ve stejné výši</a:t>
            </a:r>
          </a:p>
          <a:p>
            <a:r>
              <a:rPr lang="cs-CZ" dirty="0" smtClean="0"/>
              <a:t>Př.: cestovní ruch, </a:t>
            </a:r>
            <a:br>
              <a:rPr lang="cs-CZ" dirty="0" smtClean="0"/>
            </a:br>
            <a:r>
              <a:rPr lang="cs-CZ" dirty="0" smtClean="0"/>
              <a:t>zemědělství, </a:t>
            </a:r>
            <a:br>
              <a:rPr lang="cs-CZ" dirty="0" smtClean="0"/>
            </a:br>
            <a:r>
              <a:rPr lang="cs-CZ" dirty="0" smtClean="0"/>
              <a:t>stavebnictví, …</a:t>
            </a:r>
            <a:endParaRPr lang="cs-CZ" dirty="0"/>
          </a:p>
        </p:txBody>
      </p:sp>
      <p:pic>
        <p:nvPicPr>
          <p:cNvPr id="4" name="Picture 2" descr="C:\Program Files\Microsoft Office\MEDIA\CAGCAT10\j02919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24944"/>
            <a:ext cx="3600400" cy="381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38061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Úřady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Zprostředkovávají bezplatně zaměstnání </a:t>
            </a:r>
            <a:br>
              <a:rPr lang="cs-CZ" dirty="0" smtClean="0"/>
            </a:br>
            <a:r>
              <a:rPr lang="cs-CZ" dirty="0" smtClean="0"/>
              <a:t>na celém území České republiky</a:t>
            </a:r>
          </a:p>
          <a:p>
            <a:r>
              <a:rPr lang="cs-CZ" dirty="0" smtClean="0"/>
              <a:t>Pro všechny uchazeče o zaměstnání, kteří mají trvalý pobyt v obvodu tohoto úřadu práce</a:t>
            </a:r>
          </a:p>
          <a:p>
            <a:r>
              <a:rPr lang="cs-CZ" b="1" dirty="0" smtClean="0"/>
              <a:t>Uchazeč o zaměstnání</a:t>
            </a:r>
          </a:p>
          <a:p>
            <a:pPr lvl="1">
              <a:buFontTx/>
              <a:buChar char="-"/>
            </a:pPr>
            <a:r>
              <a:rPr lang="cs-CZ" dirty="0" smtClean="0"/>
              <a:t>občan, který nemá žádný pracovněprávní vztah (tj. není zaměstnán)</a:t>
            </a:r>
          </a:p>
          <a:p>
            <a:pPr lvl="1"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bčan, který nevykonává samostatně výdělečnou činnost (nepodniká)</a:t>
            </a:r>
          </a:p>
          <a:p>
            <a:pPr lvl="1"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bčan, který se soustavně nepřipravuje na budoucí povolání (není žákem ani studentem)</a:t>
            </a:r>
          </a:p>
        </p:txBody>
      </p:sp>
    </p:spTree>
    <p:extLst>
      <p:ext uri="{BB962C8B-B14F-4D97-AF65-F5344CB8AC3E}">
        <p14:creationId xmlns:p14="http://schemas.microsoft.com/office/powerpoint/2010/main" xmlns="" val="19281698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Definujte nezaměstnanost.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Jak dělíme dospělou populaci z pohledu trhu práce?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Uveďte důvody ekonomické neaktivity.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Definujte míru nezaměstnanosti.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Definujte míru pracovní participace.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Jaké dva druhy nezaměstnanosti rozlišujeme?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Jaké jsou 4 typy nedobrovolné zaměstnanosti? Definujte.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Uveďte konkrétní příklad sezónní nezaměstnanosti.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K čemu slouží úřady práce?</a:t>
            </a:r>
          </a:p>
          <a:p>
            <a:pPr marL="651510" indent="-514350">
              <a:buSzPct val="100000"/>
              <a:buFont typeface="+mj-lt"/>
              <a:buAutoNum type="arabicParenR"/>
            </a:pPr>
            <a:r>
              <a:rPr lang="cs-CZ" dirty="0" smtClean="0"/>
              <a:t>Kdo je to uchazeč o zaměstnání?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8021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507288" cy="4997152"/>
          </a:xfrm>
        </p:spPr>
        <p:txBody>
          <a:bodyPr>
            <a:noAutofit/>
          </a:bodyPr>
          <a:lstStyle/>
          <a:p>
            <a:r>
              <a:rPr lang="cs-CZ" sz="1600" dirty="0"/>
              <a:t>DVOŘÁK, Jan, a kol. </a:t>
            </a:r>
            <a:r>
              <a:rPr lang="cs-CZ" sz="1600" i="1" dirty="0"/>
              <a:t>Odmaturuj ze společenských věd.</a:t>
            </a:r>
            <a:r>
              <a:rPr lang="cs-CZ" sz="1600" dirty="0"/>
              <a:t> 1. vyd. Brno: </a:t>
            </a:r>
            <a:r>
              <a:rPr lang="cs-CZ" sz="1600" dirty="0" err="1"/>
              <a:t>Didaktis</a:t>
            </a:r>
            <a:r>
              <a:rPr lang="cs-CZ" sz="1600" dirty="0"/>
              <a:t>, 2008, 256 s. ISBN 978-80-7358-122-0.</a:t>
            </a:r>
          </a:p>
          <a:p>
            <a:r>
              <a:rPr lang="cs-CZ" sz="1600" dirty="0"/>
              <a:t>MANKIW, Gregory N. </a:t>
            </a:r>
            <a:r>
              <a:rPr lang="cs-CZ" sz="1600" i="1" dirty="0"/>
              <a:t>Zásady ekonomie</a:t>
            </a:r>
            <a:r>
              <a:rPr lang="cs-CZ" sz="1600" dirty="0"/>
              <a:t>. 1. vyd. Praha: </a:t>
            </a:r>
            <a:r>
              <a:rPr lang="cs-CZ" sz="1600" dirty="0" err="1"/>
              <a:t>Grada</a:t>
            </a:r>
            <a:r>
              <a:rPr lang="cs-CZ" sz="1600" dirty="0"/>
              <a:t>, 1999, 763 s. ISBN 80-716-9891-1. </a:t>
            </a:r>
            <a:endParaRPr lang="cs-CZ" sz="1600" dirty="0" smtClean="0"/>
          </a:p>
          <a:p>
            <a:r>
              <a:rPr lang="pt-BR" sz="1600" dirty="0" smtClean="0"/>
              <a:t>AUTOR </a:t>
            </a:r>
            <a:r>
              <a:rPr lang="pt-BR" sz="1600" dirty="0"/>
              <a:t>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[cit. </a:t>
            </a:r>
            <a:r>
              <a:rPr lang="pt-BR" sz="1600" dirty="0" smtClean="0"/>
              <a:t>1</a:t>
            </a:r>
            <a:r>
              <a:rPr lang="cs-CZ" sz="1600" dirty="0" smtClean="0"/>
              <a:t>0</a:t>
            </a:r>
            <a:r>
              <a:rPr lang="pt-BR" sz="1600" dirty="0" smtClean="0"/>
              <a:t>.</a:t>
            </a:r>
            <a:r>
              <a:rPr lang="cs-CZ" sz="1600" dirty="0" smtClean="0"/>
              <a:t>10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</a:t>
            </a:r>
            <a:r>
              <a:rPr lang="pt-BR" sz="1600" dirty="0" smtClean="0"/>
              <a:t>officeimg.vo.msecnd.net/en-us/images/MH900157903.jpg</a:t>
            </a:r>
            <a:endParaRPr lang="cs-CZ" sz="1600" dirty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</a:t>
            </a:r>
            <a:r>
              <a:rPr lang="pt-BR" sz="1600" dirty="0" smtClean="0"/>
              <a:t>[</a:t>
            </a:r>
            <a:r>
              <a:rPr lang="pt-BR" sz="1600" dirty="0"/>
              <a:t>cit. 1</a:t>
            </a:r>
            <a:r>
              <a:rPr lang="cs-CZ" sz="1600" dirty="0"/>
              <a:t>0</a:t>
            </a:r>
            <a:r>
              <a:rPr lang="pt-BR" sz="1600" dirty="0"/>
              <a:t>.</a:t>
            </a:r>
            <a:r>
              <a:rPr lang="cs-CZ" sz="1600" dirty="0"/>
              <a:t>10</a:t>
            </a:r>
            <a:r>
              <a:rPr lang="pt-BR" sz="1600" dirty="0"/>
              <a:t>.201</a:t>
            </a:r>
            <a:r>
              <a:rPr lang="cs-CZ" sz="1600" dirty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http://officeimg.vo.msecnd.net/en-us/images/MH900438081.jpg </a:t>
            </a:r>
            <a:endParaRPr lang="cs-CZ" sz="1600" dirty="0" smtClean="0">
              <a:hlinkClick r:id="rId2"/>
            </a:endParaRPr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</a:t>
            </a:r>
            <a:r>
              <a:rPr lang="pt-BR" sz="1600" dirty="0" smtClean="0"/>
              <a:t>[</a:t>
            </a:r>
            <a:r>
              <a:rPr lang="pt-BR" sz="1600" dirty="0"/>
              <a:t>cit. 1</a:t>
            </a:r>
            <a:r>
              <a:rPr lang="cs-CZ" sz="1600" dirty="0"/>
              <a:t>0</a:t>
            </a:r>
            <a:r>
              <a:rPr lang="pt-BR" sz="1600" dirty="0"/>
              <a:t>.</a:t>
            </a:r>
            <a:r>
              <a:rPr lang="cs-CZ" sz="1600" dirty="0"/>
              <a:t>10</a:t>
            </a:r>
            <a:r>
              <a:rPr lang="pt-BR" sz="1600" dirty="0"/>
              <a:t>.201</a:t>
            </a:r>
            <a:r>
              <a:rPr lang="cs-CZ" sz="1600" dirty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http://officeimg.vo.msecnd.net/en-us/images/MH900291984.jpg 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</a:t>
            </a:r>
            <a:r>
              <a:rPr lang="pt-BR" sz="1600" dirty="0" smtClean="0"/>
              <a:t>[</a:t>
            </a:r>
            <a:r>
              <a:rPr lang="pt-BR" sz="1600" dirty="0"/>
              <a:t>cit. 1</a:t>
            </a:r>
            <a:r>
              <a:rPr lang="cs-CZ" sz="1600" dirty="0"/>
              <a:t>0</a:t>
            </a:r>
            <a:r>
              <a:rPr lang="pt-BR" sz="1600" dirty="0"/>
              <a:t>.</a:t>
            </a:r>
            <a:r>
              <a:rPr lang="cs-CZ" sz="1600" dirty="0"/>
              <a:t>10</a:t>
            </a:r>
            <a:r>
              <a:rPr lang="pt-BR" sz="1600" dirty="0"/>
              <a:t>.201</a:t>
            </a:r>
            <a:r>
              <a:rPr lang="cs-CZ" sz="1600" dirty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http://officeimg.vo.msecnd.net/en-us/images/MH900334042.jpg </a:t>
            </a:r>
            <a:endParaRPr lang="cs-CZ" sz="1600" dirty="0" smtClean="0">
              <a:hlinkClick r:id="rId3"/>
            </a:endParaRPr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</a:t>
            </a:r>
            <a:r>
              <a:rPr lang="pt-BR" sz="1600" dirty="0" smtClean="0"/>
              <a:t>[</a:t>
            </a:r>
            <a:r>
              <a:rPr lang="pt-BR" sz="1600" dirty="0"/>
              <a:t>cit. 1</a:t>
            </a:r>
            <a:r>
              <a:rPr lang="cs-CZ" sz="1600" dirty="0"/>
              <a:t>0</a:t>
            </a:r>
            <a:r>
              <a:rPr lang="pt-BR" sz="1600" dirty="0"/>
              <a:t>.</a:t>
            </a:r>
            <a:r>
              <a:rPr lang="cs-CZ" sz="1600" dirty="0"/>
              <a:t>10</a:t>
            </a:r>
            <a:r>
              <a:rPr lang="pt-BR" sz="1600" dirty="0"/>
              <a:t>.201</a:t>
            </a:r>
            <a:r>
              <a:rPr lang="cs-CZ" sz="1600" dirty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http://officeimg.vo.msecnd.net/en-us/images/MH900334030.jpg </a:t>
            </a:r>
            <a:endParaRPr lang="cs-CZ" sz="1600" dirty="0" smtClean="0">
              <a:hlinkClick r:id="rId4"/>
            </a:endParaRPr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</a:t>
            </a:r>
            <a:r>
              <a:rPr lang="pt-BR" sz="1600" dirty="0" smtClean="0"/>
              <a:t>[</a:t>
            </a:r>
            <a:r>
              <a:rPr lang="pt-BR" sz="1600" dirty="0"/>
              <a:t>cit. 1</a:t>
            </a:r>
            <a:r>
              <a:rPr lang="cs-CZ" sz="1600" dirty="0"/>
              <a:t>0</a:t>
            </a:r>
            <a:r>
              <a:rPr lang="pt-BR" sz="1600" dirty="0"/>
              <a:t>.</a:t>
            </a:r>
            <a:r>
              <a:rPr lang="cs-CZ" sz="1600" dirty="0"/>
              <a:t>10</a:t>
            </a:r>
            <a:r>
              <a:rPr lang="pt-BR" sz="1600" dirty="0"/>
              <a:t>.201</a:t>
            </a:r>
            <a:r>
              <a:rPr lang="cs-CZ" sz="1600" dirty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http://officeimg.vo.msecnd.net/en-us/images/MH900334058.jpg </a:t>
            </a:r>
            <a:endParaRPr lang="cs-CZ" sz="1600" dirty="0" smtClean="0">
              <a:hlinkClick r:id="rId5"/>
            </a:endParaRPr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</a:t>
            </a:r>
            <a:r>
              <a:rPr lang="pt-BR" sz="1600" dirty="0" smtClean="0"/>
              <a:t>[</a:t>
            </a:r>
            <a:r>
              <a:rPr lang="pt-BR" sz="1600" dirty="0"/>
              <a:t>cit. 1</a:t>
            </a:r>
            <a:r>
              <a:rPr lang="cs-CZ" sz="1600" dirty="0"/>
              <a:t>0</a:t>
            </a:r>
            <a:r>
              <a:rPr lang="pt-BR" sz="1600" dirty="0"/>
              <a:t>.</a:t>
            </a:r>
            <a:r>
              <a:rPr lang="cs-CZ" sz="1600" dirty="0"/>
              <a:t>10</a:t>
            </a:r>
            <a:r>
              <a:rPr lang="pt-BR" sz="1600" dirty="0"/>
              <a:t>.201</a:t>
            </a:r>
            <a:r>
              <a:rPr lang="cs-CZ" sz="1600" dirty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http://officeimg.vo.msecnd.net/en-us/images/MH900334060.jpg </a:t>
            </a:r>
            <a:endParaRPr lang="cs-CZ" sz="1600" dirty="0"/>
          </a:p>
          <a:p>
            <a:r>
              <a:rPr lang="pt-BR" sz="1600" dirty="0" smtClean="0"/>
              <a:t>AUTOR </a:t>
            </a:r>
            <a:r>
              <a:rPr lang="pt-BR" sz="1600" dirty="0"/>
              <a:t>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</a:t>
            </a:r>
            <a:r>
              <a:rPr lang="pt-BR" sz="1600" dirty="0" smtClean="0"/>
              <a:t>[</a:t>
            </a:r>
            <a:r>
              <a:rPr lang="pt-BR" sz="1600" dirty="0"/>
              <a:t>cit. 1</a:t>
            </a:r>
            <a:r>
              <a:rPr lang="cs-CZ" sz="1600" dirty="0"/>
              <a:t>0</a:t>
            </a:r>
            <a:r>
              <a:rPr lang="pt-BR" sz="1600" dirty="0"/>
              <a:t>.</a:t>
            </a:r>
            <a:r>
              <a:rPr lang="cs-CZ" sz="1600" dirty="0"/>
              <a:t>10</a:t>
            </a:r>
            <a:r>
              <a:rPr lang="pt-BR" sz="1600" dirty="0"/>
              <a:t>.201</a:t>
            </a:r>
            <a:r>
              <a:rPr lang="cs-CZ" sz="1600" dirty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http://officeimg.vo.msecnd.net/en-us/images/MH900441527.jpg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4135166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183</TotalTime>
  <Words>745</Words>
  <Application>Microsoft Office PowerPoint</Application>
  <PresentationFormat>Předvádění na obrazovce (4:3)</PresentationFormat>
  <Paragraphs>125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Vrchol</vt:lpstr>
      <vt:lpstr>Rovnice</vt:lpstr>
      <vt:lpstr>Snímek 1</vt:lpstr>
      <vt:lpstr>Nezaměstnanost</vt:lpstr>
      <vt:lpstr>Základní pojmy</vt:lpstr>
      <vt:lpstr>Míra nezaměstnanosti</vt:lpstr>
      <vt:lpstr>Nezaměstnanost v ČR</vt:lpstr>
      <vt:lpstr>Míra pracovní participace</vt:lpstr>
      <vt:lpstr>Rozlišujeme:</vt:lpstr>
      <vt:lpstr>Základní typy nedobrovolné nezaměstnanosti</vt:lpstr>
      <vt:lpstr>Frikční nezaměstnanost</vt:lpstr>
      <vt:lpstr>Strukturální nezaměstnanost</vt:lpstr>
      <vt:lpstr>Cyklická nezaměstnanost</vt:lpstr>
      <vt:lpstr>Sezónní nezaměstnanost</vt:lpstr>
      <vt:lpstr>Úřady práce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Lenka</cp:lastModifiedBy>
  <cp:revision>17</cp:revision>
  <dcterms:created xsi:type="dcterms:W3CDTF">2014-05-10T21:19:32Z</dcterms:created>
  <dcterms:modified xsi:type="dcterms:W3CDTF">2014-05-16T19:04:08Z</dcterms:modified>
</cp:coreProperties>
</file>