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5" r:id="rId4"/>
    <p:sldId id="258" r:id="rId5"/>
    <p:sldId id="261" r:id="rId6"/>
    <p:sldId id="262" r:id="rId7"/>
    <p:sldId id="259" r:id="rId8"/>
    <p:sldId id="260" r:id="rId9"/>
    <p:sldId id="268" r:id="rId10"/>
    <p:sldId id="263" r:id="rId11"/>
    <p:sldId id="264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D4259F70-3316-4FF2-A1CD-A84657BD395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873697-519B-4340-A12F-2326D0AF8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89978B-D05C-4C2E-86BE-1D5E5D441E8E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09B5F-924D-45FF-A5C2-6B33650B4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527AB-8184-453C-AE32-A553B0C8DF2D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68FE3-D5F5-4C3E-A643-701212940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7564E-0A56-4191-8A7B-4F305B68623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AD454-7C10-476A-8F19-BD326677B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6823F-DDE6-4CAC-ABB0-75653FC30D61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9F107645-13EE-4403-9F1B-798F54A4C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2CDE1-BE3A-458A-94E9-4502ECDFC52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123E8-EFFE-4B17-9A5B-FC5C9D20A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C7633-01F0-4D0B-B844-7AE11C2E7D1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1866E-352F-4758-90CA-10CF3641F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D9B1C8B4-6745-4EA2-AF0A-ADF4E473EE2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2030CFA8-445A-41A8-94F7-DAAC15C85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4B52F67F-7468-4532-94DC-A9FF32440F2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1A207A54-7A01-44C0-88D3-5DC69A04C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65E81-CB7E-45FD-97B6-E909988841FC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CF74C-139F-404D-8F31-C62A3CD83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64C3E-CA9D-4F47-A38B-20C41637C6B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45939-B337-4D20-AFCF-04CA6CB44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B57885-8788-4EAA-BD3B-51C67082F023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2494D3-D9B3-4D8C-A19E-921944460E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3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ransition>
    <p:dissolve/>
  </p:transition>
  <p:txStyles>
    <p:titleStyle>
      <a:lvl1pPr marL="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C453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2pPr>
      <a:lvl3pPr marL="4841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3pPr>
      <a:lvl4pPr marL="4841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4pPr>
      <a:lvl5pPr marL="4841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5pPr>
      <a:lvl6pPr marL="9413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6pPr>
      <a:lvl7pPr marL="13985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7pPr>
      <a:lvl8pPr marL="18557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8pPr>
      <a:lvl9pPr marL="2312988" algn="l" rtl="0" fontAlgn="base">
        <a:spcBef>
          <a:spcPct val="0"/>
        </a:spcBef>
        <a:spcAft>
          <a:spcPct val="0"/>
        </a:spcAft>
        <a:defRPr sz="4200">
          <a:solidFill>
            <a:srgbClr val="FFC453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4C689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ercentage_of_the_World_Population_Over_65_-_1950-2050.png" TargetMode="External"/><Relationship Id="rId2" Type="http://schemas.openxmlformats.org/officeDocument/2006/relationships/hyperlink" Target="http://en.wikipedia.org/wiki/File:Percentage_of_Population_Above_65_-_2005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Elderly_Woman_,_B&amp;W_image_by_Chalmers_Butterfield.jpg" TargetMode="External"/><Relationship Id="rId4" Type="http://schemas.openxmlformats.org/officeDocument/2006/relationships/hyperlink" Target="http://en.wikipedia.org/wiki/File:Senesce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3" name="Skupina 3"/>
          <p:cNvGrpSpPr>
            <a:grpSpLocks/>
          </p:cNvGrpSpPr>
          <p:nvPr/>
        </p:nvGrpSpPr>
        <p:grpSpPr bwMode="auto">
          <a:xfrm>
            <a:off x="323850" y="228600"/>
            <a:ext cx="8639175" cy="1471613"/>
            <a:chOff x="0" y="0"/>
            <a:chExt cx="88837" cy="15314"/>
          </a:xfrm>
        </p:grpSpPr>
        <p:pic>
          <p:nvPicPr>
            <p:cNvPr id="13346" name="Obrázek 2" descr="Výřez obrazov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7" name="Obrázek 3" descr="loga soukrškolyvjpeg.jpg"/>
            <p:cNvPicPr>
              <a:picLocks noChangeAspect="1"/>
            </p:cNvPicPr>
            <p:nvPr/>
          </p:nvPicPr>
          <p:blipFill>
            <a:blip r:embed="rId3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8" name="Obrázek 4" descr="loga soukrškolyvjpeg.jpg"/>
            <p:cNvPicPr>
              <a:picLocks noChangeAspect="1"/>
            </p:cNvPicPr>
            <p:nvPr/>
          </p:nvPicPr>
          <p:blipFill>
            <a:blip r:embed="rId4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4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84213" y="1773238"/>
          <a:ext cx="7920037" cy="4946650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Stárnutí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populace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přiblížit sociologický problém stárnutí populace.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27. 10.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Stárnutí populace</a:t>
            </a:r>
            <a:endParaRPr lang="cs-CZ" sz="66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1338" y="2249488"/>
            <a:ext cx="8061325" cy="1752600"/>
          </a:xfrm>
        </p:spPr>
        <p:txBody>
          <a:bodyPr>
            <a:normAutofit/>
          </a:bodyPr>
          <a:lstStyle/>
          <a:p>
            <a:pPr marR="0">
              <a:spcBef>
                <a:spcPct val="0"/>
              </a:spcBef>
            </a:pPr>
            <a:endParaRPr lang="cs-CZ" smtClean="0">
              <a:ln>
                <a:noFill/>
              </a:ln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Průměrný věk populace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15362" name="Zástupný symbol pro obsah 3" descr="Median_age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1714500"/>
            <a:ext cx="8264525" cy="3624263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Problém stárnutí populace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Stárnutí české populace = sociální problém české společnosti</a:t>
            </a:r>
          </a:p>
          <a:p>
            <a:r>
              <a:rPr lang="cs-CZ" smtClean="0"/>
              <a:t>Také ve světě</a:t>
            </a:r>
          </a:p>
          <a:p>
            <a:r>
              <a:rPr lang="cs-CZ" smtClean="0"/>
              <a:t>Populace – označení stará či mladá? To závisí na proporcích mezi hlavními věkovými skupinami 0-14 let, 15-59 let, 60 a více let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Lidé nad 65 let v procentech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4" name="Zástupný symbol pro obsah 3" descr="800px-Percentage_of_Population_Above_65_-_2005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116138"/>
            <a:ext cx="8229600" cy="410527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</p:spPr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endParaRPr lang="cs-CZ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4" name="Zástupný symbol pro obsah 3" descr="Percentage_of_the_World_Population_Over_65_-_1950-2050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714375"/>
            <a:ext cx="7878763" cy="557212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Stárnutí populace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/>
          <a:lstStyle/>
          <a:p>
            <a:r>
              <a:rPr lang="cs-CZ" sz="3200" smtClean="0"/>
              <a:t>Stárnutí populace znamená, že se zvyšuje podíl  osob starších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 60 -65 let na úkor mladých</a:t>
            </a:r>
          </a:p>
        </p:txBody>
      </p:sp>
      <p:pic>
        <p:nvPicPr>
          <p:cNvPr id="19459" name="Zástupný symbol pro obsah 6" descr="496px-Senescence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794250" y="1722438"/>
            <a:ext cx="3746500" cy="4525962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Co ji způsobuje?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Především zpomalený růst počtu mladých věkových skupin – za tím stojí nízká porodnost a zrychlený nárůst počtů ve starých věkových skupinách – dán rychlým poklesem úmrtnosti a prodlužováním střední délky života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(= naděje dožití – počet roků, jichž se člověk statisticky dožije)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Snižování porodnosti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7829550" cy="1706562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Dochází k ní od počátku 90.let 20.st. u české populace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 posledních letech  ale tento trend mizí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Počet narozených dětí se začíná zvyšovat</a:t>
            </a:r>
            <a:endParaRPr lang="cs-CZ" dirty="0"/>
          </a:p>
        </p:txBody>
      </p:sp>
      <p:pic>
        <p:nvPicPr>
          <p:cNvPr id="7" name="Zástupný symbol pro obsah 6" descr="1280px-Birth_rate_figures_for_countries.PN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928688" y="3500438"/>
            <a:ext cx="6600825" cy="300672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Jak to vypadá?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V roce 1950 – v české populaci 8% starých lidí</a:t>
            </a:r>
          </a:p>
          <a:p>
            <a:r>
              <a:rPr lang="cs-CZ" smtClean="0"/>
              <a:t>V roce 1970 v populaci 12 % starých</a:t>
            </a:r>
          </a:p>
          <a:p>
            <a:r>
              <a:rPr lang="cs-CZ" smtClean="0"/>
              <a:t>V 90. letech začíná česká populace rapidně stárnout</a:t>
            </a:r>
          </a:p>
          <a:p>
            <a:r>
              <a:rPr lang="cs-CZ" smtClean="0"/>
              <a:t>Odhady:  v roce 2030 v naší republice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22 - 27 % osob starších 60 let (cca1/4 celé populace) nebo 17-22 % osob starších 65 let (cca1/5 celé pop</a:t>
            </a:r>
            <a:r>
              <a:rPr lang="cs-CZ" smtClean="0">
                <a:latin typeface="Arial" charset="0"/>
              </a:rPr>
              <a:t>u</a:t>
            </a:r>
            <a:r>
              <a:rPr lang="cs-CZ" smtClean="0"/>
              <a:t>lace)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Ageismus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23554" name="Zástupný symbol pro obsah 5" descr="478px-Elderly_Woman_,_B&amp;W_image_by_Chalmers_Butterfield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1500188"/>
            <a:ext cx="3892550" cy="4886325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038600" cy="4525962"/>
          </a:xfrm>
        </p:spPr>
        <p:txBody>
          <a:bodyPr/>
          <a:lstStyle/>
          <a:p>
            <a:r>
              <a:rPr lang="cs-CZ" smtClean="0"/>
              <a:t>Pojem používaný v sociologické literatuře</a:t>
            </a:r>
          </a:p>
          <a:p>
            <a:r>
              <a:rPr lang="cs-CZ" smtClean="0"/>
              <a:t>Souvisí se stárnutím populace</a:t>
            </a:r>
          </a:p>
          <a:p>
            <a:r>
              <a:rPr lang="cs-CZ" smtClean="0"/>
              <a:t>Pojem označuje diskriminaci osob,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zejména kvůli vyššímu věku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Důsledky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Může přinést sociální otřesy </a:t>
            </a:r>
            <a:r>
              <a:rPr lang="cs-CZ" smtClean="0">
                <a:sym typeface="Wingdings" pitchFamily="2" charset="2"/>
              </a:rPr>
              <a:t> systém financování důchodů v ČR – populace v produktivním věku financuje ze svých daní důchody starým lidem</a:t>
            </a:r>
          </a:p>
          <a:p>
            <a:r>
              <a:rPr lang="cs-CZ" smtClean="0">
                <a:sym typeface="Wingdings" pitchFamily="2" charset="2"/>
              </a:rPr>
              <a:t>Pokud je podíl lidí v produktivním věku nižší než podíl lidí v důchodovém věku – problém</a:t>
            </a:r>
            <a:r>
              <a:rPr lang="cs-CZ" smtClean="0">
                <a:latin typeface="Arial" charset="0"/>
                <a:sym typeface="Wingdings" pitchFamily="2" charset="2"/>
              </a:rPr>
              <a:t>,</a:t>
            </a:r>
            <a:r>
              <a:rPr lang="cs-CZ" smtClean="0">
                <a:sym typeface="Wingdings" pitchFamily="2" charset="2"/>
              </a:rPr>
              <a:t> jak důchody financovat</a:t>
            </a:r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Možná řešení?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92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Zvýšení hranice odchodu do důchodu (snížení počtu důchodců)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Zvýšení daní u lidí v produktivním věku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Zvýšení lidí v produktivním věku (zvýšená porodnost nebo imigrace)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Důchodová reforma – přechod od financování důchodů  z progresivní populace na důchodovou k samofinancování důchodů pomocí penzijních fondů ( každá generace v produktivním věku si bude sama spořit na důchod)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Otázky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V čem spočívá sociální problém stárnutí populace?</a:t>
            </a:r>
          </a:p>
          <a:p>
            <a:r>
              <a:rPr lang="cs-CZ" smtClean="0"/>
              <a:t>Co jej především způsobuje?</a:t>
            </a:r>
          </a:p>
          <a:p>
            <a:r>
              <a:rPr lang="cs-CZ" smtClean="0"/>
              <a:t>Jaké jsou důsledky tohoto problému?</a:t>
            </a:r>
          </a:p>
          <a:p>
            <a:r>
              <a:rPr lang="cs-CZ" smtClean="0"/>
              <a:t>Jaká jsou možná řešení tohoto problému.</a:t>
            </a:r>
          </a:p>
          <a:p>
            <a:r>
              <a:rPr lang="cs-CZ" smtClean="0"/>
              <a:t>Co znamená termín „ageismus“ ? </a:t>
            </a:r>
          </a:p>
          <a:p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57188" y="1857375"/>
            <a:ext cx="8229600" cy="4572000"/>
          </a:xfrm>
        </p:spPr>
        <p:txBody>
          <a:bodyPr/>
          <a:lstStyle/>
          <a:p>
            <a:r>
              <a:rPr lang="cs-CZ" sz="1200" smtClean="0"/>
              <a:t>DVOŘÁK, Jan, a kol. Odmaturuj ze společenských věd. 1. vyd. Brno: Didaktis, 2008, 256 s. ISBN 978-80-7358-122-0</a:t>
            </a:r>
          </a:p>
          <a:p>
            <a:r>
              <a:rPr lang="cs-CZ" sz="1200" smtClean="0"/>
              <a:t>Rcragun.</a:t>
            </a:r>
            <a:r>
              <a:rPr lang="pt-BR" sz="1200" i="1" smtClean="0"/>
              <a:t> http://</a:t>
            </a:r>
            <a:r>
              <a:rPr lang="cs-CZ" sz="1200" i="1" smtClean="0"/>
              <a:t>commons.wikimedia.org</a:t>
            </a:r>
            <a:r>
              <a:rPr lang="pt-BR" sz="1200" smtClean="0"/>
              <a:t> [online]. [cit. </a:t>
            </a:r>
            <a:r>
              <a:rPr lang="cs-CZ" sz="1200" smtClean="0"/>
              <a:t>27</a:t>
            </a:r>
            <a:r>
              <a:rPr lang="pt-BR" sz="1200" smtClean="0"/>
              <a:t>.</a:t>
            </a:r>
            <a:r>
              <a:rPr lang="cs-CZ" sz="1200" smtClean="0"/>
              <a:t>10</a:t>
            </a:r>
            <a:r>
              <a:rPr lang="pt-BR" sz="1200" smtClean="0"/>
              <a:t>.201</a:t>
            </a:r>
            <a:r>
              <a:rPr lang="cs-CZ" sz="1200" smtClean="0"/>
              <a:t>3</a:t>
            </a:r>
            <a:r>
              <a:rPr lang="pt-BR" sz="1200" smtClean="0"/>
              <a:t>]. Dostupný na WWW:</a:t>
            </a:r>
            <a:r>
              <a:rPr lang="cs-CZ" sz="1200" smtClean="0"/>
              <a:t> </a:t>
            </a:r>
            <a:r>
              <a:rPr lang="pt-BR" sz="1200" smtClean="0">
                <a:hlinkClick r:id="rId2"/>
              </a:rPr>
              <a:t>http://en.wikipedia.org/wiki/File:Percentage_of_Population_Above_65_-_2005.png</a:t>
            </a:r>
            <a:endParaRPr lang="cs-CZ" sz="1200" smtClean="0"/>
          </a:p>
          <a:p>
            <a:r>
              <a:rPr lang="cs-CZ" sz="1100" smtClean="0"/>
              <a:t>Rcragun.</a:t>
            </a:r>
            <a:r>
              <a:rPr lang="pt-BR" sz="1100" i="1" smtClean="0"/>
              <a:t> http://</a:t>
            </a:r>
            <a:r>
              <a:rPr lang="cs-CZ" sz="1100" i="1" smtClean="0"/>
              <a:t>commons.wikimedia.org</a:t>
            </a:r>
            <a:r>
              <a:rPr lang="pt-BR" sz="1100" smtClean="0"/>
              <a:t> [online]. [cit. 2</a:t>
            </a:r>
            <a:r>
              <a:rPr lang="cs-CZ" sz="1100" smtClean="0"/>
              <a:t>7</a:t>
            </a:r>
            <a:r>
              <a:rPr lang="pt-BR" sz="1100" smtClean="0"/>
              <a:t>.</a:t>
            </a:r>
            <a:r>
              <a:rPr lang="cs-CZ" sz="1100" smtClean="0"/>
              <a:t>10</a:t>
            </a:r>
            <a:r>
              <a:rPr lang="pt-BR" sz="1100" smtClean="0"/>
              <a:t>.201</a:t>
            </a:r>
            <a:r>
              <a:rPr lang="cs-CZ" sz="1100" smtClean="0"/>
              <a:t>3</a:t>
            </a:r>
            <a:r>
              <a:rPr lang="pt-BR" sz="1100" smtClean="0"/>
              <a:t>]. Dostupný na WWW:</a:t>
            </a:r>
            <a:r>
              <a:rPr lang="cs-CZ" sz="1100" smtClean="0"/>
              <a:t> </a:t>
            </a:r>
            <a:r>
              <a:rPr lang="cs-CZ" sz="1100" smtClean="0">
                <a:hlinkClick r:id="rId3"/>
              </a:rPr>
              <a:t>http://en.wikipedia.org/wiki/File:Percentage_of_the_World_Population_Over_65_-_1950-2050.png</a:t>
            </a:r>
            <a:endParaRPr lang="cs-CZ" sz="1100" smtClean="0"/>
          </a:p>
          <a:p>
            <a:r>
              <a:rPr lang="cs-CZ" sz="1100" smtClean="0"/>
              <a:t>Michael Ströck. </a:t>
            </a:r>
            <a:r>
              <a:rPr lang="pt-BR" sz="1100" i="1" smtClean="0"/>
              <a:t>http://</a:t>
            </a:r>
            <a:r>
              <a:rPr lang="cs-CZ" sz="1100" i="1" smtClean="0"/>
              <a:t>commons.wikimedia.org</a:t>
            </a:r>
            <a:r>
              <a:rPr lang="pt-BR" sz="1100" smtClean="0"/>
              <a:t> [online]. [cit. 2</a:t>
            </a:r>
            <a:r>
              <a:rPr lang="cs-CZ" sz="1100" smtClean="0"/>
              <a:t>7</a:t>
            </a:r>
            <a:r>
              <a:rPr lang="pt-BR" sz="1100" smtClean="0"/>
              <a:t>.</a:t>
            </a:r>
            <a:r>
              <a:rPr lang="cs-CZ" sz="1100" smtClean="0"/>
              <a:t>10</a:t>
            </a:r>
            <a:r>
              <a:rPr lang="pt-BR" sz="1100" smtClean="0"/>
              <a:t>.201</a:t>
            </a:r>
            <a:r>
              <a:rPr lang="cs-CZ" sz="1100" smtClean="0"/>
              <a:t>3</a:t>
            </a:r>
            <a:r>
              <a:rPr lang="pt-BR" sz="1100" smtClean="0"/>
              <a:t>]. Dostupný na WWW:</a:t>
            </a:r>
            <a:r>
              <a:rPr lang="cs-CZ" sz="1100" smtClean="0"/>
              <a:t> </a:t>
            </a:r>
            <a:r>
              <a:rPr lang="cs-CZ" sz="1100" smtClean="0">
                <a:hlinkClick r:id="rId4"/>
              </a:rPr>
              <a:t>http://en.wikipedia.org/wiki/File:Senescence.JPG</a:t>
            </a:r>
            <a:endParaRPr lang="cs-CZ" sz="1100" smtClean="0"/>
          </a:p>
          <a:p>
            <a:r>
              <a:rPr lang="cs-CZ" sz="1100" smtClean="0"/>
              <a:t>Gustavocarra, </a:t>
            </a:r>
            <a:r>
              <a:rPr lang="pt-BR" sz="1100" i="1" smtClean="0"/>
              <a:t>http://</a:t>
            </a:r>
            <a:r>
              <a:rPr lang="cs-CZ" sz="1100" i="1" smtClean="0"/>
              <a:t>commons.wikimedia.org</a:t>
            </a:r>
            <a:r>
              <a:rPr lang="pt-BR" sz="1100" smtClean="0"/>
              <a:t> [online]. [cit. 2</a:t>
            </a:r>
            <a:r>
              <a:rPr lang="cs-CZ" sz="1100" smtClean="0"/>
              <a:t>7</a:t>
            </a:r>
            <a:r>
              <a:rPr lang="pt-BR" sz="1100" smtClean="0"/>
              <a:t>.</a:t>
            </a:r>
            <a:r>
              <a:rPr lang="cs-CZ" sz="1100" smtClean="0"/>
              <a:t>10.</a:t>
            </a:r>
            <a:r>
              <a:rPr lang="pt-BR" sz="1100" smtClean="0"/>
              <a:t>201</a:t>
            </a:r>
            <a:r>
              <a:rPr lang="cs-CZ" sz="1100" smtClean="0"/>
              <a:t>3</a:t>
            </a:r>
            <a:r>
              <a:rPr lang="pt-BR" sz="1100" smtClean="0"/>
              <a:t>]. Dostupný na WWW:</a:t>
            </a:r>
            <a:r>
              <a:rPr lang="cs-CZ" sz="1100" smtClean="0"/>
              <a:t> </a:t>
            </a:r>
            <a:r>
              <a:rPr lang="cs-CZ" sz="1100" smtClean="0">
                <a:hlinkClick r:id="rId5"/>
              </a:rPr>
              <a:t>http://en.wikipedia.org/wiki/File:Elderly_Woman_,_B%26W_image_by_Chalmers_Butterfield.jpg</a:t>
            </a:r>
            <a:endParaRPr lang="cs-CZ" sz="1100" smtClean="0"/>
          </a:p>
          <a:p>
            <a:r>
              <a:rPr lang="cs-CZ" sz="1100" smtClean="0"/>
              <a:t>Uncknown Author. </a:t>
            </a:r>
            <a:r>
              <a:rPr lang="pt-BR" sz="1100" i="1" smtClean="0"/>
              <a:t>http://</a:t>
            </a:r>
            <a:r>
              <a:rPr lang="cs-CZ" sz="1100" i="1" smtClean="0"/>
              <a:t>commons.wikimedia.org</a:t>
            </a:r>
            <a:r>
              <a:rPr lang="pt-BR" sz="1100" smtClean="0"/>
              <a:t> [online]. [cit. 2</a:t>
            </a:r>
            <a:r>
              <a:rPr lang="cs-CZ" sz="1100" smtClean="0"/>
              <a:t>7</a:t>
            </a:r>
            <a:r>
              <a:rPr lang="pt-BR" sz="1100" smtClean="0"/>
              <a:t>.</a:t>
            </a:r>
            <a:r>
              <a:rPr lang="cs-CZ" sz="1100" smtClean="0"/>
              <a:t>10</a:t>
            </a:r>
            <a:r>
              <a:rPr lang="pt-BR" sz="1100" smtClean="0"/>
              <a:t>.201</a:t>
            </a:r>
            <a:r>
              <a:rPr lang="cs-CZ" sz="1100" smtClean="0"/>
              <a:t>3</a:t>
            </a:r>
            <a:r>
              <a:rPr lang="pt-BR" sz="1100" smtClean="0"/>
              <a:t>]. Dostupný na WWW:</a:t>
            </a:r>
            <a:r>
              <a:rPr lang="cs-CZ" sz="1100" smtClean="0"/>
              <a:t> http://cs.wikipedia.org/wiki/Porodnost#mediaviewer/Soubor:Birth_rate_figures_for_countries.PNG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55</TotalTime>
  <Words>437</Words>
  <Application>Microsoft Office PowerPoint</Application>
  <PresentationFormat>On-screen Show (4:3)</PresentationFormat>
  <Paragraphs>52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Century Gothic</vt:lpstr>
      <vt:lpstr>Arial</vt:lpstr>
      <vt:lpstr>Wingdings 2</vt:lpstr>
      <vt:lpstr>Verdana</vt:lpstr>
      <vt:lpstr>Calibri</vt:lpstr>
      <vt:lpstr>Times New Roman</vt:lpstr>
      <vt:lpstr>Wingdings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12</cp:revision>
  <dcterms:created xsi:type="dcterms:W3CDTF">2014-05-11T12:18:45Z</dcterms:created>
  <dcterms:modified xsi:type="dcterms:W3CDTF">2014-05-19T08:42:08Z</dcterms:modified>
</cp:coreProperties>
</file>