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9" r:id="rId4"/>
    <p:sldId id="258" r:id="rId5"/>
    <p:sldId id="262" r:id="rId6"/>
    <p:sldId id="263" r:id="rId7"/>
    <p:sldId id="271" r:id="rId8"/>
    <p:sldId id="261" r:id="rId9"/>
    <p:sldId id="260" r:id="rId10"/>
    <p:sldId id="266" r:id="rId11"/>
    <p:sldId id="265" r:id="rId12"/>
    <p:sldId id="264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E9E7AE-D5A0-43F5-8EAF-C607C97CF74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8430547-8DB6-4BD7-B709-0BA205A784B9}">
      <dgm:prSet phldrT="[Text]"/>
      <dgm:spPr/>
      <dgm:t>
        <a:bodyPr/>
        <a:lstStyle/>
        <a:p>
          <a:r>
            <a:rPr lang="cs-CZ" dirty="0" smtClean="0"/>
            <a:t>Organizace spojených národů (OSN)</a:t>
          </a:r>
          <a:endParaRPr lang="cs-CZ" dirty="0"/>
        </a:p>
      </dgm:t>
    </dgm:pt>
    <dgm:pt modelId="{2B090187-0C94-44EF-8FA2-61830FE0EDA0}" type="parTrans" cxnId="{3D1E7EBB-A32F-4E66-BCF5-157DD9B989F8}">
      <dgm:prSet/>
      <dgm:spPr/>
      <dgm:t>
        <a:bodyPr/>
        <a:lstStyle/>
        <a:p>
          <a:endParaRPr lang="cs-CZ"/>
        </a:p>
      </dgm:t>
    </dgm:pt>
    <dgm:pt modelId="{4B015005-67B8-4A32-8DB6-83EDE336D1A9}" type="sibTrans" cxnId="{3D1E7EBB-A32F-4E66-BCF5-157DD9B989F8}">
      <dgm:prSet/>
      <dgm:spPr/>
      <dgm:t>
        <a:bodyPr/>
        <a:lstStyle/>
        <a:p>
          <a:endParaRPr lang="cs-CZ"/>
        </a:p>
      </dgm:t>
    </dgm:pt>
    <dgm:pt modelId="{9AA48816-59B7-4CE8-A4A8-83F134E5C009}">
      <dgm:prSet phldrT="[Text]"/>
      <dgm:spPr/>
      <dgm:t>
        <a:bodyPr/>
        <a:lstStyle/>
        <a:p>
          <a:r>
            <a:rPr lang="cs-CZ" dirty="0" smtClean="0"/>
            <a:t>Světová obchodní organizace (WTO)</a:t>
          </a:r>
          <a:endParaRPr lang="cs-CZ" dirty="0"/>
        </a:p>
      </dgm:t>
    </dgm:pt>
    <dgm:pt modelId="{20CD868C-8763-47CF-B251-E61CB3D6A06B}" type="parTrans" cxnId="{334CCAC8-1A1F-4943-944C-0F2349C02681}">
      <dgm:prSet/>
      <dgm:spPr/>
      <dgm:t>
        <a:bodyPr/>
        <a:lstStyle/>
        <a:p>
          <a:endParaRPr lang="cs-CZ"/>
        </a:p>
      </dgm:t>
    </dgm:pt>
    <dgm:pt modelId="{2A38AB2E-EFA6-4E10-A17E-FBF0B8C16E85}" type="sibTrans" cxnId="{334CCAC8-1A1F-4943-944C-0F2349C02681}">
      <dgm:prSet/>
      <dgm:spPr/>
      <dgm:t>
        <a:bodyPr/>
        <a:lstStyle/>
        <a:p>
          <a:endParaRPr lang="cs-CZ"/>
        </a:p>
      </dgm:t>
    </dgm:pt>
    <dgm:pt modelId="{29A9F8BD-92F4-49C8-892C-4B19A3D7D8C8}">
      <dgm:prSet phldrT="[Text]"/>
      <dgm:spPr/>
      <dgm:t>
        <a:bodyPr/>
        <a:lstStyle/>
        <a:p>
          <a:r>
            <a:rPr lang="cs-CZ" dirty="0" smtClean="0"/>
            <a:t>Světová banka</a:t>
          </a:r>
          <a:endParaRPr lang="cs-CZ" dirty="0"/>
        </a:p>
      </dgm:t>
    </dgm:pt>
    <dgm:pt modelId="{86C97E27-AF62-4CF7-872B-45BB5B7643D0}" type="parTrans" cxnId="{3D3A7E12-4287-4233-8896-128ED1341E63}">
      <dgm:prSet/>
      <dgm:spPr/>
      <dgm:t>
        <a:bodyPr/>
        <a:lstStyle/>
        <a:p>
          <a:endParaRPr lang="cs-CZ"/>
        </a:p>
      </dgm:t>
    </dgm:pt>
    <dgm:pt modelId="{6D2C601F-CC6E-4584-A72C-A38881D6D5AE}" type="sibTrans" cxnId="{3D3A7E12-4287-4233-8896-128ED1341E63}">
      <dgm:prSet/>
      <dgm:spPr/>
      <dgm:t>
        <a:bodyPr/>
        <a:lstStyle/>
        <a:p>
          <a:endParaRPr lang="cs-CZ"/>
        </a:p>
      </dgm:t>
    </dgm:pt>
    <dgm:pt modelId="{BFF68590-7F1C-4039-A44F-331EE3DB5267}">
      <dgm:prSet phldrT="[Text]"/>
      <dgm:spPr/>
      <dgm:t>
        <a:bodyPr/>
        <a:lstStyle/>
        <a:p>
          <a:r>
            <a:rPr lang="cs-CZ" smtClean="0"/>
            <a:t>Mezinárodní měnový fond</a:t>
          </a:r>
          <a:endParaRPr lang="cs-CZ" dirty="0"/>
        </a:p>
      </dgm:t>
    </dgm:pt>
    <dgm:pt modelId="{484418FF-CF6C-4537-B0D0-92DF952F905C}" type="parTrans" cxnId="{B1C44944-A4C9-4F59-8D46-D840C8AF859B}">
      <dgm:prSet/>
      <dgm:spPr/>
      <dgm:t>
        <a:bodyPr/>
        <a:lstStyle/>
        <a:p>
          <a:endParaRPr lang="cs-CZ"/>
        </a:p>
      </dgm:t>
    </dgm:pt>
    <dgm:pt modelId="{8D237ABC-8757-42F4-AFD8-8FE4AA06C592}" type="sibTrans" cxnId="{B1C44944-A4C9-4F59-8D46-D840C8AF859B}">
      <dgm:prSet/>
      <dgm:spPr/>
      <dgm:t>
        <a:bodyPr/>
        <a:lstStyle/>
        <a:p>
          <a:endParaRPr lang="cs-CZ"/>
        </a:p>
      </dgm:t>
    </dgm:pt>
    <dgm:pt modelId="{7F7A26E4-33E7-4A54-A6FA-4D1747EF8C98}">
      <dgm:prSet/>
      <dgm:spPr/>
      <dgm:t>
        <a:bodyPr/>
        <a:lstStyle/>
        <a:p>
          <a:r>
            <a:rPr lang="cs-CZ" dirty="0" smtClean="0"/>
            <a:t>Nejdůležitější globální mezivládní organizace, Charta OSN</a:t>
          </a:r>
          <a:endParaRPr lang="cs-CZ" dirty="0"/>
        </a:p>
      </dgm:t>
    </dgm:pt>
    <dgm:pt modelId="{9F2DA80D-1DE9-44A6-8383-47BE779A5C2E}" type="parTrans" cxnId="{0CF67C95-0D63-420E-83B4-3D18AB3DB156}">
      <dgm:prSet/>
      <dgm:spPr/>
      <dgm:t>
        <a:bodyPr/>
        <a:lstStyle/>
        <a:p>
          <a:endParaRPr lang="cs-CZ"/>
        </a:p>
      </dgm:t>
    </dgm:pt>
    <dgm:pt modelId="{55445C74-E403-4E3C-8CFC-E0B306AB9EA7}" type="sibTrans" cxnId="{0CF67C95-0D63-420E-83B4-3D18AB3DB156}">
      <dgm:prSet/>
      <dgm:spPr/>
      <dgm:t>
        <a:bodyPr/>
        <a:lstStyle/>
        <a:p>
          <a:endParaRPr lang="cs-CZ"/>
        </a:p>
      </dgm:t>
    </dgm:pt>
    <dgm:pt modelId="{6A9B11F0-E3E9-4232-BCF0-19C6B9704446}">
      <dgm:prSet/>
      <dgm:spPr/>
      <dgm:t>
        <a:bodyPr/>
        <a:lstStyle/>
        <a:p>
          <a:r>
            <a:rPr lang="cs-CZ" dirty="0" smtClean="0"/>
            <a:t>Základní cíle: mezinárodní mír a bezpečnost, přátelské vztahy mezi státy,  mezinárodní kooperace, dodržovat lidská práva</a:t>
          </a:r>
          <a:endParaRPr lang="cs-CZ" dirty="0"/>
        </a:p>
      </dgm:t>
    </dgm:pt>
    <dgm:pt modelId="{92185CB3-E12B-4D1B-A5DD-F2CAC28C0E6E}" type="parTrans" cxnId="{89035E31-7D53-4982-890E-D3AD6CFDD9B0}">
      <dgm:prSet/>
      <dgm:spPr/>
      <dgm:t>
        <a:bodyPr/>
        <a:lstStyle/>
        <a:p>
          <a:endParaRPr lang="cs-CZ"/>
        </a:p>
      </dgm:t>
    </dgm:pt>
    <dgm:pt modelId="{C83BAAEA-C56D-43B4-922A-3045CAACB266}" type="sibTrans" cxnId="{89035E31-7D53-4982-890E-D3AD6CFDD9B0}">
      <dgm:prSet/>
      <dgm:spPr/>
      <dgm:t>
        <a:bodyPr/>
        <a:lstStyle/>
        <a:p>
          <a:endParaRPr lang="cs-CZ"/>
        </a:p>
      </dgm:t>
    </dgm:pt>
    <dgm:pt modelId="{E9613179-3B73-4ECE-84A2-67E0AD11F910}">
      <dgm:prSet/>
      <dgm:spPr/>
      <dgm:t>
        <a:bodyPr/>
        <a:lstStyle/>
        <a:p>
          <a:r>
            <a:rPr lang="cs-CZ" dirty="0" smtClean="0"/>
            <a:t>Posláním je liberalizovat mezinárodní obchod a vytvořit otevřený systém světového obchodování</a:t>
          </a:r>
          <a:endParaRPr lang="cs-CZ" dirty="0"/>
        </a:p>
      </dgm:t>
    </dgm:pt>
    <dgm:pt modelId="{7663FF2E-CE80-4900-8D9B-2B13270F6BFF}" type="parTrans" cxnId="{30DA20C7-0149-4003-829B-FD05CC944D25}">
      <dgm:prSet/>
      <dgm:spPr/>
      <dgm:t>
        <a:bodyPr/>
        <a:lstStyle/>
        <a:p>
          <a:endParaRPr lang="cs-CZ"/>
        </a:p>
      </dgm:t>
    </dgm:pt>
    <dgm:pt modelId="{598E7F33-CC96-4792-8F41-7EB9524421F4}" type="sibTrans" cxnId="{30DA20C7-0149-4003-829B-FD05CC944D25}">
      <dgm:prSet/>
      <dgm:spPr/>
      <dgm:t>
        <a:bodyPr/>
        <a:lstStyle/>
        <a:p>
          <a:endParaRPr lang="cs-CZ"/>
        </a:p>
      </dgm:t>
    </dgm:pt>
    <dgm:pt modelId="{F19A96E3-0AE8-43AC-84D9-6091BF276D3A}">
      <dgm:prSet/>
      <dgm:spPr/>
      <dgm:t>
        <a:bodyPr/>
        <a:lstStyle/>
        <a:p>
          <a:r>
            <a:rPr lang="cs-CZ" dirty="0" smtClean="0"/>
            <a:t>Cíl: poskytovat půjčky, bezúročné půjčky a granty na projekty, jejichž cílem je ekonomický rozvoj v nerozvinutých zemích</a:t>
          </a:r>
          <a:endParaRPr lang="cs-CZ" dirty="0"/>
        </a:p>
      </dgm:t>
    </dgm:pt>
    <dgm:pt modelId="{132CCF8A-C130-4C20-BDC8-C9B25FD8F614}" type="parTrans" cxnId="{D148186C-E09B-4DF6-9CC2-6F6C75260CEB}">
      <dgm:prSet/>
      <dgm:spPr/>
      <dgm:t>
        <a:bodyPr/>
        <a:lstStyle/>
        <a:p>
          <a:endParaRPr lang="cs-CZ"/>
        </a:p>
      </dgm:t>
    </dgm:pt>
    <dgm:pt modelId="{000B8B10-C3D1-46F6-98C9-701FACEA9D83}" type="sibTrans" cxnId="{D148186C-E09B-4DF6-9CC2-6F6C75260CEB}">
      <dgm:prSet/>
      <dgm:spPr/>
      <dgm:t>
        <a:bodyPr/>
        <a:lstStyle/>
        <a:p>
          <a:endParaRPr lang="cs-CZ"/>
        </a:p>
      </dgm:t>
    </dgm:pt>
    <dgm:pt modelId="{9D414A7A-8749-4392-891A-1086C0200677}">
      <dgm:prSet/>
      <dgm:spPr/>
      <dgm:t>
        <a:bodyPr/>
        <a:lstStyle/>
        <a:p>
          <a:r>
            <a:rPr lang="cs-CZ" dirty="0" smtClean="0"/>
            <a:t>Cíl: dozírat nad globálními finančními pravidly a udržovat měnovou stabilitu</a:t>
          </a:r>
          <a:endParaRPr lang="cs-CZ" dirty="0"/>
        </a:p>
      </dgm:t>
    </dgm:pt>
    <dgm:pt modelId="{5D2875BD-5601-4FBD-818B-70E2C03788BF}" type="parTrans" cxnId="{22B51565-7047-4FC1-9710-300C7F828CB7}">
      <dgm:prSet/>
      <dgm:spPr/>
      <dgm:t>
        <a:bodyPr/>
        <a:lstStyle/>
        <a:p>
          <a:endParaRPr lang="cs-CZ"/>
        </a:p>
      </dgm:t>
    </dgm:pt>
    <dgm:pt modelId="{3E97F1E1-C1B3-4D90-B039-836DA733B56D}" type="sibTrans" cxnId="{22B51565-7047-4FC1-9710-300C7F828CB7}">
      <dgm:prSet/>
      <dgm:spPr/>
      <dgm:t>
        <a:bodyPr/>
        <a:lstStyle/>
        <a:p>
          <a:endParaRPr lang="cs-CZ"/>
        </a:p>
      </dgm:t>
    </dgm:pt>
    <dgm:pt modelId="{BA2D2031-0854-4AD6-855B-6EFFDCFFD1BE}" type="pres">
      <dgm:prSet presAssocID="{62E9E7AE-D5A0-43F5-8EAF-C607C97CF74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CD0BFC-130F-4FDD-BCAF-1DA2FE205645}" type="pres">
      <dgm:prSet presAssocID="{18430547-8DB6-4BD7-B709-0BA205A784B9}" presName="parentLin" presStyleCnt="0"/>
      <dgm:spPr/>
    </dgm:pt>
    <dgm:pt modelId="{606BA1FD-A546-4CE5-8C3C-3AD73857FFE4}" type="pres">
      <dgm:prSet presAssocID="{18430547-8DB6-4BD7-B709-0BA205A784B9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65CDD360-48AC-4EAE-9126-4F0F4496D875}" type="pres">
      <dgm:prSet presAssocID="{18430547-8DB6-4BD7-B709-0BA205A784B9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DB657F-CC47-40D0-A148-4A652A3888AA}" type="pres">
      <dgm:prSet presAssocID="{18430547-8DB6-4BD7-B709-0BA205A784B9}" presName="negativeSpace" presStyleCnt="0"/>
      <dgm:spPr/>
    </dgm:pt>
    <dgm:pt modelId="{7795F027-A7D9-4571-8227-AA357613A977}" type="pres">
      <dgm:prSet presAssocID="{18430547-8DB6-4BD7-B709-0BA205A784B9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04E0F1-705E-4C62-B0D4-AC189FD68E00}" type="pres">
      <dgm:prSet presAssocID="{4B015005-67B8-4A32-8DB6-83EDE336D1A9}" presName="spaceBetweenRectangles" presStyleCnt="0"/>
      <dgm:spPr/>
    </dgm:pt>
    <dgm:pt modelId="{DA4F1607-6087-4CE3-8AAD-B011CAECEE39}" type="pres">
      <dgm:prSet presAssocID="{9AA48816-59B7-4CE8-A4A8-83F134E5C009}" presName="parentLin" presStyleCnt="0"/>
      <dgm:spPr/>
    </dgm:pt>
    <dgm:pt modelId="{A0FC01F4-C598-4639-AE45-B3C1E40C9AFE}" type="pres">
      <dgm:prSet presAssocID="{9AA48816-59B7-4CE8-A4A8-83F134E5C009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B08A9E9A-202D-4BEE-AA3A-F1FF66A8999A}" type="pres">
      <dgm:prSet presAssocID="{9AA48816-59B7-4CE8-A4A8-83F134E5C009}" presName="parentText" presStyleLbl="node1" presStyleIdx="1" presStyleCnt="4" custLinFactNeighborX="84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E92A25-DEAC-4D64-85EA-D88852EFC0F6}" type="pres">
      <dgm:prSet presAssocID="{9AA48816-59B7-4CE8-A4A8-83F134E5C009}" presName="negativeSpace" presStyleCnt="0"/>
      <dgm:spPr/>
    </dgm:pt>
    <dgm:pt modelId="{35ED7B80-1F5B-4AB4-B7F3-88102CAE684F}" type="pres">
      <dgm:prSet presAssocID="{9AA48816-59B7-4CE8-A4A8-83F134E5C009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E59837-4A61-4261-9A4F-A55E53F5BA90}" type="pres">
      <dgm:prSet presAssocID="{2A38AB2E-EFA6-4E10-A17E-FBF0B8C16E85}" presName="spaceBetweenRectangles" presStyleCnt="0"/>
      <dgm:spPr/>
    </dgm:pt>
    <dgm:pt modelId="{4DABBAED-0477-4BFB-865C-1CABFBE94CC7}" type="pres">
      <dgm:prSet presAssocID="{29A9F8BD-92F4-49C8-892C-4B19A3D7D8C8}" presName="parentLin" presStyleCnt="0"/>
      <dgm:spPr/>
    </dgm:pt>
    <dgm:pt modelId="{2192287F-4C0F-4767-B0DA-FBCA13430FAE}" type="pres">
      <dgm:prSet presAssocID="{29A9F8BD-92F4-49C8-892C-4B19A3D7D8C8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DE07FDF2-FD42-4872-90E1-DA84D7D94007}" type="pres">
      <dgm:prSet presAssocID="{29A9F8BD-92F4-49C8-892C-4B19A3D7D8C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21EC64-2E69-49EB-9249-240E808C4D5C}" type="pres">
      <dgm:prSet presAssocID="{29A9F8BD-92F4-49C8-892C-4B19A3D7D8C8}" presName="negativeSpace" presStyleCnt="0"/>
      <dgm:spPr/>
    </dgm:pt>
    <dgm:pt modelId="{732ACAAB-73B2-489D-A7F8-C9897ACA451B}" type="pres">
      <dgm:prSet presAssocID="{29A9F8BD-92F4-49C8-892C-4B19A3D7D8C8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97ABC9-843B-4826-B0D9-1CA00B080B84}" type="pres">
      <dgm:prSet presAssocID="{6D2C601F-CC6E-4584-A72C-A38881D6D5AE}" presName="spaceBetweenRectangles" presStyleCnt="0"/>
      <dgm:spPr/>
    </dgm:pt>
    <dgm:pt modelId="{5CA6B6AA-5600-46D6-B972-14B54384F408}" type="pres">
      <dgm:prSet presAssocID="{BFF68590-7F1C-4039-A44F-331EE3DB5267}" presName="parentLin" presStyleCnt="0"/>
      <dgm:spPr/>
    </dgm:pt>
    <dgm:pt modelId="{8BE84ADE-3B17-49F3-A769-9C8C9814EB0C}" type="pres">
      <dgm:prSet presAssocID="{BFF68590-7F1C-4039-A44F-331EE3DB5267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FB1DA2EF-7957-4102-A53F-50A48DD82BC8}" type="pres">
      <dgm:prSet presAssocID="{BFF68590-7F1C-4039-A44F-331EE3DB5267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8548FE-FF81-484C-9665-F97FDF1E249A}" type="pres">
      <dgm:prSet presAssocID="{BFF68590-7F1C-4039-A44F-331EE3DB5267}" presName="negativeSpace" presStyleCnt="0"/>
      <dgm:spPr/>
    </dgm:pt>
    <dgm:pt modelId="{7C765A9D-371F-44DA-9F71-FAD0A39446F1}" type="pres">
      <dgm:prSet presAssocID="{BFF68590-7F1C-4039-A44F-331EE3DB5267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C2E5B5-A51A-49A8-8E1C-411D0954A2C6}" type="presOf" srcId="{29A9F8BD-92F4-49C8-892C-4B19A3D7D8C8}" destId="{2192287F-4C0F-4767-B0DA-FBCA13430FAE}" srcOrd="0" destOrd="0" presId="urn:microsoft.com/office/officeart/2005/8/layout/list1"/>
    <dgm:cxn modelId="{60F414F2-31A4-4BD9-BA5E-C515202B0F30}" type="presOf" srcId="{18430547-8DB6-4BD7-B709-0BA205A784B9}" destId="{65CDD360-48AC-4EAE-9126-4F0F4496D875}" srcOrd="1" destOrd="0" presId="urn:microsoft.com/office/officeart/2005/8/layout/list1"/>
    <dgm:cxn modelId="{A1A2BE33-0520-43E0-89D3-4FF42AF5DBBC}" type="presOf" srcId="{6A9B11F0-E3E9-4232-BCF0-19C6B9704446}" destId="{7795F027-A7D9-4571-8227-AA357613A977}" srcOrd="0" destOrd="1" presId="urn:microsoft.com/office/officeart/2005/8/layout/list1"/>
    <dgm:cxn modelId="{D148186C-E09B-4DF6-9CC2-6F6C75260CEB}" srcId="{29A9F8BD-92F4-49C8-892C-4B19A3D7D8C8}" destId="{F19A96E3-0AE8-43AC-84D9-6091BF276D3A}" srcOrd="0" destOrd="0" parTransId="{132CCF8A-C130-4C20-BDC8-C9B25FD8F614}" sibTransId="{000B8B10-C3D1-46F6-98C9-701FACEA9D83}"/>
    <dgm:cxn modelId="{8AF39039-2F0C-40CC-B902-BBA3B285841D}" type="presOf" srcId="{E9613179-3B73-4ECE-84A2-67E0AD11F910}" destId="{35ED7B80-1F5B-4AB4-B7F3-88102CAE684F}" srcOrd="0" destOrd="0" presId="urn:microsoft.com/office/officeart/2005/8/layout/list1"/>
    <dgm:cxn modelId="{C7782573-EB5B-4010-8501-4459C3E20DBE}" type="presOf" srcId="{F19A96E3-0AE8-43AC-84D9-6091BF276D3A}" destId="{732ACAAB-73B2-489D-A7F8-C9897ACA451B}" srcOrd="0" destOrd="0" presId="urn:microsoft.com/office/officeart/2005/8/layout/list1"/>
    <dgm:cxn modelId="{22B51565-7047-4FC1-9710-300C7F828CB7}" srcId="{BFF68590-7F1C-4039-A44F-331EE3DB5267}" destId="{9D414A7A-8749-4392-891A-1086C0200677}" srcOrd="0" destOrd="0" parTransId="{5D2875BD-5601-4FBD-818B-70E2C03788BF}" sibTransId="{3E97F1E1-C1B3-4D90-B039-836DA733B56D}"/>
    <dgm:cxn modelId="{FB6E1A9D-588A-4355-9C7B-8BC9907DB878}" type="presOf" srcId="{9AA48816-59B7-4CE8-A4A8-83F134E5C009}" destId="{A0FC01F4-C598-4639-AE45-B3C1E40C9AFE}" srcOrd="0" destOrd="0" presId="urn:microsoft.com/office/officeart/2005/8/layout/list1"/>
    <dgm:cxn modelId="{DEE07CAC-2AE9-43DD-BE53-E9C0D6AA515E}" type="presOf" srcId="{BFF68590-7F1C-4039-A44F-331EE3DB5267}" destId="{8BE84ADE-3B17-49F3-A769-9C8C9814EB0C}" srcOrd="0" destOrd="0" presId="urn:microsoft.com/office/officeart/2005/8/layout/list1"/>
    <dgm:cxn modelId="{89035E31-7D53-4982-890E-D3AD6CFDD9B0}" srcId="{18430547-8DB6-4BD7-B709-0BA205A784B9}" destId="{6A9B11F0-E3E9-4232-BCF0-19C6B9704446}" srcOrd="1" destOrd="0" parTransId="{92185CB3-E12B-4D1B-A5DD-F2CAC28C0E6E}" sibTransId="{C83BAAEA-C56D-43B4-922A-3045CAACB266}"/>
    <dgm:cxn modelId="{37E1375F-703A-4AD7-BE5D-C8E45ACA2439}" type="presOf" srcId="{29A9F8BD-92F4-49C8-892C-4B19A3D7D8C8}" destId="{DE07FDF2-FD42-4872-90E1-DA84D7D94007}" srcOrd="1" destOrd="0" presId="urn:microsoft.com/office/officeart/2005/8/layout/list1"/>
    <dgm:cxn modelId="{F78AF282-C84D-4637-BC33-4753A0A346D8}" type="presOf" srcId="{62E9E7AE-D5A0-43F5-8EAF-C607C97CF74E}" destId="{BA2D2031-0854-4AD6-855B-6EFFDCFFD1BE}" srcOrd="0" destOrd="0" presId="urn:microsoft.com/office/officeart/2005/8/layout/list1"/>
    <dgm:cxn modelId="{334CCAC8-1A1F-4943-944C-0F2349C02681}" srcId="{62E9E7AE-D5A0-43F5-8EAF-C607C97CF74E}" destId="{9AA48816-59B7-4CE8-A4A8-83F134E5C009}" srcOrd="1" destOrd="0" parTransId="{20CD868C-8763-47CF-B251-E61CB3D6A06B}" sibTransId="{2A38AB2E-EFA6-4E10-A17E-FBF0B8C16E85}"/>
    <dgm:cxn modelId="{3D3A7E12-4287-4233-8896-128ED1341E63}" srcId="{62E9E7AE-D5A0-43F5-8EAF-C607C97CF74E}" destId="{29A9F8BD-92F4-49C8-892C-4B19A3D7D8C8}" srcOrd="2" destOrd="0" parTransId="{86C97E27-AF62-4CF7-872B-45BB5B7643D0}" sibTransId="{6D2C601F-CC6E-4584-A72C-A38881D6D5AE}"/>
    <dgm:cxn modelId="{3D1E7EBB-A32F-4E66-BCF5-157DD9B989F8}" srcId="{62E9E7AE-D5A0-43F5-8EAF-C607C97CF74E}" destId="{18430547-8DB6-4BD7-B709-0BA205A784B9}" srcOrd="0" destOrd="0" parTransId="{2B090187-0C94-44EF-8FA2-61830FE0EDA0}" sibTransId="{4B015005-67B8-4A32-8DB6-83EDE336D1A9}"/>
    <dgm:cxn modelId="{0CF67C95-0D63-420E-83B4-3D18AB3DB156}" srcId="{18430547-8DB6-4BD7-B709-0BA205A784B9}" destId="{7F7A26E4-33E7-4A54-A6FA-4D1747EF8C98}" srcOrd="0" destOrd="0" parTransId="{9F2DA80D-1DE9-44A6-8383-47BE779A5C2E}" sibTransId="{55445C74-E403-4E3C-8CFC-E0B306AB9EA7}"/>
    <dgm:cxn modelId="{D56D5814-4FE5-452F-9CB1-AD0E163DBDE5}" type="presOf" srcId="{18430547-8DB6-4BD7-B709-0BA205A784B9}" destId="{606BA1FD-A546-4CE5-8C3C-3AD73857FFE4}" srcOrd="0" destOrd="0" presId="urn:microsoft.com/office/officeart/2005/8/layout/list1"/>
    <dgm:cxn modelId="{D0C012C9-1539-4C18-8F2B-58FB17026FE9}" type="presOf" srcId="{7F7A26E4-33E7-4A54-A6FA-4D1747EF8C98}" destId="{7795F027-A7D9-4571-8227-AA357613A977}" srcOrd="0" destOrd="0" presId="urn:microsoft.com/office/officeart/2005/8/layout/list1"/>
    <dgm:cxn modelId="{30DA20C7-0149-4003-829B-FD05CC944D25}" srcId="{9AA48816-59B7-4CE8-A4A8-83F134E5C009}" destId="{E9613179-3B73-4ECE-84A2-67E0AD11F910}" srcOrd="0" destOrd="0" parTransId="{7663FF2E-CE80-4900-8D9B-2B13270F6BFF}" sibTransId="{598E7F33-CC96-4792-8F41-7EB9524421F4}"/>
    <dgm:cxn modelId="{B1C44944-A4C9-4F59-8D46-D840C8AF859B}" srcId="{62E9E7AE-D5A0-43F5-8EAF-C607C97CF74E}" destId="{BFF68590-7F1C-4039-A44F-331EE3DB5267}" srcOrd="3" destOrd="0" parTransId="{484418FF-CF6C-4537-B0D0-92DF952F905C}" sibTransId="{8D237ABC-8757-42F4-AFD8-8FE4AA06C592}"/>
    <dgm:cxn modelId="{194C8E59-79FB-4E25-9DEC-0EC114C14D30}" type="presOf" srcId="{BFF68590-7F1C-4039-A44F-331EE3DB5267}" destId="{FB1DA2EF-7957-4102-A53F-50A48DD82BC8}" srcOrd="1" destOrd="0" presId="urn:microsoft.com/office/officeart/2005/8/layout/list1"/>
    <dgm:cxn modelId="{7F765562-E3E7-464B-9187-F64ECB1C7A80}" type="presOf" srcId="{9AA48816-59B7-4CE8-A4A8-83F134E5C009}" destId="{B08A9E9A-202D-4BEE-AA3A-F1FF66A8999A}" srcOrd="1" destOrd="0" presId="urn:microsoft.com/office/officeart/2005/8/layout/list1"/>
    <dgm:cxn modelId="{3B05724D-0E19-4274-8726-5F5E8DB22FC3}" type="presOf" srcId="{9D414A7A-8749-4392-891A-1086C0200677}" destId="{7C765A9D-371F-44DA-9F71-FAD0A39446F1}" srcOrd="0" destOrd="0" presId="urn:microsoft.com/office/officeart/2005/8/layout/list1"/>
    <dgm:cxn modelId="{D518B917-7CCE-4426-AF19-324B58CCA3AC}" type="presParOf" srcId="{BA2D2031-0854-4AD6-855B-6EFFDCFFD1BE}" destId="{A7CD0BFC-130F-4FDD-BCAF-1DA2FE205645}" srcOrd="0" destOrd="0" presId="urn:microsoft.com/office/officeart/2005/8/layout/list1"/>
    <dgm:cxn modelId="{90A6D1C8-2EFD-4A49-8A4C-C87BC2655697}" type="presParOf" srcId="{A7CD0BFC-130F-4FDD-BCAF-1DA2FE205645}" destId="{606BA1FD-A546-4CE5-8C3C-3AD73857FFE4}" srcOrd="0" destOrd="0" presId="urn:microsoft.com/office/officeart/2005/8/layout/list1"/>
    <dgm:cxn modelId="{FEF2B873-4C66-4E5E-869F-01BEDAF396A8}" type="presParOf" srcId="{A7CD0BFC-130F-4FDD-BCAF-1DA2FE205645}" destId="{65CDD360-48AC-4EAE-9126-4F0F4496D875}" srcOrd="1" destOrd="0" presId="urn:microsoft.com/office/officeart/2005/8/layout/list1"/>
    <dgm:cxn modelId="{044AA1B3-E449-4586-A1B6-010C7FD0A606}" type="presParOf" srcId="{BA2D2031-0854-4AD6-855B-6EFFDCFFD1BE}" destId="{BCDB657F-CC47-40D0-A148-4A652A3888AA}" srcOrd="1" destOrd="0" presId="urn:microsoft.com/office/officeart/2005/8/layout/list1"/>
    <dgm:cxn modelId="{8C3E9F21-F3EF-4E76-8711-0EA5E478A72E}" type="presParOf" srcId="{BA2D2031-0854-4AD6-855B-6EFFDCFFD1BE}" destId="{7795F027-A7D9-4571-8227-AA357613A977}" srcOrd="2" destOrd="0" presId="urn:microsoft.com/office/officeart/2005/8/layout/list1"/>
    <dgm:cxn modelId="{A2E11590-F001-4058-BF20-A69E7B73E594}" type="presParOf" srcId="{BA2D2031-0854-4AD6-855B-6EFFDCFFD1BE}" destId="{5E04E0F1-705E-4C62-B0D4-AC189FD68E00}" srcOrd="3" destOrd="0" presId="urn:microsoft.com/office/officeart/2005/8/layout/list1"/>
    <dgm:cxn modelId="{5DA6C52B-78D0-4111-90D6-674A5FF128D3}" type="presParOf" srcId="{BA2D2031-0854-4AD6-855B-6EFFDCFFD1BE}" destId="{DA4F1607-6087-4CE3-8AAD-B011CAECEE39}" srcOrd="4" destOrd="0" presId="urn:microsoft.com/office/officeart/2005/8/layout/list1"/>
    <dgm:cxn modelId="{827D596B-1CDE-4CA6-B8A7-58EF38A0A061}" type="presParOf" srcId="{DA4F1607-6087-4CE3-8AAD-B011CAECEE39}" destId="{A0FC01F4-C598-4639-AE45-B3C1E40C9AFE}" srcOrd="0" destOrd="0" presId="urn:microsoft.com/office/officeart/2005/8/layout/list1"/>
    <dgm:cxn modelId="{54261640-E725-44DE-8AA3-EC453E7C7D41}" type="presParOf" srcId="{DA4F1607-6087-4CE3-8AAD-B011CAECEE39}" destId="{B08A9E9A-202D-4BEE-AA3A-F1FF66A8999A}" srcOrd="1" destOrd="0" presId="urn:microsoft.com/office/officeart/2005/8/layout/list1"/>
    <dgm:cxn modelId="{43DECCB9-B3F9-4D3F-A706-EBE7C90BCD32}" type="presParOf" srcId="{BA2D2031-0854-4AD6-855B-6EFFDCFFD1BE}" destId="{5EE92A25-DEAC-4D64-85EA-D88852EFC0F6}" srcOrd="5" destOrd="0" presId="urn:microsoft.com/office/officeart/2005/8/layout/list1"/>
    <dgm:cxn modelId="{B0CFD09E-CBF0-4DCB-954B-21EFE37EA9EA}" type="presParOf" srcId="{BA2D2031-0854-4AD6-855B-6EFFDCFFD1BE}" destId="{35ED7B80-1F5B-4AB4-B7F3-88102CAE684F}" srcOrd="6" destOrd="0" presId="urn:microsoft.com/office/officeart/2005/8/layout/list1"/>
    <dgm:cxn modelId="{73DA1170-5E70-435B-930A-C5BF41E3AB93}" type="presParOf" srcId="{BA2D2031-0854-4AD6-855B-6EFFDCFFD1BE}" destId="{5EE59837-4A61-4261-9A4F-A55E53F5BA90}" srcOrd="7" destOrd="0" presId="urn:microsoft.com/office/officeart/2005/8/layout/list1"/>
    <dgm:cxn modelId="{349C8748-80DC-4E1E-BDA1-05DE35A71CE2}" type="presParOf" srcId="{BA2D2031-0854-4AD6-855B-6EFFDCFFD1BE}" destId="{4DABBAED-0477-4BFB-865C-1CABFBE94CC7}" srcOrd="8" destOrd="0" presId="urn:microsoft.com/office/officeart/2005/8/layout/list1"/>
    <dgm:cxn modelId="{1BBD6D02-08CC-4E1F-8DDB-7D2F98584416}" type="presParOf" srcId="{4DABBAED-0477-4BFB-865C-1CABFBE94CC7}" destId="{2192287F-4C0F-4767-B0DA-FBCA13430FAE}" srcOrd="0" destOrd="0" presId="urn:microsoft.com/office/officeart/2005/8/layout/list1"/>
    <dgm:cxn modelId="{6BA03776-0A34-4574-BC60-1E6F15664C56}" type="presParOf" srcId="{4DABBAED-0477-4BFB-865C-1CABFBE94CC7}" destId="{DE07FDF2-FD42-4872-90E1-DA84D7D94007}" srcOrd="1" destOrd="0" presId="urn:microsoft.com/office/officeart/2005/8/layout/list1"/>
    <dgm:cxn modelId="{250457BD-2F1C-4236-B69B-5FF0B26A840E}" type="presParOf" srcId="{BA2D2031-0854-4AD6-855B-6EFFDCFFD1BE}" destId="{1221EC64-2E69-49EB-9249-240E808C4D5C}" srcOrd="9" destOrd="0" presId="urn:microsoft.com/office/officeart/2005/8/layout/list1"/>
    <dgm:cxn modelId="{09B8CB2C-04C9-4851-8C67-C92F7D09449C}" type="presParOf" srcId="{BA2D2031-0854-4AD6-855B-6EFFDCFFD1BE}" destId="{732ACAAB-73B2-489D-A7F8-C9897ACA451B}" srcOrd="10" destOrd="0" presId="urn:microsoft.com/office/officeart/2005/8/layout/list1"/>
    <dgm:cxn modelId="{52EE7D41-D1B8-4DE9-B207-30A1ACF597CE}" type="presParOf" srcId="{BA2D2031-0854-4AD6-855B-6EFFDCFFD1BE}" destId="{8E97ABC9-843B-4826-B0D9-1CA00B080B84}" srcOrd="11" destOrd="0" presId="urn:microsoft.com/office/officeart/2005/8/layout/list1"/>
    <dgm:cxn modelId="{46B1854D-5914-40E2-A935-5288CAD7C7FB}" type="presParOf" srcId="{BA2D2031-0854-4AD6-855B-6EFFDCFFD1BE}" destId="{5CA6B6AA-5600-46D6-B972-14B54384F408}" srcOrd="12" destOrd="0" presId="urn:microsoft.com/office/officeart/2005/8/layout/list1"/>
    <dgm:cxn modelId="{47721262-FA81-47A6-9FDB-590A078B7FBD}" type="presParOf" srcId="{5CA6B6AA-5600-46D6-B972-14B54384F408}" destId="{8BE84ADE-3B17-49F3-A769-9C8C9814EB0C}" srcOrd="0" destOrd="0" presId="urn:microsoft.com/office/officeart/2005/8/layout/list1"/>
    <dgm:cxn modelId="{F506BD33-0501-48FD-84B7-E7FF3E8ABC1F}" type="presParOf" srcId="{5CA6B6AA-5600-46D6-B972-14B54384F408}" destId="{FB1DA2EF-7957-4102-A53F-50A48DD82BC8}" srcOrd="1" destOrd="0" presId="urn:microsoft.com/office/officeart/2005/8/layout/list1"/>
    <dgm:cxn modelId="{B8E7EFB5-E2AB-4197-A065-09FEFAD97C60}" type="presParOf" srcId="{BA2D2031-0854-4AD6-855B-6EFFDCFFD1BE}" destId="{AA8548FE-FF81-484C-9665-F97FDF1E249A}" srcOrd="13" destOrd="0" presId="urn:microsoft.com/office/officeart/2005/8/layout/list1"/>
    <dgm:cxn modelId="{6EB83129-CB9D-41B2-A8B8-034DB9CF8329}" type="presParOf" srcId="{BA2D2031-0854-4AD6-855B-6EFFDCFFD1BE}" destId="{7C765A9D-371F-44DA-9F71-FAD0A39446F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2A1653-EF33-417D-9BB3-1401D2072CBD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FF2C61-E0E9-484D-A836-5D3BCC1F5A31}">
      <dgm:prSet phldrT="[Text]"/>
      <dgm:spPr/>
      <dgm:t>
        <a:bodyPr/>
        <a:lstStyle/>
        <a:p>
          <a:r>
            <a:rPr lang="cs-CZ" dirty="0" smtClean="0"/>
            <a:t>Spotřeba surovin a energie, bohatství  a chudoba</a:t>
          </a:r>
          <a:endParaRPr lang="cs-CZ" dirty="0"/>
        </a:p>
      </dgm:t>
    </dgm:pt>
    <dgm:pt modelId="{9D6D684D-8354-4BF9-B43A-82727795C464}" type="parTrans" cxnId="{F1CF0B5E-29FC-45E9-B360-D9EECA80CF00}">
      <dgm:prSet/>
      <dgm:spPr/>
      <dgm:t>
        <a:bodyPr/>
        <a:lstStyle/>
        <a:p>
          <a:endParaRPr lang="cs-CZ"/>
        </a:p>
      </dgm:t>
    </dgm:pt>
    <dgm:pt modelId="{76AFDA22-8E3E-4E5E-951D-66E93DF762AE}" type="sibTrans" cxnId="{F1CF0B5E-29FC-45E9-B360-D9EECA80CF00}">
      <dgm:prSet/>
      <dgm:spPr/>
      <dgm:t>
        <a:bodyPr/>
        <a:lstStyle/>
        <a:p>
          <a:endParaRPr lang="cs-CZ"/>
        </a:p>
      </dgm:t>
    </dgm:pt>
    <dgm:pt modelId="{AFF88730-DAF7-4A1D-B1D5-61DCFCB19E44}">
      <dgm:prSet phldrT="[Text]"/>
      <dgm:spPr/>
      <dgm:t>
        <a:bodyPr/>
        <a:lstStyle/>
        <a:p>
          <a:r>
            <a:rPr lang="cs-CZ" dirty="0" smtClean="0"/>
            <a:t>Populační a sociální problémy</a:t>
          </a:r>
          <a:endParaRPr lang="cs-CZ" dirty="0"/>
        </a:p>
      </dgm:t>
    </dgm:pt>
    <dgm:pt modelId="{EF0A973D-7955-44EB-BCFE-B5575FEE69E7}" type="parTrans" cxnId="{42B04382-D23D-41BD-BBD5-AF7DBDDF1257}">
      <dgm:prSet/>
      <dgm:spPr/>
      <dgm:t>
        <a:bodyPr/>
        <a:lstStyle/>
        <a:p>
          <a:endParaRPr lang="cs-CZ"/>
        </a:p>
      </dgm:t>
    </dgm:pt>
    <dgm:pt modelId="{95FB0023-AB46-4642-9499-F0B174020554}" type="sibTrans" cxnId="{42B04382-D23D-41BD-BBD5-AF7DBDDF1257}">
      <dgm:prSet/>
      <dgm:spPr/>
      <dgm:t>
        <a:bodyPr/>
        <a:lstStyle/>
        <a:p>
          <a:endParaRPr lang="cs-CZ"/>
        </a:p>
      </dgm:t>
    </dgm:pt>
    <dgm:pt modelId="{C20977BC-9B62-42D5-BC58-BB514B6B334E}">
      <dgm:prSet phldrT="[Text]"/>
      <dgm:spPr/>
      <dgm:t>
        <a:bodyPr/>
        <a:lstStyle/>
        <a:p>
          <a:r>
            <a:rPr lang="cs-CZ" dirty="0" smtClean="0"/>
            <a:t>Zhoršování kvality životního prostředí</a:t>
          </a:r>
          <a:endParaRPr lang="cs-CZ" dirty="0"/>
        </a:p>
      </dgm:t>
    </dgm:pt>
    <dgm:pt modelId="{DA7B537A-7F77-478D-BC4C-FD9123D59437}" type="parTrans" cxnId="{AE110786-05EC-4B4C-AB64-4C34535AA324}">
      <dgm:prSet/>
      <dgm:spPr/>
      <dgm:t>
        <a:bodyPr/>
        <a:lstStyle/>
        <a:p>
          <a:endParaRPr lang="cs-CZ"/>
        </a:p>
      </dgm:t>
    </dgm:pt>
    <dgm:pt modelId="{4EBB9CD8-2A37-4C11-BFFB-6597BE2D4A0C}" type="sibTrans" cxnId="{AE110786-05EC-4B4C-AB64-4C34535AA324}">
      <dgm:prSet/>
      <dgm:spPr/>
      <dgm:t>
        <a:bodyPr/>
        <a:lstStyle/>
        <a:p>
          <a:endParaRPr lang="cs-CZ"/>
        </a:p>
      </dgm:t>
    </dgm:pt>
    <dgm:pt modelId="{53862D3E-7098-4A4E-AC81-CDB59A80CB4B}">
      <dgm:prSet phldrT="[Text]"/>
      <dgm:spPr/>
      <dgm:t>
        <a:bodyPr/>
        <a:lstStyle/>
        <a:p>
          <a:r>
            <a:rPr lang="cs-CZ" smtClean="0"/>
            <a:t>Lidská práva, mezilidské vztahy</a:t>
          </a:r>
          <a:endParaRPr lang="cs-CZ" dirty="0"/>
        </a:p>
      </dgm:t>
    </dgm:pt>
    <dgm:pt modelId="{9BF7D963-7216-41EC-B751-6FB8E36380FF}" type="parTrans" cxnId="{70639DC4-0C2F-4D20-AFD7-55F7F3B42A0D}">
      <dgm:prSet/>
      <dgm:spPr/>
      <dgm:t>
        <a:bodyPr/>
        <a:lstStyle/>
        <a:p>
          <a:endParaRPr lang="cs-CZ"/>
        </a:p>
      </dgm:t>
    </dgm:pt>
    <dgm:pt modelId="{3B79AEB6-100B-4B0A-B369-FABADB956897}" type="sibTrans" cxnId="{70639DC4-0C2F-4D20-AFD7-55F7F3B42A0D}">
      <dgm:prSet/>
      <dgm:spPr/>
      <dgm:t>
        <a:bodyPr/>
        <a:lstStyle/>
        <a:p>
          <a:endParaRPr lang="cs-CZ"/>
        </a:p>
      </dgm:t>
    </dgm:pt>
    <dgm:pt modelId="{214A6240-A080-4979-82EC-307A9662F35F}">
      <dgm:prSet phldrT="[Text]"/>
      <dgm:spPr/>
      <dgm:t>
        <a:bodyPr/>
        <a:lstStyle/>
        <a:p>
          <a:r>
            <a:rPr lang="cs-CZ" dirty="0" smtClean="0"/>
            <a:t>Terorismus </a:t>
          </a:r>
          <a:endParaRPr lang="cs-CZ" dirty="0"/>
        </a:p>
      </dgm:t>
    </dgm:pt>
    <dgm:pt modelId="{30779943-913B-439D-AD6D-36B989E79486}" type="parTrans" cxnId="{EEB4411D-BE29-4D92-A205-EA03BDE44D8B}">
      <dgm:prSet/>
      <dgm:spPr/>
      <dgm:t>
        <a:bodyPr/>
        <a:lstStyle/>
        <a:p>
          <a:endParaRPr lang="cs-CZ"/>
        </a:p>
      </dgm:t>
    </dgm:pt>
    <dgm:pt modelId="{F09C9506-719F-4557-A6EC-06A4C74838CB}" type="sibTrans" cxnId="{EEB4411D-BE29-4D92-A205-EA03BDE44D8B}">
      <dgm:prSet/>
      <dgm:spPr/>
      <dgm:t>
        <a:bodyPr/>
        <a:lstStyle/>
        <a:p>
          <a:endParaRPr lang="cs-CZ"/>
        </a:p>
      </dgm:t>
    </dgm:pt>
    <dgm:pt modelId="{E87EC70D-D866-4845-8763-AF496A5E163D}" type="pres">
      <dgm:prSet presAssocID="{F82A1653-EF33-417D-9BB3-1401D2072CBD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2AC40B1-7E2C-408C-814D-72B3DB7FB629}" type="pres">
      <dgm:prSet presAssocID="{F82A1653-EF33-417D-9BB3-1401D2072CBD}" presName="Name1" presStyleCnt="0"/>
      <dgm:spPr/>
    </dgm:pt>
    <dgm:pt modelId="{23E71F34-128C-4DC7-9553-E1A0AD51631E}" type="pres">
      <dgm:prSet presAssocID="{F82A1653-EF33-417D-9BB3-1401D2072CBD}" presName="cycle" presStyleCnt="0"/>
      <dgm:spPr/>
    </dgm:pt>
    <dgm:pt modelId="{99BF6EC0-6033-4456-97A4-CDE606B5008C}" type="pres">
      <dgm:prSet presAssocID="{F82A1653-EF33-417D-9BB3-1401D2072CBD}" presName="srcNode" presStyleLbl="node1" presStyleIdx="0" presStyleCnt="5"/>
      <dgm:spPr/>
    </dgm:pt>
    <dgm:pt modelId="{62D7F521-ECCE-4DA3-AEAA-B356EF729895}" type="pres">
      <dgm:prSet presAssocID="{F82A1653-EF33-417D-9BB3-1401D2072CBD}" presName="conn" presStyleLbl="parChTrans1D2" presStyleIdx="0" presStyleCnt="1"/>
      <dgm:spPr/>
      <dgm:t>
        <a:bodyPr/>
        <a:lstStyle/>
        <a:p>
          <a:endParaRPr lang="cs-CZ"/>
        </a:p>
      </dgm:t>
    </dgm:pt>
    <dgm:pt modelId="{08C0C55C-4EB1-4EC1-85B9-A6F1206CE4AC}" type="pres">
      <dgm:prSet presAssocID="{F82A1653-EF33-417D-9BB3-1401D2072CBD}" presName="extraNode" presStyleLbl="node1" presStyleIdx="0" presStyleCnt="5"/>
      <dgm:spPr/>
    </dgm:pt>
    <dgm:pt modelId="{327ECE57-863D-43B9-88C5-4C5FB054EE62}" type="pres">
      <dgm:prSet presAssocID="{F82A1653-EF33-417D-9BB3-1401D2072CBD}" presName="dstNode" presStyleLbl="node1" presStyleIdx="0" presStyleCnt="5"/>
      <dgm:spPr/>
    </dgm:pt>
    <dgm:pt modelId="{BCF7EEEF-0407-44E6-9D2F-5F0E13F2FF41}" type="pres">
      <dgm:prSet presAssocID="{65FF2C61-E0E9-484D-A836-5D3BCC1F5A31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5AFE21-8B10-43E4-8581-9C25BFF2295E}" type="pres">
      <dgm:prSet presAssocID="{65FF2C61-E0E9-484D-A836-5D3BCC1F5A31}" presName="accent_1" presStyleCnt="0"/>
      <dgm:spPr/>
    </dgm:pt>
    <dgm:pt modelId="{8765916A-8672-48D7-BB64-2CE7989F09D0}" type="pres">
      <dgm:prSet presAssocID="{65FF2C61-E0E9-484D-A836-5D3BCC1F5A31}" presName="accentRepeatNode" presStyleLbl="solidFgAcc1" presStyleIdx="0" presStyleCnt="5"/>
      <dgm:spPr/>
    </dgm:pt>
    <dgm:pt modelId="{04FA2EF6-F0E2-497F-A82D-45D2582F785B}" type="pres">
      <dgm:prSet presAssocID="{AFF88730-DAF7-4A1D-B1D5-61DCFCB19E44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BD529A-2A58-4E97-8751-67F0B9E91096}" type="pres">
      <dgm:prSet presAssocID="{AFF88730-DAF7-4A1D-B1D5-61DCFCB19E44}" presName="accent_2" presStyleCnt="0"/>
      <dgm:spPr/>
    </dgm:pt>
    <dgm:pt modelId="{967D6455-62B1-4908-B567-6FE9C2D93DA6}" type="pres">
      <dgm:prSet presAssocID="{AFF88730-DAF7-4A1D-B1D5-61DCFCB19E44}" presName="accentRepeatNode" presStyleLbl="solidFgAcc1" presStyleIdx="1" presStyleCnt="5"/>
      <dgm:spPr/>
    </dgm:pt>
    <dgm:pt modelId="{0E97FC1C-D06B-473B-8784-4123E7D7C18C}" type="pres">
      <dgm:prSet presAssocID="{C20977BC-9B62-42D5-BC58-BB514B6B334E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769410-9E0E-4EB6-8EB8-8B5E4F4E97F4}" type="pres">
      <dgm:prSet presAssocID="{C20977BC-9B62-42D5-BC58-BB514B6B334E}" presName="accent_3" presStyleCnt="0"/>
      <dgm:spPr/>
    </dgm:pt>
    <dgm:pt modelId="{DBDB3CC2-83AC-4089-8FAF-EB2AB0461081}" type="pres">
      <dgm:prSet presAssocID="{C20977BC-9B62-42D5-BC58-BB514B6B334E}" presName="accentRepeatNode" presStyleLbl="solidFgAcc1" presStyleIdx="2" presStyleCnt="5"/>
      <dgm:spPr/>
    </dgm:pt>
    <dgm:pt modelId="{A6DB54E3-B2C5-4DB0-8A29-9C7D31039AA6}" type="pres">
      <dgm:prSet presAssocID="{53862D3E-7098-4A4E-AC81-CDB59A80CB4B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81F48-5D58-48E5-94CC-2CF72CA8DE5B}" type="pres">
      <dgm:prSet presAssocID="{53862D3E-7098-4A4E-AC81-CDB59A80CB4B}" presName="accent_4" presStyleCnt="0"/>
      <dgm:spPr/>
    </dgm:pt>
    <dgm:pt modelId="{A86004D0-9712-42A2-8881-2B119AB08339}" type="pres">
      <dgm:prSet presAssocID="{53862D3E-7098-4A4E-AC81-CDB59A80CB4B}" presName="accentRepeatNode" presStyleLbl="solidFgAcc1" presStyleIdx="3" presStyleCnt="5"/>
      <dgm:spPr/>
    </dgm:pt>
    <dgm:pt modelId="{D08D744F-7C7E-47DD-B16D-88338652555D}" type="pres">
      <dgm:prSet presAssocID="{214A6240-A080-4979-82EC-307A9662F35F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D5C34A-1895-4683-8515-CAB2E53AA507}" type="pres">
      <dgm:prSet presAssocID="{214A6240-A080-4979-82EC-307A9662F35F}" presName="accent_5" presStyleCnt="0"/>
      <dgm:spPr/>
    </dgm:pt>
    <dgm:pt modelId="{F8C2EAEC-7D59-44E1-85C3-D0BB767EFB55}" type="pres">
      <dgm:prSet presAssocID="{214A6240-A080-4979-82EC-307A9662F35F}" presName="accentRepeatNode" presStyleLbl="solidFgAcc1" presStyleIdx="4" presStyleCnt="5"/>
      <dgm:spPr/>
    </dgm:pt>
  </dgm:ptLst>
  <dgm:cxnLst>
    <dgm:cxn modelId="{355DB4E5-BB07-4210-AB62-07C2F4547F6E}" type="presOf" srcId="{AFF88730-DAF7-4A1D-B1D5-61DCFCB19E44}" destId="{04FA2EF6-F0E2-497F-A82D-45D2582F785B}" srcOrd="0" destOrd="0" presId="urn:microsoft.com/office/officeart/2008/layout/VerticalCurvedList"/>
    <dgm:cxn modelId="{5F450B28-7ADC-43C1-BFEF-5A1695224A24}" type="presOf" srcId="{C20977BC-9B62-42D5-BC58-BB514B6B334E}" destId="{0E97FC1C-D06B-473B-8784-4123E7D7C18C}" srcOrd="0" destOrd="0" presId="urn:microsoft.com/office/officeart/2008/layout/VerticalCurvedList"/>
    <dgm:cxn modelId="{C174B170-5F04-4D68-BC14-861A415DCF54}" type="presOf" srcId="{65FF2C61-E0E9-484D-A836-5D3BCC1F5A31}" destId="{BCF7EEEF-0407-44E6-9D2F-5F0E13F2FF41}" srcOrd="0" destOrd="0" presId="urn:microsoft.com/office/officeart/2008/layout/VerticalCurvedList"/>
    <dgm:cxn modelId="{70639DC4-0C2F-4D20-AFD7-55F7F3B42A0D}" srcId="{F82A1653-EF33-417D-9BB3-1401D2072CBD}" destId="{53862D3E-7098-4A4E-AC81-CDB59A80CB4B}" srcOrd="3" destOrd="0" parTransId="{9BF7D963-7216-41EC-B751-6FB8E36380FF}" sibTransId="{3B79AEB6-100B-4B0A-B369-FABADB956897}"/>
    <dgm:cxn modelId="{2293C01C-FE37-466B-9FB3-840634C4F956}" type="presOf" srcId="{53862D3E-7098-4A4E-AC81-CDB59A80CB4B}" destId="{A6DB54E3-B2C5-4DB0-8A29-9C7D31039AA6}" srcOrd="0" destOrd="0" presId="urn:microsoft.com/office/officeart/2008/layout/VerticalCurvedList"/>
    <dgm:cxn modelId="{AE110786-05EC-4B4C-AB64-4C34535AA324}" srcId="{F82A1653-EF33-417D-9BB3-1401D2072CBD}" destId="{C20977BC-9B62-42D5-BC58-BB514B6B334E}" srcOrd="2" destOrd="0" parTransId="{DA7B537A-7F77-478D-BC4C-FD9123D59437}" sibTransId="{4EBB9CD8-2A37-4C11-BFFB-6597BE2D4A0C}"/>
    <dgm:cxn modelId="{B1E5F717-2F81-4D3C-83A9-65BE3537A0DE}" type="presOf" srcId="{F82A1653-EF33-417D-9BB3-1401D2072CBD}" destId="{E87EC70D-D866-4845-8763-AF496A5E163D}" srcOrd="0" destOrd="0" presId="urn:microsoft.com/office/officeart/2008/layout/VerticalCurvedList"/>
    <dgm:cxn modelId="{EEB4411D-BE29-4D92-A205-EA03BDE44D8B}" srcId="{F82A1653-EF33-417D-9BB3-1401D2072CBD}" destId="{214A6240-A080-4979-82EC-307A9662F35F}" srcOrd="4" destOrd="0" parTransId="{30779943-913B-439D-AD6D-36B989E79486}" sibTransId="{F09C9506-719F-4557-A6EC-06A4C74838CB}"/>
    <dgm:cxn modelId="{42B04382-D23D-41BD-BBD5-AF7DBDDF1257}" srcId="{F82A1653-EF33-417D-9BB3-1401D2072CBD}" destId="{AFF88730-DAF7-4A1D-B1D5-61DCFCB19E44}" srcOrd="1" destOrd="0" parTransId="{EF0A973D-7955-44EB-BCFE-B5575FEE69E7}" sibTransId="{95FB0023-AB46-4642-9499-F0B174020554}"/>
    <dgm:cxn modelId="{1A5C1D0B-287C-4BF4-998C-C36BABE45CBE}" type="presOf" srcId="{76AFDA22-8E3E-4E5E-951D-66E93DF762AE}" destId="{62D7F521-ECCE-4DA3-AEAA-B356EF729895}" srcOrd="0" destOrd="0" presId="urn:microsoft.com/office/officeart/2008/layout/VerticalCurvedList"/>
    <dgm:cxn modelId="{F1CF0B5E-29FC-45E9-B360-D9EECA80CF00}" srcId="{F82A1653-EF33-417D-9BB3-1401D2072CBD}" destId="{65FF2C61-E0E9-484D-A836-5D3BCC1F5A31}" srcOrd="0" destOrd="0" parTransId="{9D6D684D-8354-4BF9-B43A-82727795C464}" sibTransId="{76AFDA22-8E3E-4E5E-951D-66E93DF762AE}"/>
    <dgm:cxn modelId="{624906D3-D75D-4E3F-BCBE-35288F5C0E45}" type="presOf" srcId="{214A6240-A080-4979-82EC-307A9662F35F}" destId="{D08D744F-7C7E-47DD-B16D-88338652555D}" srcOrd="0" destOrd="0" presId="urn:microsoft.com/office/officeart/2008/layout/VerticalCurvedList"/>
    <dgm:cxn modelId="{295925DC-D842-49FC-AB8E-D5B038100F21}" type="presParOf" srcId="{E87EC70D-D866-4845-8763-AF496A5E163D}" destId="{92AC40B1-7E2C-408C-814D-72B3DB7FB629}" srcOrd="0" destOrd="0" presId="urn:microsoft.com/office/officeart/2008/layout/VerticalCurvedList"/>
    <dgm:cxn modelId="{082C1771-6724-476C-820C-3F122C9F7BDC}" type="presParOf" srcId="{92AC40B1-7E2C-408C-814D-72B3DB7FB629}" destId="{23E71F34-128C-4DC7-9553-E1A0AD51631E}" srcOrd="0" destOrd="0" presId="urn:microsoft.com/office/officeart/2008/layout/VerticalCurvedList"/>
    <dgm:cxn modelId="{B5285FA3-C38D-4CE9-AF44-33243AC9BD90}" type="presParOf" srcId="{23E71F34-128C-4DC7-9553-E1A0AD51631E}" destId="{99BF6EC0-6033-4456-97A4-CDE606B5008C}" srcOrd="0" destOrd="0" presId="urn:microsoft.com/office/officeart/2008/layout/VerticalCurvedList"/>
    <dgm:cxn modelId="{B4BF68F5-4605-4829-99A6-E56D1788BD1D}" type="presParOf" srcId="{23E71F34-128C-4DC7-9553-E1A0AD51631E}" destId="{62D7F521-ECCE-4DA3-AEAA-B356EF729895}" srcOrd="1" destOrd="0" presId="urn:microsoft.com/office/officeart/2008/layout/VerticalCurvedList"/>
    <dgm:cxn modelId="{DAF4DF3C-5C65-4F2D-96F5-3F05E1D80788}" type="presParOf" srcId="{23E71F34-128C-4DC7-9553-E1A0AD51631E}" destId="{08C0C55C-4EB1-4EC1-85B9-A6F1206CE4AC}" srcOrd="2" destOrd="0" presId="urn:microsoft.com/office/officeart/2008/layout/VerticalCurvedList"/>
    <dgm:cxn modelId="{5A828396-5291-4FB2-8C23-98AFEA3E398C}" type="presParOf" srcId="{23E71F34-128C-4DC7-9553-E1A0AD51631E}" destId="{327ECE57-863D-43B9-88C5-4C5FB054EE62}" srcOrd="3" destOrd="0" presId="urn:microsoft.com/office/officeart/2008/layout/VerticalCurvedList"/>
    <dgm:cxn modelId="{3AA36AB3-194A-46F7-A9E4-733474EF80D8}" type="presParOf" srcId="{92AC40B1-7E2C-408C-814D-72B3DB7FB629}" destId="{BCF7EEEF-0407-44E6-9D2F-5F0E13F2FF41}" srcOrd="1" destOrd="0" presId="urn:microsoft.com/office/officeart/2008/layout/VerticalCurvedList"/>
    <dgm:cxn modelId="{80689A16-35FE-4A76-ABB9-2C156E0359AF}" type="presParOf" srcId="{92AC40B1-7E2C-408C-814D-72B3DB7FB629}" destId="{F65AFE21-8B10-43E4-8581-9C25BFF2295E}" srcOrd="2" destOrd="0" presId="urn:microsoft.com/office/officeart/2008/layout/VerticalCurvedList"/>
    <dgm:cxn modelId="{2A0FA876-3ABC-4168-956C-138E1A5956D6}" type="presParOf" srcId="{F65AFE21-8B10-43E4-8581-9C25BFF2295E}" destId="{8765916A-8672-48D7-BB64-2CE7989F09D0}" srcOrd="0" destOrd="0" presId="urn:microsoft.com/office/officeart/2008/layout/VerticalCurvedList"/>
    <dgm:cxn modelId="{B7D65404-859A-4602-9D8A-619141AB867E}" type="presParOf" srcId="{92AC40B1-7E2C-408C-814D-72B3DB7FB629}" destId="{04FA2EF6-F0E2-497F-A82D-45D2582F785B}" srcOrd="3" destOrd="0" presId="urn:microsoft.com/office/officeart/2008/layout/VerticalCurvedList"/>
    <dgm:cxn modelId="{02CF0987-1491-4F26-98E2-561E49B21B84}" type="presParOf" srcId="{92AC40B1-7E2C-408C-814D-72B3DB7FB629}" destId="{25BD529A-2A58-4E97-8751-67F0B9E91096}" srcOrd="4" destOrd="0" presId="urn:microsoft.com/office/officeart/2008/layout/VerticalCurvedList"/>
    <dgm:cxn modelId="{9C367573-F578-404C-A0D4-B7D4A2CD128C}" type="presParOf" srcId="{25BD529A-2A58-4E97-8751-67F0B9E91096}" destId="{967D6455-62B1-4908-B567-6FE9C2D93DA6}" srcOrd="0" destOrd="0" presId="urn:microsoft.com/office/officeart/2008/layout/VerticalCurvedList"/>
    <dgm:cxn modelId="{EBBABA67-0E71-4E07-BB33-9BFCB3233E92}" type="presParOf" srcId="{92AC40B1-7E2C-408C-814D-72B3DB7FB629}" destId="{0E97FC1C-D06B-473B-8784-4123E7D7C18C}" srcOrd="5" destOrd="0" presId="urn:microsoft.com/office/officeart/2008/layout/VerticalCurvedList"/>
    <dgm:cxn modelId="{AAB618BA-6108-4D5E-97EE-853FA3971DD5}" type="presParOf" srcId="{92AC40B1-7E2C-408C-814D-72B3DB7FB629}" destId="{34769410-9E0E-4EB6-8EB8-8B5E4F4E97F4}" srcOrd="6" destOrd="0" presId="urn:microsoft.com/office/officeart/2008/layout/VerticalCurvedList"/>
    <dgm:cxn modelId="{3B6CC034-F345-4C6A-889B-50BDFA83CE64}" type="presParOf" srcId="{34769410-9E0E-4EB6-8EB8-8B5E4F4E97F4}" destId="{DBDB3CC2-83AC-4089-8FAF-EB2AB0461081}" srcOrd="0" destOrd="0" presId="urn:microsoft.com/office/officeart/2008/layout/VerticalCurvedList"/>
    <dgm:cxn modelId="{58FB586A-CD48-4D8D-9B53-D44368F434C9}" type="presParOf" srcId="{92AC40B1-7E2C-408C-814D-72B3DB7FB629}" destId="{A6DB54E3-B2C5-4DB0-8A29-9C7D31039AA6}" srcOrd="7" destOrd="0" presId="urn:microsoft.com/office/officeart/2008/layout/VerticalCurvedList"/>
    <dgm:cxn modelId="{E9E309B6-7E47-4FE9-9D45-AF624E82E81E}" type="presParOf" srcId="{92AC40B1-7E2C-408C-814D-72B3DB7FB629}" destId="{7D381F48-5D58-48E5-94CC-2CF72CA8DE5B}" srcOrd="8" destOrd="0" presId="urn:microsoft.com/office/officeart/2008/layout/VerticalCurvedList"/>
    <dgm:cxn modelId="{C7C94E3F-FA5D-4109-A9E7-4810A60FE45A}" type="presParOf" srcId="{7D381F48-5D58-48E5-94CC-2CF72CA8DE5B}" destId="{A86004D0-9712-42A2-8881-2B119AB08339}" srcOrd="0" destOrd="0" presId="urn:microsoft.com/office/officeart/2008/layout/VerticalCurvedList"/>
    <dgm:cxn modelId="{D699995C-514D-4E62-AE4C-75F76A8795E6}" type="presParOf" srcId="{92AC40B1-7E2C-408C-814D-72B3DB7FB629}" destId="{D08D744F-7C7E-47DD-B16D-88338652555D}" srcOrd="9" destOrd="0" presId="urn:microsoft.com/office/officeart/2008/layout/VerticalCurvedList"/>
    <dgm:cxn modelId="{452445A1-C0CA-487C-B5DA-CEAB7F3E42A2}" type="presParOf" srcId="{92AC40B1-7E2C-408C-814D-72B3DB7FB629}" destId="{4DD5C34A-1895-4683-8515-CAB2E53AA507}" srcOrd="10" destOrd="0" presId="urn:microsoft.com/office/officeart/2008/layout/VerticalCurvedList"/>
    <dgm:cxn modelId="{3C8B3C83-70FA-4882-96B2-B6DA1AC43D97}" type="presParOf" srcId="{4DD5C34A-1895-4683-8515-CAB2E53AA507}" destId="{F8C2EAEC-7D59-44E1-85C3-D0BB767EFB55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795F027-A7D9-4571-8227-AA357613A977}">
      <dsp:nvSpPr>
        <dsp:cNvPr id="0" name=""/>
        <dsp:cNvSpPr/>
      </dsp:nvSpPr>
      <dsp:spPr>
        <a:xfrm>
          <a:off x="0" y="310887"/>
          <a:ext cx="8784976" cy="1316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812" tIns="395732" rIns="681812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Nejdůležitější globální mezivládní organizace, Charta OSN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Základní cíle: mezinárodní mír a bezpečnost, přátelské vztahy mezi státy,  mezinárodní kooperace, dodržovat lidská práva</a:t>
          </a:r>
          <a:endParaRPr lang="cs-CZ" sz="1900" kern="1200" dirty="0"/>
        </a:p>
      </dsp:txBody>
      <dsp:txXfrm>
        <a:off x="0" y="310887"/>
        <a:ext cx="8784976" cy="1316700"/>
      </dsp:txXfrm>
    </dsp:sp>
    <dsp:sp modelId="{65CDD360-48AC-4EAE-9126-4F0F4496D875}">
      <dsp:nvSpPr>
        <dsp:cNvPr id="0" name=""/>
        <dsp:cNvSpPr/>
      </dsp:nvSpPr>
      <dsp:spPr>
        <a:xfrm>
          <a:off x="439248" y="30447"/>
          <a:ext cx="614948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Organizace spojených národů (OSN)</a:t>
          </a:r>
          <a:endParaRPr lang="cs-CZ" sz="1900" kern="1200" dirty="0"/>
        </a:p>
      </dsp:txBody>
      <dsp:txXfrm>
        <a:off x="439248" y="30447"/>
        <a:ext cx="6149483" cy="560880"/>
      </dsp:txXfrm>
    </dsp:sp>
    <dsp:sp modelId="{35ED7B80-1F5B-4AB4-B7F3-88102CAE684F}">
      <dsp:nvSpPr>
        <dsp:cNvPr id="0" name=""/>
        <dsp:cNvSpPr/>
      </dsp:nvSpPr>
      <dsp:spPr>
        <a:xfrm>
          <a:off x="0" y="2010627"/>
          <a:ext cx="8784976" cy="1047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812" tIns="395732" rIns="681812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Posláním je liberalizovat mezinárodní obchod a vytvořit otevřený systém světového obchodování</a:t>
          </a:r>
          <a:endParaRPr lang="cs-CZ" sz="1900" kern="1200" dirty="0"/>
        </a:p>
      </dsp:txBody>
      <dsp:txXfrm>
        <a:off x="0" y="2010627"/>
        <a:ext cx="8784976" cy="1047375"/>
      </dsp:txXfrm>
    </dsp:sp>
    <dsp:sp modelId="{B08A9E9A-202D-4BEE-AA3A-F1FF66A8999A}">
      <dsp:nvSpPr>
        <dsp:cNvPr id="0" name=""/>
        <dsp:cNvSpPr/>
      </dsp:nvSpPr>
      <dsp:spPr>
        <a:xfrm>
          <a:off x="442938" y="1730187"/>
          <a:ext cx="614948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Světová obchodní organizace (WTO)</a:t>
          </a:r>
          <a:endParaRPr lang="cs-CZ" sz="1900" kern="1200" dirty="0"/>
        </a:p>
      </dsp:txBody>
      <dsp:txXfrm>
        <a:off x="442938" y="1730187"/>
        <a:ext cx="6149483" cy="560880"/>
      </dsp:txXfrm>
    </dsp:sp>
    <dsp:sp modelId="{732ACAAB-73B2-489D-A7F8-C9897ACA451B}">
      <dsp:nvSpPr>
        <dsp:cNvPr id="0" name=""/>
        <dsp:cNvSpPr/>
      </dsp:nvSpPr>
      <dsp:spPr>
        <a:xfrm>
          <a:off x="0" y="3441042"/>
          <a:ext cx="8784976" cy="1047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812" tIns="395732" rIns="681812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Cíl: poskytovat půjčky, bezúročné půjčky a granty na projekty, jejichž cílem je ekonomický rozvoj v nerozvinutých zemích</a:t>
          </a:r>
          <a:endParaRPr lang="cs-CZ" sz="1900" kern="1200" dirty="0"/>
        </a:p>
      </dsp:txBody>
      <dsp:txXfrm>
        <a:off x="0" y="3441042"/>
        <a:ext cx="8784976" cy="1047375"/>
      </dsp:txXfrm>
    </dsp:sp>
    <dsp:sp modelId="{DE07FDF2-FD42-4872-90E1-DA84D7D94007}">
      <dsp:nvSpPr>
        <dsp:cNvPr id="0" name=""/>
        <dsp:cNvSpPr/>
      </dsp:nvSpPr>
      <dsp:spPr>
        <a:xfrm>
          <a:off x="439248" y="3160602"/>
          <a:ext cx="614948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Světová banka</a:t>
          </a:r>
          <a:endParaRPr lang="cs-CZ" sz="1900" kern="1200" dirty="0"/>
        </a:p>
      </dsp:txBody>
      <dsp:txXfrm>
        <a:off x="439248" y="3160602"/>
        <a:ext cx="6149483" cy="560880"/>
      </dsp:txXfrm>
    </dsp:sp>
    <dsp:sp modelId="{7C765A9D-371F-44DA-9F71-FAD0A39446F1}">
      <dsp:nvSpPr>
        <dsp:cNvPr id="0" name=""/>
        <dsp:cNvSpPr/>
      </dsp:nvSpPr>
      <dsp:spPr>
        <a:xfrm>
          <a:off x="0" y="4871457"/>
          <a:ext cx="8784976" cy="10473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812" tIns="395732" rIns="681812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Cíl: dozírat nad globálními finančními pravidly a udržovat měnovou stabilitu</a:t>
          </a:r>
          <a:endParaRPr lang="cs-CZ" sz="1900" kern="1200" dirty="0"/>
        </a:p>
      </dsp:txBody>
      <dsp:txXfrm>
        <a:off x="0" y="4871457"/>
        <a:ext cx="8784976" cy="1047375"/>
      </dsp:txXfrm>
    </dsp:sp>
    <dsp:sp modelId="{FB1DA2EF-7957-4102-A53F-50A48DD82BC8}">
      <dsp:nvSpPr>
        <dsp:cNvPr id="0" name=""/>
        <dsp:cNvSpPr/>
      </dsp:nvSpPr>
      <dsp:spPr>
        <a:xfrm>
          <a:off x="439248" y="4591017"/>
          <a:ext cx="6149483" cy="560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436" tIns="0" rIns="232436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smtClean="0"/>
            <a:t>Mezinárodní měnový fond</a:t>
          </a:r>
          <a:endParaRPr lang="cs-CZ" sz="1900" kern="1200" dirty="0"/>
        </a:p>
      </dsp:txBody>
      <dsp:txXfrm>
        <a:off x="439248" y="4591017"/>
        <a:ext cx="6149483" cy="56088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2D7F521-ECCE-4DA3-AEAA-B356EF729895}">
      <dsp:nvSpPr>
        <dsp:cNvPr id="0" name=""/>
        <dsp:cNvSpPr/>
      </dsp:nvSpPr>
      <dsp:spPr>
        <a:xfrm>
          <a:off x="-5169077" y="-791784"/>
          <a:ext cx="6155568" cy="6155568"/>
        </a:xfrm>
        <a:prstGeom prst="blockArc">
          <a:avLst>
            <a:gd name="adj1" fmla="val 18900000"/>
            <a:gd name="adj2" fmla="val 2700000"/>
            <a:gd name="adj3" fmla="val 351"/>
          </a:avLst>
        </a:prstGeom>
        <a:noFill/>
        <a:ln w="11429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7EEEF-0407-44E6-9D2F-5F0E13F2FF41}">
      <dsp:nvSpPr>
        <dsp:cNvPr id="0" name=""/>
        <dsp:cNvSpPr/>
      </dsp:nvSpPr>
      <dsp:spPr>
        <a:xfrm>
          <a:off x="431480" y="285658"/>
          <a:ext cx="8009547" cy="5716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773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Spotřeba surovin a energie, bohatství  a chudoba</a:t>
          </a:r>
          <a:endParaRPr lang="cs-CZ" sz="2700" kern="1200" dirty="0"/>
        </a:p>
      </dsp:txBody>
      <dsp:txXfrm>
        <a:off x="431480" y="285658"/>
        <a:ext cx="8009547" cy="571682"/>
      </dsp:txXfrm>
    </dsp:sp>
    <dsp:sp modelId="{8765916A-8672-48D7-BB64-2CE7989F09D0}">
      <dsp:nvSpPr>
        <dsp:cNvPr id="0" name=""/>
        <dsp:cNvSpPr/>
      </dsp:nvSpPr>
      <dsp:spPr>
        <a:xfrm>
          <a:off x="74178" y="214198"/>
          <a:ext cx="714603" cy="71460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FA2EF6-F0E2-497F-A82D-45D2582F785B}">
      <dsp:nvSpPr>
        <dsp:cNvPr id="0" name=""/>
        <dsp:cNvSpPr/>
      </dsp:nvSpPr>
      <dsp:spPr>
        <a:xfrm>
          <a:off x="841131" y="1142908"/>
          <a:ext cx="7599896" cy="5716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773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Populační a sociální problémy</a:t>
          </a:r>
          <a:endParaRPr lang="cs-CZ" sz="2700" kern="1200" dirty="0"/>
        </a:p>
      </dsp:txBody>
      <dsp:txXfrm>
        <a:off x="841131" y="1142908"/>
        <a:ext cx="7599896" cy="571682"/>
      </dsp:txXfrm>
    </dsp:sp>
    <dsp:sp modelId="{967D6455-62B1-4908-B567-6FE9C2D93DA6}">
      <dsp:nvSpPr>
        <dsp:cNvPr id="0" name=""/>
        <dsp:cNvSpPr/>
      </dsp:nvSpPr>
      <dsp:spPr>
        <a:xfrm>
          <a:off x="483829" y="1071448"/>
          <a:ext cx="714603" cy="71460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97FC1C-D06B-473B-8784-4123E7D7C18C}">
      <dsp:nvSpPr>
        <dsp:cNvPr id="0" name=""/>
        <dsp:cNvSpPr/>
      </dsp:nvSpPr>
      <dsp:spPr>
        <a:xfrm>
          <a:off x="966861" y="2000158"/>
          <a:ext cx="7474166" cy="5716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773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Zhoršování kvality životního prostředí</a:t>
          </a:r>
          <a:endParaRPr lang="cs-CZ" sz="2700" kern="1200" dirty="0"/>
        </a:p>
      </dsp:txBody>
      <dsp:txXfrm>
        <a:off x="966861" y="2000158"/>
        <a:ext cx="7474166" cy="571682"/>
      </dsp:txXfrm>
    </dsp:sp>
    <dsp:sp modelId="{DBDB3CC2-83AC-4089-8FAF-EB2AB0461081}">
      <dsp:nvSpPr>
        <dsp:cNvPr id="0" name=""/>
        <dsp:cNvSpPr/>
      </dsp:nvSpPr>
      <dsp:spPr>
        <a:xfrm>
          <a:off x="609559" y="1928698"/>
          <a:ext cx="714603" cy="71460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B54E3-B2C5-4DB0-8A29-9C7D31039AA6}">
      <dsp:nvSpPr>
        <dsp:cNvPr id="0" name=""/>
        <dsp:cNvSpPr/>
      </dsp:nvSpPr>
      <dsp:spPr>
        <a:xfrm>
          <a:off x="841131" y="2857408"/>
          <a:ext cx="7599896" cy="5716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773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Lidská práva, mezilidské vztahy</a:t>
          </a:r>
          <a:endParaRPr lang="cs-CZ" sz="2700" kern="1200" dirty="0"/>
        </a:p>
      </dsp:txBody>
      <dsp:txXfrm>
        <a:off x="841131" y="2857408"/>
        <a:ext cx="7599896" cy="571682"/>
      </dsp:txXfrm>
    </dsp:sp>
    <dsp:sp modelId="{A86004D0-9712-42A2-8881-2B119AB08339}">
      <dsp:nvSpPr>
        <dsp:cNvPr id="0" name=""/>
        <dsp:cNvSpPr/>
      </dsp:nvSpPr>
      <dsp:spPr>
        <a:xfrm>
          <a:off x="483829" y="2785948"/>
          <a:ext cx="714603" cy="71460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D744F-7C7E-47DD-B16D-88338652555D}">
      <dsp:nvSpPr>
        <dsp:cNvPr id="0" name=""/>
        <dsp:cNvSpPr/>
      </dsp:nvSpPr>
      <dsp:spPr>
        <a:xfrm>
          <a:off x="431480" y="3714658"/>
          <a:ext cx="8009547" cy="5716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3773" tIns="68580" rIns="68580" bIns="6858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Terorismus </a:t>
          </a:r>
          <a:endParaRPr lang="cs-CZ" sz="2700" kern="1200" dirty="0"/>
        </a:p>
      </dsp:txBody>
      <dsp:txXfrm>
        <a:off x="431480" y="3714658"/>
        <a:ext cx="8009547" cy="571682"/>
      </dsp:txXfrm>
    </dsp:sp>
    <dsp:sp modelId="{F8C2EAEC-7D59-44E1-85C3-D0BB767EFB55}">
      <dsp:nvSpPr>
        <dsp:cNvPr id="0" name=""/>
        <dsp:cNvSpPr/>
      </dsp:nvSpPr>
      <dsp:spPr>
        <a:xfrm>
          <a:off x="74178" y="3643198"/>
          <a:ext cx="714603" cy="71460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5A4136-B6C1-4272-85D6-B4A9D6EDFC91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CB6E84-76F6-41F4-9EFE-2C6AE01A21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136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CB6E84-76F6-41F4-9EFE-2C6AE01A2198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053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913BF2F-9A55-4896-BBBE-F9450154F873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E093538-CF01-4B76-ABDE-A5284072F0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10"/>
          <p:cNvGrpSpPr>
            <a:grpSpLocks/>
          </p:cNvGrpSpPr>
          <p:nvPr/>
        </p:nvGrpSpPr>
        <p:grpSpPr bwMode="auto">
          <a:xfrm>
            <a:off x="395536" y="332656"/>
            <a:ext cx="8748464" cy="1440160"/>
            <a:chOff x="0" y="0"/>
            <a:chExt cx="88837" cy="16120"/>
          </a:xfrm>
        </p:grpSpPr>
        <p:pic>
          <p:nvPicPr>
            <p:cNvPr id="5" name="Obrázek 2" descr="Výřez obrazovky"/>
            <p:cNvPicPr>
              <a:picLocks noChangeAspect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3" descr="loga soukrškolyvjpeg.jpg"/>
            <p:cNvPicPr>
              <a:picLocks noChangeAspect="1"/>
            </p:cNvPicPr>
            <p:nvPr/>
          </p:nvPicPr>
          <p:blipFill>
            <a:blip r:embed="rId4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7" name="Obrázek 4" descr="loga soukrškolyvjpeg.jpg"/>
            <p:cNvPicPr>
              <a:picLocks noChangeAspect="1"/>
            </p:cNvPicPr>
            <p:nvPr/>
          </p:nvPicPr>
          <p:blipFill>
            <a:blip r:embed="rId5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43440702"/>
              </p:ext>
            </p:extLst>
          </p:nvPr>
        </p:nvGraphicFramePr>
        <p:xfrm>
          <a:off x="539552" y="1900325"/>
          <a:ext cx="7920880" cy="4529038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Globalizace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pojem globalizace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a popsat nejzávažnější globální problémy.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10. 11. 2013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8817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Globalizace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Hospodářský, ale i politický proces, který narušuje zavedený model moderní politiky</a:t>
            </a:r>
          </a:p>
          <a:p>
            <a:r>
              <a:rPr lang="cs-CZ" dirty="0" smtClean="0"/>
              <a:t>Proces založený na jednotě </a:t>
            </a:r>
          </a:p>
          <a:p>
            <a:pPr lvl="1"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olitického prostoru (stát a státní suverenita) </a:t>
            </a:r>
          </a:p>
          <a:p>
            <a:pPr lvl="1">
              <a:buFontTx/>
              <a:buChar char="-"/>
            </a:pPr>
            <a:r>
              <a:rPr lang="cs-CZ" dirty="0" smtClean="0"/>
              <a:t>kulturního prostoru (národ) </a:t>
            </a:r>
          </a:p>
          <a:p>
            <a:pPr lvl="1">
              <a:buFontTx/>
              <a:buChar char="-"/>
            </a:pPr>
            <a:r>
              <a:rPr lang="cs-CZ" dirty="0" smtClean="0"/>
              <a:t>hospodářského prostoru (národní politika) </a:t>
            </a:r>
          </a:p>
          <a:p>
            <a:r>
              <a:rPr lang="cs-CZ" dirty="0" smtClean="0"/>
              <a:t>V rámci globalizace dochází </a:t>
            </a:r>
            <a:br>
              <a:rPr lang="cs-CZ" dirty="0" smtClean="0"/>
            </a:br>
            <a:r>
              <a:rPr lang="cs-CZ" dirty="0" smtClean="0"/>
              <a:t>k užšímu propojování ekonomik </a:t>
            </a:r>
            <a:br>
              <a:rPr lang="cs-CZ" dirty="0" smtClean="0"/>
            </a:br>
            <a:r>
              <a:rPr lang="cs-CZ" dirty="0" smtClean="0"/>
              <a:t>jednotlivých států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a k intenzivnějším kulturním </a:t>
            </a:r>
            <a:br>
              <a:rPr lang="cs-CZ" dirty="0" smtClean="0"/>
            </a:br>
            <a:r>
              <a:rPr lang="cs-CZ" dirty="0" smtClean="0"/>
              <a:t>kontaktům</a:t>
            </a:r>
            <a:endParaRPr lang="cs-CZ" dirty="0"/>
          </a:p>
        </p:txBody>
      </p:sp>
      <p:pic>
        <p:nvPicPr>
          <p:cNvPr id="4" name="Picture 2" descr="C:\Users\acer s3\AppData\Local\Microsoft\Windows\Temporary Internet Files\Content.IE5\SVRIPQ6S\MC900056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68687"/>
            <a:ext cx="3168352" cy="203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65558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566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Globální organizace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8655821"/>
              </p:ext>
            </p:extLst>
          </p:nvPr>
        </p:nvGraphicFramePr>
        <p:xfrm>
          <a:off x="179512" y="908720"/>
          <a:ext cx="8784976" cy="594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939463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Sociolog Jan Keller říká o globalizaci: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2348880"/>
            <a:ext cx="7632848" cy="3672408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„Nikdo dnes neví, jestli je </a:t>
            </a:r>
            <a:br>
              <a:rPr lang="cs-CZ" i="1" dirty="0" smtClean="0"/>
            </a:br>
            <a:r>
              <a:rPr lang="cs-CZ" i="1" dirty="0" smtClean="0"/>
              <a:t>globalizovaná ekonomika </a:t>
            </a:r>
            <a:br>
              <a:rPr lang="cs-CZ" i="1" dirty="0" smtClean="0"/>
            </a:br>
            <a:r>
              <a:rPr lang="cs-CZ" i="1" dirty="0" smtClean="0"/>
              <a:t>reformovatelná, aniž by </a:t>
            </a:r>
            <a:br>
              <a:rPr lang="cs-CZ" i="1" dirty="0" smtClean="0"/>
            </a:br>
            <a:r>
              <a:rPr lang="cs-CZ" i="1" dirty="0" smtClean="0"/>
              <a:t>předtím došlo k politickým </a:t>
            </a:r>
            <a:br>
              <a:rPr lang="cs-CZ" i="1" dirty="0" smtClean="0"/>
            </a:br>
            <a:r>
              <a:rPr lang="cs-CZ" i="1" dirty="0" smtClean="0"/>
              <a:t>krachům, pádům ekonomik a sociálním otřesům. Ví se, že OSN globalizaci ovlivňovat nedokáže, a jiná demokratická instituce na celosvětové úrovni neexistuje.“</a:t>
            </a:r>
            <a:r>
              <a:rPr lang="cs-CZ" dirty="0" smtClean="0"/>
              <a:t> </a:t>
            </a:r>
            <a:endParaRPr lang="cs-CZ" i="1" dirty="0"/>
          </a:p>
        </p:txBody>
      </p:sp>
      <p:pic>
        <p:nvPicPr>
          <p:cNvPr id="4099" name="Picture 3" descr="C:\Users\acer s3\AppData\Local\Microsoft\Windows\Temporary Internet Files\Content.IE5\QY3WDR36\MC9002296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06205"/>
            <a:ext cx="3420113" cy="291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1026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globalizace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44824"/>
            <a:ext cx="8503920" cy="4572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Celosvětové uvolnění obchodu a snazší pohyb osob i kapitálu</a:t>
            </a:r>
          </a:p>
          <a:p>
            <a:r>
              <a:rPr lang="cs-CZ" dirty="0" smtClean="0"/>
              <a:t>Snížení reálné moci vlád jednotlivých států</a:t>
            </a:r>
          </a:p>
          <a:p>
            <a:r>
              <a:rPr lang="cs-CZ" dirty="0" smtClean="0"/>
              <a:t>Hospodářská prosperita je stále více ovlivňována obchody na světových finančních trzích</a:t>
            </a:r>
          </a:p>
          <a:p>
            <a:r>
              <a:rPr lang="cs-CZ" dirty="0" smtClean="0"/>
              <a:t>Poklesl význam národního státu – státy jsou nuceny vytvářet co nejlepší podmínky pro přilákání mezinárodního kapitálu do své ekonomiky – investiční pobídky</a:t>
            </a:r>
          </a:p>
          <a:p>
            <a:r>
              <a:rPr lang="cs-CZ" dirty="0" smtClean="0"/>
              <a:t>Mění se mezinárodní dělba práce – komparativní výhoda</a:t>
            </a:r>
          </a:p>
          <a:p>
            <a:r>
              <a:rPr lang="cs-CZ" dirty="0" smtClean="0"/>
              <a:t>Je usnadněna výměna informací díky globálním médiím</a:t>
            </a:r>
          </a:p>
          <a:p>
            <a:r>
              <a:rPr lang="cs-CZ" dirty="0" smtClean="0"/>
              <a:t>Vlivem ekonomických faktorů se zesiluje nerovnoměrný sociální i ekonomický rozvoj, není stejná příležitost zapojit se do procesu globalizace</a:t>
            </a:r>
          </a:p>
        </p:txBody>
      </p:sp>
    </p:spTree>
    <p:extLst>
      <p:ext uri="{BB962C8B-B14F-4D97-AF65-F5344CB8AC3E}">
        <p14:creationId xmlns:p14="http://schemas.microsoft.com/office/powerpoint/2010/main" xmlns="" val="27479797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globální 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503920" cy="478802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Globální problémy se týkají celého mezinárodního společenství</a:t>
            </a:r>
          </a:p>
          <a:p>
            <a:r>
              <a:rPr lang="cs-CZ" dirty="0" smtClean="0"/>
              <a:t>Nelze je účinně řešit na národní úrovni</a:t>
            </a:r>
          </a:p>
          <a:p>
            <a:r>
              <a:rPr lang="cs-CZ" dirty="0" smtClean="0"/>
              <a:t>Nejúčinnějším prostředkem při jejich řešení jsou mezinárodní organizace</a:t>
            </a:r>
          </a:p>
          <a:p>
            <a:r>
              <a:rPr lang="cs-CZ" dirty="0" smtClean="0"/>
              <a:t>Ty ale nejsou schopny řešit mezinárodní problémy </a:t>
            </a:r>
            <a:br>
              <a:rPr lang="cs-CZ" dirty="0" smtClean="0"/>
            </a:br>
            <a:r>
              <a:rPr lang="cs-CZ" dirty="0" smtClean="0"/>
              <a:t>jako celek</a:t>
            </a:r>
          </a:p>
          <a:p>
            <a:r>
              <a:rPr lang="cs-CZ" dirty="0" smtClean="0"/>
              <a:t>Řeší se jednotlivé problémy (např. konkrétní válečný konflikt, konkrétní živelná katastrofa, …)</a:t>
            </a:r>
          </a:p>
          <a:p>
            <a:r>
              <a:rPr lang="cs-CZ" dirty="0" smtClean="0"/>
              <a:t>Zatím se nedaří odstraňovat příčiny globálních problémů</a:t>
            </a:r>
          </a:p>
          <a:p>
            <a:r>
              <a:rPr lang="cs-CZ" dirty="0" smtClean="0"/>
              <a:t>V tomto směru mezinárodní organizace selhávají a jsou za to tvrdě kritizovány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4012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Nejzávážnější</a:t>
            </a:r>
            <a:r>
              <a:rPr lang="cs-CZ" dirty="0" smtClean="0"/>
              <a:t> globální problémy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86843912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896956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Spotřeba surovin a energie, bohatství  a chudoba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987824" y="1527048"/>
            <a:ext cx="5817848" cy="478227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Od konce 2. sv. války – několikanásobný růst světové spotřeby surovin a energie</a:t>
            </a:r>
          </a:p>
          <a:p>
            <a:r>
              <a:rPr lang="cs-CZ" dirty="0" smtClean="0"/>
              <a:t>Zvýšila se životní úroveň milionu lidí, u mnohem většího počtu lidí však došlo k hlubokému ekonomickému propadu</a:t>
            </a:r>
          </a:p>
          <a:p>
            <a:r>
              <a:rPr lang="cs-CZ" dirty="0" smtClean="0"/>
              <a:t>Většina světové populace žije v materiální nouzi, nemá přístup ke kvalitnímu vzdělání a zdravotní péči</a:t>
            </a:r>
          </a:p>
          <a:p>
            <a:r>
              <a:rPr lang="cs-CZ" dirty="0" smtClean="0"/>
              <a:t>Rozvojové země trvale zaostávají za vyspělým světem a jejich státní dluh se stále zvyšuje</a:t>
            </a:r>
            <a:endParaRPr lang="cs-CZ" dirty="0"/>
          </a:p>
        </p:txBody>
      </p:sp>
      <p:pic>
        <p:nvPicPr>
          <p:cNvPr id="3077" name="Picture 5" descr="C:\Users\acer s3\AppData\Local\Microsoft\Windows\Temporary Internet Files\Content.IE5\E2EIAS3W\MP9004277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2575148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35542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Populační a sociální 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Světová populace by měla v roce 2050 dosáhnout 9,5 miliardy lidí</a:t>
            </a:r>
          </a:p>
          <a:p>
            <a:r>
              <a:rPr lang="cs-CZ" dirty="0" smtClean="0"/>
              <a:t>S rostoucím počtem obyvatel sílí tlak na přírodní zdroje a na místa, která jsou vhodná pro život</a:t>
            </a:r>
          </a:p>
          <a:p>
            <a:r>
              <a:rPr lang="cs-CZ" dirty="0" smtClean="0"/>
              <a:t>Ve většině zemí roste průměrná délka života obyvatel</a:t>
            </a:r>
          </a:p>
          <a:p>
            <a:r>
              <a:rPr lang="cs-CZ" dirty="0" smtClean="0"/>
              <a:t>V rozvojových zemích naopak miliony lidí trpí podvýživou a nemají přístup k pitné vodě a kvalitní zdravotné péči (až 50 % lidí), což přispívá k rozšíření nemocí</a:t>
            </a:r>
          </a:p>
          <a:p>
            <a:r>
              <a:rPr lang="cs-CZ" dirty="0" smtClean="0"/>
              <a:t>Významným problémem zůstává negramotnost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017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Zhoršování kvality životního prostředí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Vyspělé země, které jsou největší zátěží pro životní prostředí, postupně stabilizovaly</a:t>
            </a:r>
          </a:p>
          <a:p>
            <a:r>
              <a:rPr lang="cs-CZ" dirty="0" smtClean="0"/>
              <a:t>Naopak v chudých zemích dochází k radikálnímu zhoršování – vlády nemají dostatek peněz na ekologické aktivity</a:t>
            </a:r>
          </a:p>
          <a:p>
            <a:r>
              <a:rPr lang="cs-CZ" dirty="0" smtClean="0"/>
              <a:t>Nejzávažnější problém – nedostatek </a:t>
            </a:r>
            <a:br>
              <a:rPr lang="cs-CZ" dirty="0" smtClean="0"/>
            </a:br>
            <a:r>
              <a:rPr lang="cs-CZ" dirty="0" smtClean="0"/>
              <a:t>pitné vody</a:t>
            </a:r>
          </a:p>
          <a:p>
            <a:r>
              <a:rPr lang="cs-CZ" dirty="0" smtClean="0"/>
              <a:t>Stejně tak ubývá zemědělské půdy, </a:t>
            </a:r>
            <a:br>
              <a:rPr lang="cs-CZ" dirty="0" smtClean="0"/>
            </a:br>
            <a:r>
              <a:rPr lang="cs-CZ" dirty="0" smtClean="0"/>
              <a:t>kvůli jejímu dalšímu získávání </a:t>
            </a:r>
            <a:br>
              <a:rPr lang="cs-CZ" dirty="0" smtClean="0"/>
            </a:br>
            <a:r>
              <a:rPr lang="cs-CZ" dirty="0" smtClean="0"/>
              <a:t>dochází k odlesňování</a:t>
            </a:r>
          </a:p>
          <a:p>
            <a:r>
              <a:rPr lang="cs-CZ" dirty="0" smtClean="0"/>
              <a:t>Dochází k vyhynutí některých </a:t>
            </a:r>
            <a:br>
              <a:rPr lang="cs-CZ" dirty="0" smtClean="0"/>
            </a:br>
            <a:r>
              <a:rPr lang="cs-CZ" dirty="0" smtClean="0"/>
              <a:t>živočišných a rostlinných druhů</a:t>
            </a:r>
            <a:endParaRPr lang="cs-CZ" dirty="0"/>
          </a:p>
        </p:txBody>
      </p:sp>
      <p:pic>
        <p:nvPicPr>
          <p:cNvPr id="2050" name="Picture 2" descr="C:\Users\acer s3\AppData\Local\Microsoft\Windows\Temporary Internet Files\Content.IE5\3ZQGNLAE\MC90044175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2056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161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práva, mezilidské vztahy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světe hrozí mnoho lokálních konfliktů, které by mohly přerůst až v tzv. globální války</a:t>
            </a:r>
          </a:p>
          <a:p>
            <a:r>
              <a:rPr lang="cs-CZ" dirty="0" smtClean="0"/>
              <a:t>Do těchto problémů často zasahuje OSN, v některých případech ale zasáhnout nedokázala, což vyvolává kritiku a snahy o reformu</a:t>
            </a:r>
          </a:p>
          <a:p>
            <a:r>
              <a:rPr lang="cs-CZ" dirty="0" smtClean="0"/>
              <a:t>Velké nebezpečí je spojeno také s rozšířením zbraní, zvyšuje se počet jaderných mocností</a:t>
            </a:r>
          </a:p>
          <a:p>
            <a:r>
              <a:rPr lang="cs-CZ" dirty="0" smtClean="0"/>
              <a:t>Stále se nepodařilo zastavit šíření </a:t>
            </a:r>
            <a:br>
              <a:rPr lang="cs-CZ" dirty="0" smtClean="0"/>
            </a:br>
            <a:r>
              <a:rPr lang="cs-CZ" dirty="0" smtClean="0"/>
              <a:t>terorismu, islámského </a:t>
            </a:r>
            <a:br>
              <a:rPr lang="cs-CZ" dirty="0" smtClean="0"/>
            </a:br>
            <a:r>
              <a:rPr lang="cs-CZ" dirty="0" smtClean="0"/>
              <a:t>fundamentalismu a rasismu</a:t>
            </a:r>
            <a:endParaRPr lang="cs-CZ" dirty="0"/>
          </a:p>
        </p:txBody>
      </p:sp>
      <p:pic>
        <p:nvPicPr>
          <p:cNvPr id="4" name="Picture 8" descr="C:\Users\acer s3\AppData\Local\Microsoft\Windows\Temporary Internet Files\Content.IE5\3ZQGNLAE\MC900371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199445"/>
            <a:ext cx="1693455" cy="2367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31849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Terorismus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Používání násilí a teroru (bombové útoky, atentáty, únosy letadel, …)</a:t>
            </a:r>
          </a:p>
          <a:p>
            <a:r>
              <a:rPr lang="cs-CZ" dirty="0" smtClean="0"/>
              <a:t>Výrazně rozšířeno až ve 20. století</a:t>
            </a:r>
          </a:p>
          <a:p>
            <a:r>
              <a:rPr lang="cs-CZ" dirty="0" smtClean="0"/>
              <a:t>V současnosti se objevují vysoce </a:t>
            </a:r>
            <a:br>
              <a:rPr lang="cs-CZ" dirty="0" smtClean="0"/>
            </a:br>
            <a:r>
              <a:rPr lang="cs-CZ" dirty="0" smtClean="0"/>
              <a:t>organizovaná uskupení </a:t>
            </a:r>
            <a:br>
              <a:rPr lang="cs-CZ" dirty="0" smtClean="0"/>
            </a:br>
            <a:r>
              <a:rPr lang="cs-CZ" dirty="0" smtClean="0"/>
              <a:t>s celosvětovou působností </a:t>
            </a:r>
            <a:br>
              <a:rPr lang="cs-CZ" dirty="0" smtClean="0"/>
            </a:br>
            <a:r>
              <a:rPr lang="cs-CZ" dirty="0" smtClean="0"/>
              <a:t>(Al-Káida aj.)</a:t>
            </a:r>
          </a:p>
          <a:p>
            <a:r>
              <a:rPr lang="cs-CZ" dirty="0" smtClean="0"/>
              <a:t>Nejčastěji spojováno </a:t>
            </a:r>
            <a:br>
              <a:rPr lang="cs-CZ" dirty="0" smtClean="0"/>
            </a:br>
            <a:r>
              <a:rPr lang="cs-CZ" dirty="0" smtClean="0"/>
              <a:t>s radikálními stoupenci islámu</a:t>
            </a:r>
            <a:endParaRPr lang="cs-CZ" dirty="0"/>
          </a:p>
        </p:txBody>
      </p:sp>
      <p:pic>
        <p:nvPicPr>
          <p:cNvPr id="1029" name="Picture 5" descr="C:\Users\acer s3\AppData\Local\Microsoft\Windows\Temporary Internet Files\Content.IE5\QY3WDR36\MC9004343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302210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6492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Alterglobalizační</a:t>
            </a:r>
            <a:r>
              <a:rPr lang="cs-CZ" dirty="0" smtClean="0"/>
              <a:t> hnutí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Hnutí, které se v posledních letech vymezilo proti neregulované globalizaci, a které upozornilo na její negativní efekty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Jeho umírněná část se v současné době snaží o splnění tzv. </a:t>
            </a:r>
            <a:r>
              <a:rPr lang="cs-CZ" b="1" dirty="0" smtClean="0"/>
              <a:t>Rozvojových cílů tisíciletí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dirty="0" smtClean="0"/>
              <a:t>K jejichž naplnění se v rámci </a:t>
            </a:r>
            <a:r>
              <a:rPr lang="cs-CZ" i="1" dirty="0" smtClean="0"/>
              <a:t>Summitu tisíciletí OSN</a:t>
            </a:r>
            <a:r>
              <a:rPr lang="cs-CZ" dirty="0" smtClean="0"/>
              <a:t> v září 2000 zavázaly všechny členské země</a:t>
            </a:r>
          </a:p>
        </p:txBody>
      </p:sp>
    </p:spTree>
    <p:extLst>
      <p:ext uri="{BB962C8B-B14F-4D97-AF65-F5344CB8AC3E}">
        <p14:creationId xmlns:p14="http://schemas.microsoft.com/office/powerpoint/2010/main" xmlns="" val="19290534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Rozvojové cíle tisíciletí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44824"/>
            <a:ext cx="850392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Odstranit extrémní chudobu a hlad</a:t>
            </a:r>
          </a:p>
          <a:p>
            <a:r>
              <a:rPr lang="cs-CZ" dirty="0" smtClean="0"/>
              <a:t>Zpřístupnit základní vzdělání pro všechny</a:t>
            </a:r>
          </a:p>
          <a:p>
            <a:r>
              <a:rPr lang="cs-CZ" dirty="0" smtClean="0"/>
              <a:t>Prosazovat rovnost pohlaví a posílit postavení žen</a:t>
            </a:r>
          </a:p>
          <a:p>
            <a:r>
              <a:rPr lang="cs-CZ" dirty="0" smtClean="0"/>
              <a:t>Omezit dětskou úmrtnost</a:t>
            </a:r>
          </a:p>
          <a:p>
            <a:r>
              <a:rPr lang="cs-CZ" dirty="0" smtClean="0"/>
              <a:t>Zlepšit zdraví matek</a:t>
            </a:r>
          </a:p>
          <a:p>
            <a:r>
              <a:rPr lang="cs-CZ" dirty="0" smtClean="0"/>
              <a:t>Bojovat proti HIV/AIDS, malárii a jiným nemocem</a:t>
            </a:r>
          </a:p>
          <a:p>
            <a:r>
              <a:rPr lang="cs-CZ" dirty="0" smtClean="0"/>
              <a:t>Zajistit udržitelný stav životního prostředí</a:t>
            </a:r>
          </a:p>
          <a:p>
            <a:r>
              <a:rPr lang="cs-CZ" dirty="0" smtClean="0"/>
              <a:t>Vytvořit globální partnerství pro rozvoj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9922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globalizace?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nejvýznamnější globální organizace a k čemu slouží?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Definujte i další globální organizace.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/>
              <a:t>jsou důsledky </a:t>
            </a:r>
            <a:r>
              <a:rPr lang="cs-CZ" dirty="0" smtClean="0"/>
              <a:t>globalizace?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jsou nejzávažnější globální problémy?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% lidí v rozvojových zemích nemá přístup k pitné vodě a kvalitní zdravotní péči?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století se výrazně rozšířil terorismus?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 co jde tzv. </a:t>
            </a:r>
            <a:r>
              <a:rPr lang="cs-CZ" dirty="0" err="1" smtClean="0"/>
              <a:t>alterglobalizačnímu</a:t>
            </a:r>
            <a:r>
              <a:rPr lang="cs-CZ" dirty="0" smtClean="0"/>
              <a:t> hnutí?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Vysvětlete alespoň 5 rozvojových cílů tisíciletí.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05074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1600" dirty="0" smtClean="0"/>
              <a:t>DVOŘÁK</a:t>
            </a:r>
            <a:r>
              <a:rPr lang="cs-CZ" sz="1600" dirty="0"/>
              <a:t>, Jan, a kol. </a:t>
            </a:r>
            <a:r>
              <a:rPr lang="cs-CZ" sz="1600" i="1" dirty="0"/>
              <a:t>Odmaturuj ze společenských věd.</a:t>
            </a:r>
            <a:r>
              <a:rPr lang="cs-CZ" sz="1600" dirty="0"/>
              <a:t> 1. vyd. Brno: </a:t>
            </a:r>
            <a:r>
              <a:rPr lang="cs-CZ" sz="1600" dirty="0" err="1"/>
              <a:t>Didaktis</a:t>
            </a:r>
            <a:r>
              <a:rPr lang="cs-CZ" sz="1600" dirty="0"/>
              <a:t>, 2008,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256 </a:t>
            </a:r>
            <a:r>
              <a:rPr lang="cs-CZ" sz="1600" dirty="0"/>
              <a:t>s. ISBN 978-80-7358-122-0</a:t>
            </a:r>
            <a:r>
              <a:rPr lang="cs-CZ" sz="1600" dirty="0" smtClean="0"/>
              <a:t>.</a:t>
            </a:r>
            <a:endParaRPr lang="cs-CZ" sz="1600" dirty="0"/>
          </a:p>
          <a:p>
            <a:r>
              <a:rPr lang="cs-CZ" sz="1600" dirty="0"/>
              <a:t>CÍSAŘ, Ondřej. </a:t>
            </a:r>
            <a:r>
              <a:rPr lang="cs-CZ" sz="1600" i="1" dirty="0"/>
              <a:t>Základy politologie</a:t>
            </a:r>
            <a:r>
              <a:rPr lang="cs-CZ" sz="1600" dirty="0"/>
              <a:t>. Brno: Masarykova univerzita v Brně, 2005,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ISBN </a:t>
            </a:r>
            <a:r>
              <a:rPr lang="cs-CZ" sz="1600" dirty="0"/>
              <a:t>80-210-3856-1. </a:t>
            </a:r>
            <a:endParaRPr lang="cs-CZ" sz="1600" dirty="0" smtClean="0"/>
          </a:p>
          <a:p>
            <a:r>
              <a:rPr lang="cs-CZ" sz="1600" dirty="0"/>
              <a:t>MANKIW, Gregory N. </a:t>
            </a:r>
            <a:r>
              <a:rPr lang="cs-CZ" sz="1600" i="1" dirty="0"/>
              <a:t>Zásady ekonomie</a:t>
            </a:r>
            <a:r>
              <a:rPr lang="cs-CZ" sz="1600" dirty="0"/>
              <a:t>. 1. vyd. Praha: </a:t>
            </a:r>
            <a:r>
              <a:rPr lang="cs-CZ" sz="1600" dirty="0" err="1"/>
              <a:t>Grada</a:t>
            </a:r>
            <a:r>
              <a:rPr lang="cs-CZ" sz="1600" dirty="0"/>
              <a:t>, 1999, 763 s.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ISBN </a:t>
            </a:r>
            <a:r>
              <a:rPr lang="cs-CZ" sz="1600" dirty="0"/>
              <a:t>80-716-9891-1.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0.11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http://officeimg.vo.msecnd.net/en-us/images/MH900056249.jpg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0.11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http://officeimg.vo.msecnd.net/en-us/images/MH900427740.jpg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0.11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</a:t>
            </a:r>
            <a:r>
              <a:rPr lang="pt-BR" sz="1600" dirty="0" smtClean="0"/>
              <a:t>officeimg.vo.msecnd.net/en-us/images/MH900441753.jpg</a:t>
            </a:r>
            <a:endParaRPr lang="cs-CZ" sz="1600" dirty="0" smtClean="0"/>
          </a:p>
          <a:p>
            <a:r>
              <a:rPr lang="pt-BR" sz="1600" dirty="0"/>
              <a:t> 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</a:t>
            </a:r>
            <a:r>
              <a:rPr lang="pt-BR" sz="1600" dirty="0" smtClean="0"/>
              <a:t>.</a:t>
            </a:r>
            <a:r>
              <a:rPr lang="cs-CZ" sz="1600" dirty="0" smtClean="0"/>
              <a:t>11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http://officeimg.vo.msecnd.net/en-us/images/MH900371020.jpg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0.11.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</a:t>
            </a:r>
            <a:r>
              <a:rPr lang="pt-BR" sz="1600" dirty="0" smtClean="0"/>
              <a:t>officeimg.vo.msecnd.net/en-us/images/MH900434307.jpg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pt-BR" sz="1600" dirty="0" smtClean="0"/>
              <a:t>1</a:t>
            </a:r>
            <a:r>
              <a:rPr lang="cs-CZ" sz="1600" dirty="0" smtClean="0"/>
              <a:t>0.11.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http://officeimg.vo.msecnd.net/en-us/images/MH900229633.jpg 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1366524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210</TotalTime>
  <Words>776</Words>
  <Application>Microsoft Office PowerPoint</Application>
  <PresentationFormat>Předvádění na obrazovce (4:3)</PresentationFormat>
  <Paragraphs>120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Administrativní</vt:lpstr>
      <vt:lpstr>Snímek 1</vt:lpstr>
      <vt:lpstr>Globalizace</vt:lpstr>
      <vt:lpstr>Globální organizace</vt:lpstr>
      <vt:lpstr>Sociolog Jan Keller říká o globalizaci:</vt:lpstr>
      <vt:lpstr>Důsledky globalizace</vt:lpstr>
      <vt:lpstr>Významné globální problémy</vt:lpstr>
      <vt:lpstr>Nejzávážnější globální problémy</vt:lpstr>
      <vt:lpstr>Spotřeba surovin a energie, bohatství  a chudoba</vt:lpstr>
      <vt:lpstr>Populační a sociální problémy</vt:lpstr>
      <vt:lpstr>Zhoršování kvality životního prostředí</vt:lpstr>
      <vt:lpstr>Lidská práva, mezilidské vztahy</vt:lpstr>
      <vt:lpstr>Terorismus</vt:lpstr>
      <vt:lpstr>Alterglobalizační hnutí</vt:lpstr>
      <vt:lpstr>Rozvojové cíle tisíciletí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Lenka</cp:lastModifiedBy>
  <cp:revision>16</cp:revision>
  <dcterms:created xsi:type="dcterms:W3CDTF">2014-05-11T09:36:45Z</dcterms:created>
  <dcterms:modified xsi:type="dcterms:W3CDTF">2014-05-16T19:01:26Z</dcterms:modified>
</cp:coreProperties>
</file>