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0" r:id="rId10"/>
    <p:sldId id="264" r:id="rId11"/>
    <p:sldId id="265" r:id="rId12"/>
    <p:sldId id="266" r:id="rId13"/>
    <p:sldId id="267" r:id="rId14"/>
    <p:sldId id="269" r:id="rId15"/>
    <p:sldId id="268" r:id="rId16"/>
    <p:sldId id="271" r:id="rId17"/>
    <p:sldId id="272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639" autoAdjust="0"/>
    <p:restoredTop sz="94660"/>
  </p:normalViewPr>
  <p:slideViewPr>
    <p:cSldViewPr>
      <p:cViewPr varScale="1">
        <p:scale>
          <a:sx n="99" d="100"/>
          <a:sy n="99" d="100"/>
        </p:scale>
        <p:origin x="-46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30504E5-F492-496E-B136-1C546E56799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84FEB3D9-CAD3-43DD-885E-AC2D59F963A6}">
      <dgm:prSet phldrT="[Text]"/>
      <dgm:spPr/>
      <dgm:t>
        <a:bodyPr/>
        <a:lstStyle/>
        <a:p>
          <a:r>
            <a:rPr lang="cs-CZ" dirty="0" smtClean="0"/>
            <a:t>Období dělíme</a:t>
          </a:r>
          <a:endParaRPr lang="cs-CZ" dirty="0"/>
        </a:p>
      </dgm:t>
    </dgm:pt>
    <dgm:pt modelId="{DDE5C680-B862-4FD8-A8FF-4064928C80C4}" type="parTrans" cxnId="{FF360354-0B7D-411B-ACF5-D5D9A9D6806E}">
      <dgm:prSet/>
      <dgm:spPr/>
      <dgm:t>
        <a:bodyPr/>
        <a:lstStyle/>
        <a:p>
          <a:endParaRPr lang="cs-CZ"/>
        </a:p>
      </dgm:t>
    </dgm:pt>
    <dgm:pt modelId="{8BF4D177-95AC-4EB1-9881-677CEBE23318}" type="sibTrans" cxnId="{FF360354-0B7D-411B-ACF5-D5D9A9D6806E}">
      <dgm:prSet/>
      <dgm:spPr/>
      <dgm:t>
        <a:bodyPr/>
        <a:lstStyle/>
        <a:p>
          <a:endParaRPr lang="cs-CZ"/>
        </a:p>
      </dgm:t>
    </dgm:pt>
    <dgm:pt modelId="{DC0C95FD-BCD1-4F75-B0EC-4B397EA99D07}">
      <dgm:prSet phldrT="[Text]"/>
      <dgm:spPr/>
      <dgm:t>
        <a:bodyPr/>
        <a:lstStyle/>
        <a:p>
          <a:r>
            <a:rPr lang="cs-CZ" dirty="0" smtClean="0"/>
            <a:t>1) Patristika (2.-8. st.)</a:t>
          </a:r>
          <a:endParaRPr lang="cs-CZ" dirty="0"/>
        </a:p>
      </dgm:t>
    </dgm:pt>
    <dgm:pt modelId="{F89C4B71-944C-4375-8E9A-250B7F26E0F3}" type="parTrans" cxnId="{AE3D3C02-DA62-41D0-8C65-994CE0B20154}">
      <dgm:prSet/>
      <dgm:spPr/>
      <dgm:t>
        <a:bodyPr/>
        <a:lstStyle/>
        <a:p>
          <a:endParaRPr lang="cs-CZ"/>
        </a:p>
      </dgm:t>
    </dgm:pt>
    <dgm:pt modelId="{BD9ADEA9-FCDD-45FB-B311-B675C7948332}" type="sibTrans" cxnId="{AE3D3C02-DA62-41D0-8C65-994CE0B20154}">
      <dgm:prSet/>
      <dgm:spPr/>
      <dgm:t>
        <a:bodyPr/>
        <a:lstStyle/>
        <a:p>
          <a:endParaRPr lang="cs-CZ"/>
        </a:p>
      </dgm:t>
    </dgm:pt>
    <dgm:pt modelId="{29FB2160-8D6C-4B49-8046-5BBD5ED474D2}">
      <dgm:prSet phldrT="[Text]"/>
      <dgm:spPr/>
      <dgm:t>
        <a:bodyPr/>
        <a:lstStyle/>
        <a:p>
          <a:r>
            <a:rPr lang="cs-CZ" dirty="0" smtClean="0"/>
            <a:t>2) Scholastika( 9.-15.st)</a:t>
          </a:r>
          <a:endParaRPr lang="cs-CZ" dirty="0"/>
        </a:p>
      </dgm:t>
    </dgm:pt>
    <dgm:pt modelId="{404C05AF-D9FE-4CFB-A3C5-4D7BF68DEE4C}" type="parTrans" cxnId="{2FBE819E-01CA-4ED8-A9E4-F0AB407E0DF0}">
      <dgm:prSet/>
      <dgm:spPr/>
      <dgm:t>
        <a:bodyPr/>
        <a:lstStyle/>
        <a:p>
          <a:endParaRPr lang="cs-CZ"/>
        </a:p>
      </dgm:t>
    </dgm:pt>
    <dgm:pt modelId="{2A13C584-A9F7-431A-AB56-EE3C34911E63}" type="sibTrans" cxnId="{2FBE819E-01CA-4ED8-A9E4-F0AB407E0DF0}">
      <dgm:prSet/>
      <dgm:spPr/>
      <dgm:t>
        <a:bodyPr/>
        <a:lstStyle/>
        <a:p>
          <a:endParaRPr lang="cs-CZ"/>
        </a:p>
      </dgm:t>
    </dgm:pt>
    <dgm:pt modelId="{6175D25A-96A7-4984-A206-94CF539C4360}" type="pres">
      <dgm:prSet presAssocID="{830504E5-F492-496E-B136-1C546E56799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608A661-75F1-4124-9A01-00F13AEA85D0}" type="pres">
      <dgm:prSet presAssocID="{84FEB3D9-CAD3-43DD-885E-AC2D59F963A6}" presName="linNode" presStyleCnt="0"/>
      <dgm:spPr/>
    </dgm:pt>
    <dgm:pt modelId="{0DD16A97-A50F-4A7D-B484-31F0E0FA95AD}" type="pres">
      <dgm:prSet presAssocID="{84FEB3D9-CAD3-43DD-885E-AC2D59F963A6}" presName="parentText" presStyleLbl="node1" presStyleIdx="0" presStyleCnt="1" custLinFactY="100000" custLinFactNeighborX="-13696" custLinFactNeighborY="111918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B570C72-5533-4174-AE45-083EBC7DDE68}" type="pres">
      <dgm:prSet presAssocID="{84FEB3D9-CAD3-43DD-885E-AC2D59F963A6}" presName="descendantText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E3D3C02-DA62-41D0-8C65-994CE0B20154}" srcId="{84FEB3D9-CAD3-43DD-885E-AC2D59F963A6}" destId="{DC0C95FD-BCD1-4F75-B0EC-4B397EA99D07}" srcOrd="0" destOrd="0" parTransId="{F89C4B71-944C-4375-8E9A-250B7F26E0F3}" sibTransId="{BD9ADEA9-FCDD-45FB-B311-B675C7948332}"/>
    <dgm:cxn modelId="{9517FC37-710A-4F42-A619-32F83C4DDED0}" type="presOf" srcId="{29FB2160-8D6C-4B49-8046-5BBD5ED474D2}" destId="{7B570C72-5533-4174-AE45-083EBC7DDE68}" srcOrd="0" destOrd="1" presId="urn:microsoft.com/office/officeart/2005/8/layout/vList5"/>
    <dgm:cxn modelId="{2FBE819E-01CA-4ED8-A9E4-F0AB407E0DF0}" srcId="{84FEB3D9-CAD3-43DD-885E-AC2D59F963A6}" destId="{29FB2160-8D6C-4B49-8046-5BBD5ED474D2}" srcOrd="1" destOrd="0" parTransId="{404C05AF-D9FE-4CFB-A3C5-4D7BF68DEE4C}" sibTransId="{2A13C584-A9F7-431A-AB56-EE3C34911E63}"/>
    <dgm:cxn modelId="{C5A27187-E2F1-425F-A037-C696901EE89B}" type="presOf" srcId="{830504E5-F492-496E-B136-1C546E567992}" destId="{6175D25A-96A7-4984-A206-94CF539C4360}" srcOrd="0" destOrd="0" presId="urn:microsoft.com/office/officeart/2005/8/layout/vList5"/>
    <dgm:cxn modelId="{FF360354-0B7D-411B-ACF5-D5D9A9D6806E}" srcId="{830504E5-F492-496E-B136-1C546E567992}" destId="{84FEB3D9-CAD3-43DD-885E-AC2D59F963A6}" srcOrd="0" destOrd="0" parTransId="{DDE5C680-B862-4FD8-A8FF-4064928C80C4}" sibTransId="{8BF4D177-95AC-4EB1-9881-677CEBE23318}"/>
    <dgm:cxn modelId="{AC95CC6E-DAFE-42A4-800E-A6C5FD3C8D87}" type="presOf" srcId="{84FEB3D9-CAD3-43DD-885E-AC2D59F963A6}" destId="{0DD16A97-A50F-4A7D-B484-31F0E0FA95AD}" srcOrd="0" destOrd="0" presId="urn:microsoft.com/office/officeart/2005/8/layout/vList5"/>
    <dgm:cxn modelId="{5170ACD6-0A36-4739-9F5D-F9542BC6F708}" type="presOf" srcId="{DC0C95FD-BCD1-4F75-B0EC-4B397EA99D07}" destId="{7B570C72-5533-4174-AE45-083EBC7DDE68}" srcOrd="0" destOrd="0" presId="urn:microsoft.com/office/officeart/2005/8/layout/vList5"/>
    <dgm:cxn modelId="{BD5958C8-E12E-4FEC-BE61-369A3FFC0D4E}" type="presParOf" srcId="{6175D25A-96A7-4984-A206-94CF539C4360}" destId="{4608A661-75F1-4124-9A01-00F13AEA85D0}" srcOrd="0" destOrd="0" presId="urn:microsoft.com/office/officeart/2005/8/layout/vList5"/>
    <dgm:cxn modelId="{65D409F9-93D0-4A83-8943-44AD9CF2434B}" type="presParOf" srcId="{4608A661-75F1-4124-9A01-00F13AEA85D0}" destId="{0DD16A97-A50F-4A7D-B484-31F0E0FA95AD}" srcOrd="0" destOrd="0" presId="urn:microsoft.com/office/officeart/2005/8/layout/vList5"/>
    <dgm:cxn modelId="{706DE8CB-0C57-4C78-B94C-4B3216FBBCFB}" type="presParOf" srcId="{4608A661-75F1-4124-9A01-00F13AEA85D0}" destId="{7B570C72-5533-4174-AE45-083EBC7DDE68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086A4B7-C4FB-4170-81AF-DEF7E886E54D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CAE69CEC-E3AB-4ED2-9104-68B8918F9A67}">
      <dgm:prSet phldrT="[Text]" custT="1"/>
      <dgm:spPr/>
      <dgm:t>
        <a:bodyPr/>
        <a:lstStyle/>
        <a:p>
          <a:r>
            <a:rPr lang="cs-CZ" sz="2400" dirty="0" smtClean="0"/>
            <a:t>Teorie 2 států</a:t>
          </a:r>
        </a:p>
        <a:p>
          <a:r>
            <a:rPr lang="cs-CZ" sz="1800" dirty="0" smtClean="0"/>
            <a:t>odraz světa idejí a smyslové zkušenosti</a:t>
          </a:r>
          <a:endParaRPr lang="cs-CZ" sz="1800" dirty="0"/>
        </a:p>
      </dgm:t>
    </dgm:pt>
    <dgm:pt modelId="{8362205A-C8DA-407C-86DE-2A19FB79A954}" type="parTrans" cxnId="{D784080C-798F-4B34-A1B4-3CD6F2616534}">
      <dgm:prSet/>
      <dgm:spPr/>
      <dgm:t>
        <a:bodyPr/>
        <a:lstStyle/>
        <a:p>
          <a:endParaRPr lang="cs-CZ"/>
        </a:p>
      </dgm:t>
    </dgm:pt>
    <dgm:pt modelId="{747FE7A6-3BEA-4806-9782-1410E940D5D3}" type="sibTrans" cxnId="{D784080C-798F-4B34-A1B4-3CD6F2616534}">
      <dgm:prSet/>
      <dgm:spPr/>
      <dgm:t>
        <a:bodyPr/>
        <a:lstStyle/>
        <a:p>
          <a:endParaRPr lang="cs-CZ"/>
        </a:p>
      </dgm:t>
    </dgm:pt>
    <dgm:pt modelId="{E8CF2398-2B8B-4BCD-829B-A036A1762517}">
      <dgm:prSet phldrT="[Text]"/>
      <dgm:spPr/>
      <dgm:t>
        <a:bodyPr/>
        <a:lstStyle/>
        <a:p>
          <a:r>
            <a:rPr lang="cs-CZ" b="0" u="sng" dirty="0" smtClean="0"/>
            <a:t>Boží stát (</a:t>
          </a:r>
          <a:r>
            <a:rPr lang="cs-CZ" b="0" u="sng" dirty="0" err="1" smtClean="0"/>
            <a:t>Civitas</a:t>
          </a:r>
          <a:r>
            <a:rPr lang="cs-CZ" b="0" u="sng" dirty="0" smtClean="0"/>
            <a:t> </a:t>
          </a:r>
          <a:r>
            <a:rPr lang="cs-CZ" b="0" u="sng" dirty="0" err="1" smtClean="0"/>
            <a:t>Dei</a:t>
          </a:r>
          <a:r>
            <a:rPr lang="cs-CZ" b="0" u="sng" dirty="0" smtClean="0"/>
            <a:t>) </a:t>
          </a:r>
          <a:r>
            <a:rPr lang="cs-CZ" dirty="0" smtClean="0"/>
            <a:t>= jediný pravý, dokonalý a věčný stát, zákony a vláda církve</a:t>
          </a:r>
          <a:endParaRPr lang="cs-CZ" dirty="0"/>
        </a:p>
      </dgm:t>
    </dgm:pt>
    <dgm:pt modelId="{1CA957F3-63E2-475A-BCCF-6ED4BE70B002}" type="parTrans" cxnId="{EAED6219-0E2C-4540-A16C-973F425DA83D}">
      <dgm:prSet/>
      <dgm:spPr/>
      <dgm:t>
        <a:bodyPr/>
        <a:lstStyle/>
        <a:p>
          <a:endParaRPr lang="cs-CZ"/>
        </a:p>
      </dgm:t>
    </dgm:pt>
    <dgm:pt modelId="{8A06D12E-3B82-4BC8-9FFA-6AD7AECD2645}" type="sibTrans" cxnId="{EAED6219-0E2C-4540-A16C-973F425DA83D}">
      <dgm:prSet/>
      <dgm:spPr/>
      <dgm:t>
        <a:bodyPr/>
        <a:lstStyle/>
        <a:p>
          <a:endParaRPr lang="cs-CZ"/>
        </a:p>
      </dgm:t>
    </dgm:pt>
    <dgm:pt modelId="{6FF07E44-344D-4167-B7E4-29B885F1FEAA}">
      <dgm:prSet phldrT="[Text]"/>
      <dgm:spPr/>
      <dgm:t>
        <a:bodyPr/>
        <a:lstStyle/>
        <a:p>
          <a:r>
            <a:rPr lang="cs-CZ" u="sng" dirty="0" smtClean="0"/>
            <a:t>Pozemský stát </a:t>
          </a:r>
          <a:r>
            <a:rPr lang="cs-CZ" dirty="0" smtClean="0"/>
            <a:t>= vláda zla a hříchu, forma řecké a římské civilizace</a:t>
          </a:r>
          <a:endParaRPr lang="cs-CZ" dirty="0"/>
        </a:p>
      </dgm:t>
    </dgm:pt>
    <dgm:pt modelId="{799DAAB5-ACEF-4445-B3BC-CAC04609898B}" type="parTrans" cxnId="{5E24CAD7-5E89-4AD3-B5BD-F92C10726F9E}">
      <dgm:prSet/>
      <dgm:spPr/>
      <dgm:t>
        <a:bodyPr/>
        <a:lstStyle/>
        <a:p>
          <a:endParaRPr lang="cs-CZ"/>
        </a:p>
      </dgm:t>
    </dgm:pt>
    <dgm:pt modelId="{5DFBA3AE-412D-4EB8-939C-6A89897FBC98}" type="sibTrans" cxnId="{5E24CAD7-5E89-4AD3-B5BD-F92C10726F9E}">
      <dgm:prSet/>
      <dgm:spPr/>
      <dgm:t>
        <a:bodyPr/>
        <a:lstStyle/>
        <a:p>
          <a:endParaRPr lang="cs-CZ"/>
        </a:p>
      </dgm:t>
    </dgm:pt>
    <dgm:pt modelId="{E457C8F3-4975-4C39-96DF-D7D0F4F5617C}">
      <dgm:prSet phldrT="[Text]"/>
      <dgm:spPr/>
      <dgm:t>
        <a:bodyPr/>
        <a:lstStyle/>
        <a:p>
          <a:endParaRPr lang="cs-CZ" dirty="0"/>
        </a:p>
      </dgm:t>
    </dgm:pt>
    <dgm:pt modelId="{FD5A78CF-7839-4EF3-AEEC-DD946EA987FE}" type="parTrans" cxnId="{9E5DA40B-3CF8-44C1-BBD7-27646CB840CF}">
      <dgm:prSet/>
      <dgm:spPr/>
      <dgm:t>
        <a:bodyPr/>
        <a:lstStyle/>
        <a:p>
          <a:endParaRPr lang="cs-CZ"/>
        </a:p>
      </dgm:t>
    </dgm:pt>
    <dgm:pt modelId="{0E0BCB41-A99A-4038-9207-348AE564C7A7}" type="sibTrans" cxnId="{9E5DA40B-3CF8-44C1-BBD7-27646CB840CF}">
      <dgm:prSet/>
      <dgm:spPr/>
      <dgm:t>
        <a:bodyPr/>
        <a:lstStyle/>
        <a:p>
          <a:endParaRPr lang="cs-CZ"/>
        </a:p>
      </dgm:t>
    </dgm:pt>
    <dgm:pt modelId="{F694695A-8496-4949-B92A-26B674D3D042}" type="pres">
      <dgm:prSet presAssocID="{3086A4B7-C4FB-4170-81AF-DEF7E886E54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DCAD1B0-A907-4E4E-A703-B0888D58C8EB}" type="pres">
      <dgm:prSet presAssocID="{CAE69CEC-E3AB-4ED2-9104-68B8918F9A67}" presName="linNode" presStyleCnt="0"/>
      <dgm:spPr/>
    </dgm:pt>
    <dgm:pt modelId="{3D2D9DD6-669E-419A-A231-FD5C97245702}" type="pres">
      <dgm:prSet presAssocID="{CAE69CEC-E3AB-4ED2-9104-68B8918F9A67}" presName="parentText" presStyleLbl="node1" presStyleIdx="0" presStyleCnt="1" custLinFactNeighborX="-9091" custLinFactNeighborY="3043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1C83A7E-B296-4898-83E8-FEC08A480686}" type="pres">
      <dgm:prSet presAssocID="{CAE69CEC-E3AB-4ED2-9104-68B8918F9A67}" presName="descendantText" presStyleLbl="alignAccFollowNode1" presStyleIdx="0" presStyleCnt="1" custLinFactNeighborX="0" custLinFactNeighborY="-163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E24CAD7-5E89-4AD3-B5BD-F92C10726F9E}" srcId="{CAE69CEC-E3AB-4ED2-9104-68B8918F9A67}" destId="{6FF07E44-344D-4167-B7E4-29B885F1FEAA}" srcOrd="2" destOrd="0" parTransId="{799DAAB5-ACEF-4445-B3BC-CAC04609898B}" sibTransId="{5DFBA3AE-412D-4EB8-939C-6A89897FBC98}"/>
    <dgm:cxn modelId="{A71A05D9-8972-4757-B8D9-3B29CC607D75}" type="presOf" srcId="{E8CF2398-2B8B-4BCD-829B-A036A1762517}" destId="{21C83A7E-B296-4898-83E8-FEC08A480686}" srcOrd="0" destOrd="0" presId="urn:microsoft.com/office/officeart/2005/8/layout/vList5"/>
    <dgm:cxn modelId="{EAED6219-0E2C-4540-A16C-973F425DA83D}" srcId="{CAE69CEC-E3AB-4ED2-9104-68B8918F9A67}" destId="{E8CF2398-2B8B-4BCD-829B-A036A1762517}" srcOrd="0" destOrd="0" parTransId="{1CA957F3-63E2-475A-BCCF-6ED4BE70B002}" sibTransId="{8A06D12E-3B82-4BC8-9FFA-6AD7AECD2645}"/>
    <dgm:cxn modelId="{F5746434-4741-482C-BDDA-96B7E992EB3F}" type="presOf" srcId="{3086A4B7-C4FB-4170-81AF-DEF7E886E54D}" destId="{F694695A-8496-4949-B92A-26B674D3D042}" srcOrd="0" destOrd="0" presId="urn:microsoft.com/office/officeart/2005/8/layout/vList5"/>
    <dgm:cxn modelId="{ECB333F4-29A1-438A-B1D4-31915A51680C}" type="presOf" srcId="{E457C8F3-4975-4C39-96DF-D7D0F4F5617C}" destId="{21C83A7E-B296-4898-83E8-FEC08A480686}" srcOrd="0" destOrd="1" presId="urn:microsoft.com/office/officeart/2005/8/layout/vList5"/>
    <dgm:cxn modelId="{334E2748-12F8-4092-B795-5A6BD109C3B9}" type="presOf" srcId="{6FF07E44-344D-4167-B7E4-29B885F1FEAA}" destId="{21C83A7E-B296-4898-83E8-FEC08A480686}" srcOrd="0" destOrd="2" presId="urn:microsoft.com/office/officeart/2005/8/layout/vList5"/>
    <dgm:cxn modelId="{D784080C-798F-4B34-A1B4-3CD6F2616534}" srcId="{3086A4B7-C4FB-4170-81AF-DEF7E886E54D}" destId="{CAE69CEC-E3AB-4ED2-9104-68B8918F9A67}" srcOrd="0" destOrd="0" parTransId="{8362205A-C8DA-407C-86DE-2A19FB79A954}" sibTransId="{747FE7A6-3BEA-4806-9782-1410E940D5D3}"/>
    <dgm:cxn modelId="{9E5DA40B-3CF8-44C1-BBD7-27646CB840CF}" srcId="{CAE69CEC-E3AB-4ED2-9104-68B8918F9A67}" destId="{E457C8F3-4975-4C39-96DF-D7D0F4F5617C}" srcOrd="1" destOrd="0" parTransId="{FD5A78CF-7839-4EF3-AEEC-DD946EA987FE}" sibTransId="{0E0BCB41-A99A-4038-9207-348AE564C7A7}"/>
    <dgm:cxn modelId="{BF19183F-BBDC-4ADF-BF75-A86709629F55}" type="presOf" srcId="{CAE69CEC-E3AB-4ED2-9104-68B8918F9A67}" destId="{3D2D9DD6-669E-419A-A231-FD5C97245702}" srcOrd="0" destOrd="0" presId="urn:microsoft.com/office/officeart/2005/8/layout/vList5"/>
    <dgm:cxn modelId="{3B5EF65F-4203-439A-AC8C-E190778F3DC0}" type="presParOf" srcId="{F694695A-8496-4949-B92A-26B674D3D042}" destId="{DDCAD1B0-A907-4E4E-A703-B0888D58C8EB}" srcOrd="0" destOrd="0" presId="urn:microsoft.com/office/officeart/2005/8/layout/vList5"/>
    <dgm:cxn modelId="{2DEC3927-12E8-4A04-A4FE-7699BAD0755B}" type="presParOf" srcId="{DDCAD1B0-A907-4E4E-A703-B0888D58C8EB}" destId="{3D2D9DD6-669E-419A-A231-FD5C97245702}" srcOrd="0" destOrd="0" presId="urn:microsoft.com/office/officeart/2005/8/layout/vList5"/>
    <dgm:cxn modelId="{75169413-83D4-4127-9076-41DF7D2A587C}" type="presParOf" srcId="{DDCAD1B0-A907-4E4E-A703-B0888D58C8EB}" destId="{21C83A7E-B296-4898-83E8-FEC08A480686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4803082-027E-47A5-A84D-B113DB45701A}" type="doc">
      <dgm:prSet loTypeId="urn:microsoft.com/office/officeart/2005/8/layout/vProcess5" loCatId="process" qsTypeId="urn:microsoft.com/office/officeart/2005/8/quickstyle/3d2" qsCatId="3D" csTypeId="urn:microsoft.com/office/officeart/2005/8/colors/accent1_5" csCatId="accent1" phldr="1"/>
      <dgm:spPr/>
      <dgm:t>
        <a:bodyPr/>
        <a:lstStyle/>
        <a:p>
          <a:endParaRPr lang="cs-CZ"/>
        </a:p>
      </dgm:t>
    </dgm:pt>
    <dgm:pt modelId="{B6FB2EEE-5CBD-4020-80CF-B0FF8B9CEBCD}">
      <dgm:prSet phldrT="[Text]" custT="1"/>
      <dgm:spPr/>
      <dgm:t>
        <a:bodyPr/>
        <a:lstStyle/>
        <a:p>
          <a:r>
            <a:rPr lang="cs-CZ" sz="2000" b="1" u="sng" dirty="0" smtClean="0"/>
            <a:t>Raná scholastika </a:t>
          </a:r>
          <a:r>
            <a:rPr lang="cs-CZ" sz="2000" b="1" dirty="0" smtClean="0"/>
            <a:t>(9.-11.st) </a:t>
          </a:r>
        </a:p>
        <a:p>
          <a:r>
            <a:rPr lang="cs-CZ" sz="1500" dirty="0" err="1" smtClean="0"/>
            <a:t>Joannes</a:t>
          </a:r>
          <a:r>
            <a:rPr lang="cs-CZ" sz="1500" dirty="0" smtClean="0"/>
            <a:t> </a:t>
          </a:r>
          <a:r>
            <a:rPr lang="cs-CZ" sz="1500" dirty="0" err="1" smtClean="0"/>
            <a:t>Scottus</a:t>
          </a:r>
          <a:r>
            <a:rPr lang="cs-CZ" sz="1500" dirty="0" smtClean="0"/>
            <a:t> </a:t>
          </a:r>
          <a:r>
            <a:rPr lang="cs-CZ" sz="1500" dirty="0" err="1" smtClean="0"/>
            <a:t>Eruigena</a:t>
          </a:r>
          <a:endParaRPr lang="cs-CZ" sz="1500" dirty="0"/>
        </a:p>
      </dgm:t>
    </dgm:pt>
    <dgm:pt modelId="{93E6A48F-6EE3-4E4F-9823-457280CDE113}" type="parTrans" cxnId="{ECAB391E-5853-48C9-B672-517D8A71C801}">
      <dgm:prSet/>
      <dgm:spPr/>
      <dgm:t>
        <a:bodyPr/>
        <a:lstStyle/>
        <a:p>
          <a:endParaRPr lang="cs-CZ"/>
        </a:p>
      </dgm:t>
    </dgm:pt>
    <dgm:pt modelId="{2E35A4AB-4FF0-413D-B51F-5559619797A5}" type="sibTrans" cxnId="{ECAB391E-5853-48C9-B672-517D8A71C801}">
      <dgm:prSet/>
      <dgm:spPr/>
      <dgm:t>
        <a:bodyPr/>
        <a:lstStyle/>
        <a:p>
          <a:endParaRPr lang="cs-CZ"/>
        </a:p>
      </dgm:t>
    </dgm:pt>
    <dgm:pt modelId="{52E31966-A48D-42B4-9F66-DEFA97D57921}">
      <dgm:prSet phldrT="[Text]" custT="1"/>
      <dgm:spPr/>
      <dgm:t>
        <a:bodyPr/>
        <a:lstStyle/>
        <a:p>
          <a:r>
            <a:rPr lang="cs-CZ" sz="2000" b="1" u="sng" dirty="0" smtClean="0"/>
            <a:t>Vrcholná scholastika </a:t>
          </a:r>
        </a:p>
        <a:p>
          <a:r>
            <a:rPr lang="cs-CZ" sz="1800" b="0" dirty="0" smtClean="0"/>
            <a:t>(asi do 1300) </a:t>
          </a:r>
        </a:p>
        <a:p>
          <a:r>
            <a:rPr lang="cs-CZ" sz="1500" dirty="0" smtClean="0"/>
            <a:t>Reaguje na příchod myšlenek Aristotela</a:t>
          </a:r>
        </a:p>
        <a:p>
          <a:r>
            <a:rPr lang="cs-CZ" sz="1500" dirty="0" smtClean="0"/>
            <a:t>Tomáš </a:t>
          </a:r>
          <a:r>
            <a:rPr lang="cs-CZ" sz="1500" dirty="0" err="1" smtClean="0"/>
            <a:t>Akvinský</a:t>
          </a:r>
          <a:endParaRPr lang="cs-CZ" sz="1500" dirty="0"/>
        </a:p>
      </dgm:t>
    </dgm:pt>
    <dgm:pt modelId="{35428E27-7B60-45A1-AEBE-4AACE3FE698A}" type="parTrans" cxnId="{480E1E10-E5A8-45A5-8B8B-C43E8486A1C1}">
      <dgm:prSet/>
      <dgm:spPr/>
      <dgm:t>
        <a:bodyPr/>
        <a:lstStyle/>
        <a:p>
          <a:endParaRPr lang="cs-CZ"/>
        </a:p>
      </dgm:t>
    </dgm:pt>
    <dgm:pt modelId="{2B986E01-F64C-41B7-A368-D91D0F59F6E7}" type="sibTrans" cxnId="{480E1E10-E5A8-45A5-8B8B-C43E8486A1C1}">
      <dgm:prSet/>
      <dgm:spPr/>
      <dgm:t>
        <a:bodyPr/>
        <a:lstStyle/>
        <a:p>
          <a:endParaRPr lang="cs-CZ"/>
        </a:p>
      </dgm:t>
    </dgm:pt>
    <dgm:pt modelId="{A2C764E5-ACF2-43E0-8AB0-BF66458EA70E}">
      <dgm:prSet phldrT="[Text]" custT="1"/>
      <dgm:spPr/>
      <dgm:t>
        <a:bodyPr/>
        <a:lstStyle/>
        <a:p>
          <a:r>
            <a:rPr lang="cs-CZ" sz="2000" b="1" u="sng" dirty="0" smtClean="0"/>
            <a:t>Pozdní scholastika (14.- 15.st)</a:t>
          </a:r>
        </a:p>
        <a:p>
          <a:r>
            <a:rPr lang="cs-CZ" sz="1600" dirty="0" smtClean="0"/>
            <a:t>Jan </a:t>
          </a:r>
          <a:r>
            <a:rPr lang="cs-CZ" sz="1600" dirty="0" err="1" smtClean="0"/>
            <a:t>Scottus</a:t>
          </a:r>
          <a:r>
            <a:rPr lang="cs-CZ" sz="1600" dirty="0" smtClean="0"/>
            <a:t>, </a:t>
          </a:r>
          <a:r>
            <a:rPr lang="cs-CZ" sz="1600" dirty="0" err="1" smtClean="0"/>
            <a:t>Wiliiam</a:t>
          </a:r>
          <a:r>
            <a:rPr lang="cs-CZ" sz="1600" dirty="0" smtClean="0"/>
            <a:t> </a:t>
          </a:r>
          <a:r>
            <a:rPr lang="cs-CZ" sz="1600" dirty="0" err="1" smtClean="0"/>
            <a:t>Occam</a:t>
          </a:r>
          <a:endParaRPr lang="cs-CZ" sz="1600" dirty="0"/>
        </a:p>
      </dgm:t>
    </dgm:pt>
    <dgm:pt modelId="{93E024C3-518F-467F-A021-9F581A994ACF}" type="parTrans" cxnId="{A049D5B1-5842-4BD4-B2AE-613D3F18C1F2}">
      <dgm:prSet/>
      <dgm:spPr/>
      <dgm:t>
        <a:bodyPr/>
        <a:lstStyle/>
        <a:p>
          <a:endParaRPr lang="cs-CZ"/>
        </a:p>
      </dgm:t>
    </dgm:pt>
    <dgm:pt modelId="{61769EA5-666E-444C-8A3D-38797D210571}" type="sibTrans" cxnId="{A049D5B1-5842-4BD4-B2AE-613D3F18C1F2}">
      <dgm:prSet/>
      <dgm:spPr/>
      <dgm:t>
        <a:bodyPr/>
        <a:lstStyle/>
        <a:p>
          <a:endParaRPr lang="cs-CZ"/>
        </a:p>
      </dgm:t>
    </dgm:pt>
    <dgm:pt modelId="{60C835E0-3CD4-4FFD-823F-EF883D643367}" type="pres">
      <dgm:prSet presAssocID="{D4803082-027E-47A5-A84D-B113DB45701A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CAA8F1C9-1FE6-4498-9370-76187BC21906}" type="pres">
      <dgm:prSet presAssocID="{D4803082-027E-47A5-A84D-B113DB45701A}" presName="dummyMaxCanvas" presStyleCnt="0">
        <dgm:presLayoutVars/>
      </dgm:prSet>
      <dgm:spPr/>
    </dgm:pt>
    <dgm:pt modelId="{080DDA33-82A0-4077-A224-24055F2E1F76}" type="pres">
      <dgm:prSet presAssocID="{D4803082-027E-47A5-A84D-B113DB45701A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27F6F4-A1E4-4A82-849A-7FCE0DAACD39}" type="pres">
      <dgm:prSet presAssocID="{D4803082-027E-47A5-A84D-B113DB45701A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05EAD89-5332-4B10-A729-143BF4692DEF}" type="pres">
      <dgm:prSet presAssocID="{D4803082-027E-47A5-A84D-B113DB45701A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EAC8323-DEF3-480D-B477-5CCA4CD78AE3}" type="pres">
      <dgm:prSet presAssocID="{D4803082-027E-47A5-A84D-B113DB45701A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9013DA4-1C85-4589-B0C9-4C2F8C56939E}" type="pres">
      <dgm:prSet presAssocID="{D4803082-027E-47A5-A84D-B113DB45701A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85BD1FC-64DB-44EE-9113-D2FBB074BA1C}" type="pres">
      <dgm:prSet presAssocID="{D4803082-027E-47A5-A84D-B113DB45701A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3E00647-B84E-4035-9F61-7A0F3D0ABCDF}" type="pres">
      <dgm:prSet presAssocID="{D4803082-027E-47A5-A84D-B113DB45701A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10CA491-C6FC-45E4-812B-71165738AAFB}" type="pres">
      <dgm:prSet presAssocID="{D4803082-027E-47A5-A84D-B113DB45701A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6962E62-0BB4-4447-A079-249700B55AE0}" type="presOf" srcId="{B6FB2EEE-5CBD-4020-80CF-B0FF8B9CEBCD}" destId="{285BD1FC-64DB-44EE-9113-D2FBB074BA1C}" srcOrd="1" destOrd="0" presId="urn:microsoft.com/office/officeart/2005/8/layout/vProcess5"/>
    <dgm:cxn modelId="{1AF781E9-6578-4598-9BC4-35C55C84C72C}" type="presOf" srcId="{2E35A4AB-4FF0-413D-B51F-5559619797A5}" destId="{2EAC8323-DEF3-480D-B477-5CCA4CD78AE3}" srcOrd="0" destOrd="0" presId="urn:microsoft.com/office/officeart/2005/8/layout/vProcess5"/>
    <dgm:cxn modelId="{1440E4B6-EBA8-4AF5-B614-C578BFB78AC1}" type="presOf" srcId="{D4803082-027E-47A5-A84D-B113DB45701A}" destId="{60C835E0-3CD4-4FFD-823F-EF883D643367}" srcOrd="0" destOrd="0" presId="urn:microsoft.com/office/officeart/2005/8/layout/vProcess5"/>
    <dgm:cxn modelId="{E4A402D2-E9FF-4722-B2E1-CF555ACA1CB5}" type="presOf" srcId="{A2C764E5-ACF2-43E0-8AB0-BF66458EA70E}" destId="{E05EAD89-5332-4B10-A729-143BF4692DEF}" srcOrd="0" destOrd="0" presId="urn:microsoft.com/office/officeart/2005/8/layout/vProcess5"/>
    <dgm:cxn modelId="{9D3DAC43-728A-418F-B5D2-3BF67BA82DD8}" type="presOf" srcId="{2B986E01-F64C-41B7-A368-D91D0F59F6E7}" destId="{D9013DA4-1C85-4589-B0C9-4C2F8C56939E}" srcOrd="0" destOrd="0" presId="urn:microsoft.com/office/officeart/2005/8/layout/vProcess5"/>
    <dgm:cxn modelId="{480E1E10-E5A8-45A5-8B8B-C43E8486A1C1}" srcId="{D4803082-027E-47A5-A84D-B113DB45701A}" destId="{52E31966-A48D-42B4-9F66-DEFA97D57921}" srcOrd="1" destOrd="0" parTransId="{35428E27-7B60-45A1-AEBE-4AACE3FE698A}" sibTransId="{2B986E01-F64C-41B7-A368-D91D0F59F6E7}"/>
    <dgm:cxn modelId="{ECAB391E-5853-48C9-B672-517D8A71C801}" srcId="{D4803082-027E-47A5-A84D-B113DB45701A}" destId="{B6FB2EEE-5CBD-4020-80CF-B0FF8B9CEBCD}" srcOrd="0" destOrd="0" parTransId="{93E6A48F-6EE3-4E4F-9823-457280CDE113}" sibTransId="{2E35A4AB-4FF0-413D-B51F-5559619797A5}"/>
    <dgm:cxn modelId="{3AE1F9D3-412D-44F3-9249-B6C38E33771A}" type="presOf" srcId="{A2C764E5-ACF2-43E0-8AB0-BF66458EA70E}" destId="{810CA491-C6FC-45E4-812B-71165738AAFB}" srcOrd="1" destOrd="0" presId="urn:microsoft.com/office/officeart/2005/8/layout/vProcess5"/>
    <dgm:cxn modelId="{BF004B9C-9F03-495A-A284-1F36A836ECCD}" type="presOf" srcId="{52E31966-A48D-42B4-9F66-DEFA97D57921}" destId="{A3E00647-B84E-4035-9F61-7A0F3D0ABCDF}" srcOrd="1" destOrd="0" presId="urn:microsoft.com/office/officeart/2005/8/layout/vProcess5"/>
    <dgm:cxn modelId="{301509D1-927B-41F4-BEBB-9342166316B6}" type="presOf" srcId="{52E31966-A48D-42B4-9F66-DEFA97D57921}" destId="{2527F6F4-A1E4-4A82-849A-7FCE0DAACD39}" srcOrd="0" destOrd="0" presId="urn:microsoft.com/office/officeart/2005/8/layout/vProcess5"/>
    <dgm:cxn modelId="{A049D5B1-5842-4BD4-B2AE-613D3F18C1F2}" srcId="{D4803082-027E-47A5-A84D-B113DB45701A}" destId="{A2C764E5-ACF2-43E0-8AB0-BF66458EA70E}" srcOrd="2" destOrd="0" parTransId="{93E024C3-518F-467F-A021-9F581A994ACF}" sibTransId="{61769EA5-666E-444C-8A3D-38797D210571}"/>
    <dgm:cxn modelId="{C643ED09-71AA-4293-9FFF-4E24C8308FCD}" type="presOf" srcId="{B6FB2EEE-5CBD-4020-80CF-B0FF8B9CEBCD}" destId="{080DDA33-82A0-4077-A224-24055F2E1F76}" srcOrd="0" destOrd="0" presId="urn:microsoft.com/office/officeart/2005/8/layout/vProcess5"/>
    <dgm:cxn modelId="{1FFCC5A9-606A-4056-A96A-273D0B1FEB1A}" type="presParOf" srcId="{60C835E0-3CD4-4FFD-823F-EF883D643367}" destId="{CAA8F1C9-1FE6-4498-9370-76187BC21906}" srcOrd="0" destOrd="0" presId="urn:microsoft.com/office/officeart/2005/8/layout/vProcess5"/>
    <dgm:cxn modelId="{1113148D-B447-4D58-9599-D5F7E0148D43}" type="presParOf" srcId="{60C835E0-3CD4-4FFD-823F-EF883D643367}" destId="{080DDA33-82A0-4077-A224-24055F2E1F76}" srcOrd="1" destOrd="0" presId="urn:microsoft.com/office/officeart/2005/8/layout/vProcess5"/>
    <dgm:cxn modelId="{805D6785-2D01-43A9-BAF7-ECC4CE019EAD}" type="presParOf" srcId="{60C835E0-3CD4-4FFD-823F-EF883D643367}" destId="{2527F6F4-A1E4-4A82-849A-7FCE0DAACD39}" srcOrd="2" destOrd="0" presId="urn:microsoft.com/office/officeart/2005/8/layout/vProcess5"/>
    <dgm:cxn modelId="{28B50700-0E8A-4960-82E4-3A8478A8570A}" type="presParOf" srcId="{60C835E0-3CD4-4FFD-823F-EF883D643367}" destId="{E05EAD89-5332-4B10-A729-143BF4692DEF}" srcOrd="3" destOrd="0" presId="urn:microsoft.com/office/officeart/2005/8/layout/vProcess5"/>
    <dgm:cxn modelId="{9E41F4D7-6C3C-4E12-8983-046112A66695}" type="presParOf" srcId="{60C835E0-3CD4-4FFD-823F-EF883D643367}" destId="{2EAC8323-DEF3-480D-B477-5CCA4CD78AE3}" srcOrd="4" destOrd="0" presId="urn:microsoft.com/office/officeart/2005/8/layout/vProcess5"/>
    <dgm:cxn modelId="{DCB685FA-D744-402B-8186-3FFD313E9F72}" type="presParOf" srcId="{60C835E0-3CD4-4FFD-823F-EF883D643367}" destId="{D9013DA4-1C85-4589-B0C9-4C2F8C56939E}" srcOrd="5" destOrd="0" presId="urn:microsoft.com/office/officeart/2005/8/layout/vProcess5"/>
    <dgm:cxn modelId="{569E822D-359E-48DD-8A6C-918A4278D6F4}" type="presParOf" srcId="{60C835E0-3CD4-4FFD-823F-EF883D643367}" destId="{285BD1FC-64DB-44EE-9113-D2FBB074BA1C}" srcOrd="6" destOrd="0" presId="urn:microsoft.com/office/officeart/2005/8/layout/vProcess5"/>
    <dgm:cxn modelId="{F7D9018D-D1D2-4E9A-B256-00E99F9F3AE6}" type="presParOf" srcId="{60C835E0-3CD4-4FFD-823F-EF883D643367}" destId="{A3E00647-B84E-4035-9F61-7A0F3D0ABCDF}" srcOrd="7" destOrd="0" presId="urn:microsoft.com/office/officeart/2005/8/layout/vProcess5"/>
    <dgm:cxn modelId="{7493055F-0350-47DC-8378-CB08369A617E}" type="presParOf" srcId="{60C835E0-3CD4-4FFD-823F-EF883D643367}" destId="{810CA491-C6FC-45E4-812B-71165738AAFB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3CAFAE0-2145-45A2-AC71-799773793397}" type="doc">
      <dgm:prSet loTypeId="urn:microsoft.com/office/officeart/2005/8/layout/arrow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07791A4D-9A1F-4776-9932-1D9573738AA9}">
      <dgm:prSet phldrT="[Text]" custT="1"/>
      <dgm:spPr/>
      <dgm:t>
        <a:bodyPr/>
        <a:lstStyle/>
        <a:p>
          <a:r>
            <a:rPr lang="cs-CZ" sz="2800" b="1" dirty="0" smtClean="0"/>
            <a:t>REALISMUS </a:t>
          </a:r>
          <a:r>
            <a:rPr lang="cs-CZ" sz="1500" dirty="0" smtClean="0"/>
            <a:t>obecný pojem existuje před jednotlivou věcí (ante </a:t>
          </a:r>
          <a:r>
            <a:rPr lang="cs-CZ" sz="1500" dirty="0" err="1" smtClean="0"/>
            <a:t>rem</a:t>
          </a:r>
          <a:r>
            <a:rPr lang="cs-CZ" sz="1500" dirty="0" smtClean="0"/>
            <a:t>)</a:t>
          </a:r>
          <a:endParaRPr lang="cs-CZ" sz="1500" dirty="0"/>
        </a:p>
      </dgm:t>
    </dgm:pt>
    <dgm:pt modelId="{E7B21847-FB50-4D67-836B-88E84B708450}" type="parTrans" cxnId="{C8AD0BF4-B096-400A-A856-31D12EF6950E}">
      <dgm:prSet/>
      <dgm:spPr/>
      <dgm:t>
        <a:bodyPr/>
        <a:lstStyle/>
        <a:p>
          <a:endParaRPr lang="cs-CZ"/>
        </a:p>
      </dgm:t>
    </dgm:pt>
    <dgm:pt modelId="{F22E5047-4076-4B1D-AE5F-623D4138B07C}" type="sibTrans" cxnId="{C8AD0BF4-B096-400A-A856-31D12EF6950E}">
      <dgm:prSet/>
      <dgm:spPr/>
      <dgm:t>
        <a:bodyPr/>
        <a:lstStyle/>
        <a:p>
          <a:endParaRPr lang="cs-CZ"/>
        </a:p>
      </dgm:t>
    </dgm:pt>
    <dgm:pt modelId="{7D5429CF-C3EB-4B50-930F-894A0D99066E}">
      <dgm:prSet phldrT="[Text]" custT="1"/>
      <dgm:spPr/>
      <dgm:t>
        <a:bodyPr/>
        <a:lstStyle/>
        <a:p>
          <a:r>
            <a:rPr lang="cs-CZ" sz="2800" b="1" dirty="0" smtClean="0"/>
            <a:t>NOMINALISMUS</a:t>
          </a:r>
          <a:r>
            <a:rPr lang="cs-CZ" sz="1500" dirty="0" smtClean="0"/>
            <a:t> obecný pojem je pouhý prázdný zvuk, užívaný námi k označení nějaké věci (existuje až po ní - post </a:t>
          </a:r>
          <a:r>
            <a:rPr lang="cs-CZ" sz="1500" dirty="0" err="1" smtClean="0"/>
            <a:t>rem</a:t>
          </a:r>
          <a:r>
            <a:rPr lang="cs-CZ" sz="1500" dirty="0" smtClean="0"/>
            <a:t>)</a:t>
          </a:r>
          <a:endParaRPr lang="cs-CZ" sz="1500" dirty="0"/>
        </a:p>
      </dgm:t>
    </dgm:pt>
    <dgm:pt modelId="{74F07473-3A2B-4E98-AB28-900B8BFBA277}" type="parTrans" cxnId="{473F7EDE-6152-4D6C-80DF-69D9C002C48C}">
      <dgm:prSet/>
      <dgm:spPr/>
      <dgm:t>
        <a:bodyPr/>
        <a:lstStyle/>
        <a:p>
          <a:endParaRPr lang="cs-CZ"/>
        </a:p>
      </dgm:t>
    </dgm:pt>
    <dgm:pt modelId="{88B085C2-BBD4-4F52-9C2F-1F04FE4B3824}" type="sibTrans" cxnId="{473F7EDE-6152-4D6C-80DF-69D9C002C48C}">
      <dgm:prSet/>
      <dgm:spPr/>
      <dgm:t>
        <a:bodyPr/>
        <a:lstStyle/>
        <a:p>
          <a:endParaRPr lang="cs-CZ"/>
        </a:p>
      </dgm:t>
    </dgm:pt>
    <dgm:pt modelId="{675507E6-CC06-4703-BF31-6C4ADFAC89EB}" type="pres">
      <dgm:prSet presAssocID="{D3CAFAE0-2145-45A2-AC71-799773793397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FDDF5CC-7603-4AFA-94A4-26D5404F6346}" type="pres">
      <dgm:prSet presAssocID="{D3CAFAE0-2145-45A2-AC71-799773793397}" presName="ribbon" presStyleLbl="node1" presStyleIdx="0" presStyleCnt="1"/>
      <dgm:spPr/>
    </dgm:pt>
    <dgm:pt modelId="{3F4DF3AB-9828-4933-85FF-9BEB75163BD1}" type="pres">
      <dgm:prSet presAssocID="{D3CAFAE0-2145-45A2-AC71-799773793397}" presName="lef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FEE0DF2-A6E1-474E-826E-EE6BFEB5A89B}" type="pres">
      <dgm:prSet presAssocID="{D3CAFAE0-2145-45A2-AC71-799773793397}" presName="righ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5A5C94D-F25C-487E-BE07-F15034EB8C61}" type="presOf" srcId="{07791A4D-9A1F-4776-9932-1D9573738AA9}" destId="{3F4DF3AB-9828-4933-85FF-9BEB75163BD1}" srcOrd="0" destOrd="0" presId="urn:microsoft.com/office/officeart/2005/8/layout/arrow6"/>
    <dgm:cxn modelId="{C8AD0BF4-B096-400A-A856-31D12EF6950E}" srcId="{D3CAFAE0-2145-45A2-AC71-799773793397}" destId="{07791A4D-9A1F-4776-9932-1D9573738AA9}" srcOrd="0" destOrd="0" parTransId="{E7B21847-FB50-4D67-836B-88E84B708450}" sibTransId="{F22E5047-4076-4B1D-AE5F-623D4138B07C}"/>
    <dgm:cxn modelId="{6022CBD1-CA9C-4D7C-800D-9EC2B8411DEC}" type="presOf" srcId="{7D5429CF-C3EB-4B50-930F-894A0D99066E}" destId="{9FEE0DF2-A6E1-474E-826E-EE6BFEB5A89B}" srcOrd="0" destOrd="0" presId="urn:microsoft.com/office/officeart/2005/8/layout/arrow6"/>
    <dgm:cxn modelId="{97D74DA4-B82F-43C7-A30B-618EDA40FB4C}" type="presOf" srcId="{D3CAFAE0-2145-45A2-AC71-799773793397}" destId="{675507E6-CC06-4703-BF31-6C4ADFAC89EB}" srcOrd="0" destOrd="0" presId="urn:microsoft.com/office/officeart/2005/8/layout/arrow6"/>
    <dgm:cxn modelId="{473F7EDE-6152-4D6C-80DF-69D9C002C48C}" srcId="{D3CAFAE0-2145-45A2-AC71-799773793397}" destId="{7D5429CF-C3EB-4B50-930F-894A0D99066E}" srcOrd="1" destOrd="0" parTransId="{74F07473-3A2B-4E98-AB28-900B8BFBA277}" sibTransId="{88B085C2-BBD4-4F52-9C2F-1F04FE4B3824}"/>
    <dgm:cxn modelId="{C1438BF9-7B2D-4312-97B3-F49F11F6DA97}" type="presParOf" srcId="{675507E6-CC06-4703-BF31-6C4ADFAC89EB}" destId="{BFDDF5CC-7603-4AFA-94A4-26D5404F6346}" srcOrd="0" destOrd="0" presId="urn:microsoft.com/office/officeart/2005/8/layout/arrow6"/>
    <dgm:cxn modelId="{BFFFD3E3-C1B0-4BF2-B7A6-8013D2E91036}" type="presParOf" srcId="{675507E6-CC06-4703-BF31-6C4ADFAC89EB}" destId="{3F4DF3AB-9828-4933-85FF-9BEB75163BD1}" srcOrd="1" destOrd="0" presId="urn:microsoft.com/office/officeart/2005/8/layout/arrow6"/>
    <dgm:cxn modelId="{6943E27F-752C-404D-9A0F-A9D05AE5CEFC}" type="presParOf" srcId="{675507E6-CC06-4703-BF31-6C4ADFAC89EB}" destId="{9FEE0DF2-A6E1-474E-826E-EE6BFEB5A89B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60026F4-A3D8-4DA4-AF65-34B8583D723A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D9ED568-64CF-4A16-AF8B-FB3F5CE7045C}">
      <dgm:prSet phldrT="[Text]" custT="1"/>
      <dgm:spPr/>
      <dgm:t>
        <a:bodyPr/>
        <a:lstStyle/>
        <a:p>
          <a:r>
            <a:rPr lang="cs-CZ" sz="1600" dirty="0" smtClean="0"/>
            <a:t>POHYB -  vše co se pohybuje, musí být něčím pohybováno </a:t>
          </a:r>
          <a:r>
            <a:rPr lang="cs-CZ" sz="1600" dirty="0" smtClean="0">
              <a:sym typeface="Wingdings" pitchFamily="2" charset="2"/>
            </a:rPr>
            <a:t> 1. hybatel = b</a:t>
          </a:r>
          <a:r>
            <a:rPr lang="cs-CZ" sz="1100" dirty="0" smtClean="0">
              <a:sym typeface="Wingdings" pitchFamily="2" charset="2"/>
            </a:rPr>
            <a:t>ůh</a:t>
          </a:r>
          <a:endParaRPr lang="cs-CZ" sz="1100" dirty="0"/>
        </a:p>
      </dgm:t>
    </dgm:pt>
    <dgm:pt modelId="{A8F9223D-50DD-4D14-9DF6-0040FEA3E7A5}" type="parTrans" cxnId="{2ABB8E3F-4551-4C77-88A2-4F69310D0FA6}">
      <dgm:prSet/>
      <dgm:spPr/>
      <dgm:t>
        <a:bodyPr/>
        <a:lstStyle/>
        <a:p>
          <a:endParaRPr lang="cs-CZ"/>
        </a:p>
      </dgm:t>
    </dgm:pt>
    <dgm:pt modelId="{ED014CB8-33C3-401D-9407-1A16F67FF466}" type="sibTrans" cxnId="{2ABB8E3F-4551-4C77-88A2-4F69310D0FA6}">
      <dgm:prSet/>
      <dgm:spPr/>
      <dgm:t>
        <a:bodyPr/>
        <a:lstStyle/>
        <a:p>
          <a:endParaRPr lang="cs-CZ"/>
        </a:p>
      </dgm:t>
    </dgm:pt>
    <dgm:pt modelId="{C54C12F1-FE32-4D55-9063-CBF4E5C474F6}">
      <dgm:prSet phldrT="[Text]" custT="1"/>
      <dgm:spPr/>
      <dgm:t>
        <a:bodyPr/>
        <a:lstStyle/>
        <a:p>
          <a:r>
            <a:rPr lang="cs-CZ" sz="1600" dirty="0" smtClean="0"/>
            <a:t>PŘÍČINA– vše má příčinu, prvotní příčina = bůh</a:t>
          </a:r>
          <a:endParaRPr lang="cs-CZ" sz="1600" dirty="0"/>
        </a:p>
      </dgm:t>
    </dgm:pt>
    <dgm:pt modelId="{26C7D2A2-9E4E-4D71-8DC7-6B047FC774F4}" type="parTrans" cxnId="{59CEB5B8-5C58-4736-B440-A787AFDE9AB7}">
      <dgm:prSet/>
      <dgm:spPr/>
      <dgm:t>
        <a:bodyPr/>
        <a:lstStyle/>
        <a:p>
          <a:endParaRPr lang="cs-CZ"/>
        </a:p>
      </dgm:t>
    </dgm:pt>
    <dgm:pt modelId="{4AB8BF1A-48D0-427E-84FF-76227AA457DF}" type="sibTrans" cxnId="{59CEB5B8-5C58-4736-B440-A787AFDE9AB7}">
      <dgm:prSet/>
      <dgm:spPr/>
      <dgm:t>
        <a:bodyPr/>
        <a:lstStyle/>
        <a:p>
          <a:endParaRPr lang="cs-CZ"/>
        </a:p>
      </dgm:t>
    </dgm:pt>
    <dgm:pt modelId="{3FDD8AAB-FEB5-4A52-A06C-94E6EB6B8F2A}">
      <dgm:prSet phldrT="[Text]" custT="1"/>
      <dgm:spPr/>
      <dgm:t>
        <a:bodyPr/>
        <a:lstStyle/>
        <a:p>
          <a:r>
            <a:rPr lang="cs-CZ" sz="1600" dirty="0" smtClean="0"/>
            <a:t>NUTNOST – každá věc má nutnost, musí být něco, co má nutnost samo ze sebe</a:t>
          </a:r>
          <a:endParaRPr lang="cs-CZ" sz="1600" dirty="0"/>
        </a:p>
      </dgm:t>
    </dgm:pt>
    <dgm:pt modelId="{5D3AE6AB-EA49-40BB-87F3-6D2EAC5375B2}" type="parTrans" cxnId="{1A567859-A046-4F16-A83E-FA625CF3DF9E}">
      <dgm:prSet/>
      <dgm:spPr/>
      <dgm:t>
        <a:bodyPr/>
        <a:lstStyle/>
        <a:p>
          <a:endParaRPr lang="cs-CZ"/>
        </a:p>
      </dgm:t>
    </dgm:pt>
    <dgm:pt modelId="{33948325-3E0F-4B05-978F-C1135318216A}" type="sibTrans" cxnId="{1A567859-A046-4F16-A83E-FA625CF3DF9E}">
      <dgm:prSet/>
      <dgm:spPr/>
      <dgm:t>
        <a:bodyPr/>
        <a:lstStyle/>
        <a:p>
          <a:endParaRPr lang="cs-CZ"/>
        </a:p>
      </dgm:t>
    </dgm:pt>
    <dgm:pt modelId="{49841CF1-E2E8-44D7-90A0-FBEDC4954BD5}">
      <dgm:prSet phldrT="[Text]" custT="1"/>
      <dgm:spPr/>
      <dgm:t>
        <a:bodyPr/>
        <a:lstStyle/>
        <a:p>
          <a:r>
            <a:rPr lang="cs-CZ" sz="1100" dirty="0" smtClean="0"/>
            <a:t> </a:t>
          </a:r>
          <a:r>
            <a:rPr lang="cs-CZ" sz="1800" dirty="0" smtClean="0"/>
            <a:t>Je něco nejvyššího = bůh</a:t>
          </a:r>
          <a:endParaRPr lang="cs-CZ" sz="1800" dirty="0"/>
        </a:p>
      </dgm:t>
    </dgm:pt>
    <dgm:pt modelId="{7949E34C-5252-413E-8C24-549E2B5DF877}" type="parTrans" cxnId="{B6BD06E2-7C79-40FB-BE43-880DCA15A2DC}">
      <dgm:prSet/>
      <dgm:spPr/>
      <dgm:t>
        <a:bodyPr/>
        <a:lstStyle/>
        <a:p>
          <a:endParaRPr lang="cs-CZ"/>
        </a:p>
      </dgm:t>
    </dgm:pt>
    <dgm:pt modelId="{C2C9A34E-0ED9-472F-8F4F-8139EA599704}" type="sibTrans" cxnId="{B6BD06E2-7C79-40FB-BE43-880DCA15A2DC}">
      <dgm:prSet/>
      <dgm:spPr/>
      <dgm:t>
        <a:bodyPr/>
        <a:lstStyle/>
        <a:p>
          <a:endParaRPr lang="cs-CZ"/>
        </a:p>
      </dgm:t>
    </dgm:pt>
    <dgm:pt modelId="{39D2E124-4DFD-4C55-A3EE-3921F7CCADB3}">
      <dgm:prSet phldrT="[Text]" custT="1"/>
      <dgm:spPr/>
      <dgm:t>
        <a:bodyPr/>
        <a:lstStyle/>
        <a:p>
          <a:r>
            <a:rPr lang="cs-CZ" sz="1600" dirty="0" smtClean="0"/>
            <a:t>Vše směřuje k nějakému cíli - bohu</a:t>
          </a:r>
          <a:endParaRPr lang="cs-CZ" sz="1600" dirty="0"/>
        </a:p>
      </dgm:t>
    </dgm:pt>
    <dgm:pt modelId="{9AE7BA15-582B-42C2-AF49-969B51090DBE}" type="parTrans" cxnId="{B99FD7DB-3F22-4703-B298-5D6A201C7C78}">
      <dgm:prSet/>
      <dgm:spPr/>
      <dgm:t>
        <a:bodyPr/>
        <a:lstStyle/>
        <a:p>
          <a:endParaRPr lang="cs-CZ"/>
        </a:p>
      </dgm:t>
    </dgm:pt>
    <dgm:pt modelId="{75875CE2-BB30-461F-BDC5-A88AC50B5DAC}" type="sibTrans" cxnId="{B99FD7DB-3F22-4703-B298-5D6A201C7C78}">
      <dgm:prSet/>
      <dgm:spPr/>
      <dgm:t>
        <a:bodyPr/>
        <a:lstStyle/>
        <a:p>
          <a:endParaRPr lang="cs-CZ"/>
        </a:p>
      </dgm:t>
    </dgm:pt>
    <dgm:pt modelId="{9CAE6452-2687-4ECF-8AFE-820F7CD79AC7}" type="pres">
      <dgm:prSet presAssocID="{560026F4-A3D8-4DA4-AF65-34B8583D723A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cs-CZ"/>
        </a:p>
      </dgm:t>
    </dgm:pt>
    <dgm:pt modelId="{9E30BAF6-0A18-45CA-A666-BE18092E4354}" type="pres">
      <dgm:prSet presAssocID="{560026F4-A3D8-4DA4-AF65-34B8583D723A}" presName="pyramid" presStyleLbl="node1" presStyleIdx="0" presStyleCnt="1" custLinFactNeighborX="-28907" custLinFactNeighborY="-3681"/>
      <dgm:spPr/>
    </dgm:pt>
    <dgm:pt modelId="{878332D6-BAE0-4E44-9A2E-21560826F88F}" type="pres">
      <dgm:prSet presAssocID="{560026F4-A3D8-4DA4-AF65-34B8583D723A}" presName="theList" presStyleCnt="0"/>
      <dgm:spPr/>
    </dgm:pt>
    <dgm:pt modelId="{0B3C158B-CB01-4525-B91E-D590996F479F}" type="pres">
      <dgm:prSet presAssocID="{DD9ED568-64CF-4A16-AF8B-FB3F5CE7045C}" presName="aNode" presStyleLbl="fgAcc1" presStyleIdx="0" presStyleCnt="5" custScaleX="111540" custScaleY="222889" custLinFactY="450676" custLinFactNeighborX="-5047" custLinFactNeighborY="5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F8752D3-0553-4588-93DE-46CDF33C4D0A}" type="pres">
      <dgm:prSet presAssocID="{DD9ED568-64CF-4A16-AF8B-FB3F5CE7045C}" presName="aSpace" presStyleCnt="0"/>
      <dgm:spPr/>
    </dgm:pt>
    <dgm:pt modelId="{78F25B41-702C-4082-8C3D-F794207A0165}" type="pres">
      <dgm:prSet presAssocID="{C54C12F1-FE32-4D55-9063-CBF4E5C474F6}" presName="aNode" presStyleLbl="fgAcc1" presStyleIdx="1" presStyleCnt="5" custScaleX="100483" custScaleY="189580" custLinFactY="-124321" custLinFactNeighborX="-44230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97DE15C-281C-43D1-BCDB-7E85292C4B2B}" type="pres">
      <dgm:prSet presAssocID="{C54C12F1-FE32-4D55-9063-CBF4E5C474F6}" presName="aSpace" presStyleCnt="0"/>
      <dgm:spPr/>
    </dgm:pt>
    <dgm:pt modelId="{52D7C988-A161-4E22-8FB1-148BFBB916C9}" type="pres">
      <dgm:prSet presAssocID="{3FDD8AAB-FEB5-4A52-A06C-94E6EB6B8F2A}" presName="aNode" presStyleLbl="fgAcc1" presStyleIdx="2" presStyleCnt="5" custScaleX="116347" custScaleY="165935" custLinFactY="-100000" custLinFactNeighborX="-19471" custLinFactNeighborY="-17135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2EDA24B-A52F-4127-BAE2-7D880DAC798E}" type="pres">
      <dgm:prSet presAssocID="{3FDD8AAB-FEB5-4A52-A06C-94E6EB6B8F2A}" presName="aSpace" presStyleCnt="0"/>
      <dgm:spPr/>
    </dgm:pt>
    <dgm:pt modelId="{EAF65A8B-6BA6-4519-B109-B854E97E50DD}" type="pres">
      <dgm:prSet presAssocID="{49841CF1-E2E8-44D7-90A0-FBEDC4954BD5}" presName="aNode" presStyleLbl="fgAcc1" presStyleIdx="3" presStyleCnt="5" custLinFactY="-586254" custLinFactNeighborX="-61298" custLinFactNeighborY="-6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5CA8071-4550-4FE0-9296-203BDA36BE0F}" type="pres">
      <dgm:prSet presAssocID="{49841CF1-E2E8-44D7-90A0-FBEDC4954BD5}" presName="aSpace" presStyleCnt="0"/>
      <dgm:spPr/>
    </dgm:pt>
    <dgm:pt modelId="{DADFDDC8-7335-4591-963F-B8DD22E32852}" type="pres">
      <dgm:prSet presAssocID="{39D2E124-4DFD-4C55-A3EE-3921F7CCADB3}" presName="aNode" presStyleLbl="fgAcc1" presStyleIdx="4" presStyleCnt="5" custLinFactY="51535" custLinFactNeighborX="10817" custLinFactNeighborY="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2444B93-3B5D-4138-B192-6EE4A53DF932}" type="pres">
      <dgm:prSet presAssocID="{39D2E124-4DFD-4C55-A3EE-3921F7CCADB3}" presName="aSpace" presStyleCnt="0"/>
      <dgm:spPr/>
    </dgm:pt>
  </dgm:ptLst>
  <dgm:cxnLst>
    <dgm:cxn modelId="{5ABE2601-2F54-49A3-B30C-0AB891ECBF32}" type="presOf" srcId="{DD9ED568-64CF-4A16-AF8B-FB3F5CE7045C}" destId="{0B3C158B-CB01-4525-B91E-D590996F479F}" srcOrd="0" destOrd="0" presId="urn:microsoft.com/office/officeart/2005/8/layout/pyramid2"/>
    <dgm:cxn modelId="{A8E3BF47-A324-44E6-BF49-E87F7CC4861E}" type="presOf" srcId="{560026F4-A3D8-4DA4-AF65-34B8583D723A}" destId="{9CAE6452-2687-4ECF-8AFE-820F7CD79AC7}" srcOrd="0" destOrd="0" presId="urn:microsoft.com/office/officeart/2005/8/layout/pyramid2"/>
    <dgm:cxn modelId="{B6BD06E2-7C79-40FB-BE43-880DCA15A2DC}" srcId="{560026F4-A3D8-4DA4-AF65-34B8583D723A}" destId="{49841CF1-E2E8-44D7-90A0-FBEDC4954BD5}" srcOrd="3" destOrd="0" parTransId="{7949E34C-5252-413E-8C24-549E2B5DF877}" sibTransId="{C2C9A34E-0ED9-472F-8F4F-8139EA599704}"/>
    <dgm:cxn modelId="{A446F451-B888-4A15-B8E2-C373B46F3026}" type="presOf" srcId="{3FDD8AAB-FEB5-4A52-A06C-94E6EB6B8F2A}" destId="{52D7C988-A161-4E22-8FB1-148BFBB916C9}" srcOrd="0" destOrd="0" presId="urn:microsoft.com/office/officeart/2005/8/layout/pyramid2"/>
    <dgm:cxn modelId="{59CEB5B8-5C58-4736-B440-A787AFDE9AB7}" srcId="{560026F4-A3D8-4DA4-AF65-34B8583D723A}" destId="{C54C12F1-FE32-4D55-9063-CBF4E5C474F6}" srcOrd="1" destOrd="0" parTransId="{26C7D2A2-9E4E-4D71-8DC7-6B047FC774F4}" sibTransId="{4AB8BF1A-48D0-427E-84FF-76227AA457DF}"/>
    <dgm:cxn modelId="{1A567859-A046-4F16-A83E-FA625CF3DF9E}" srcId="{560026F4-A3D8-4DA4-AF65-34B8583D723A}" destId="{3FDD8AAB-FEB5-4A52-A06C-94E6EB6B8F2A}" srcOrd="2" destOrd="0" parTransId="{5D3AE6AB-EA49-40BB-87F3-6D2EAC5375B2}" sibTransId="{33948325-3E0F-4B05-978F-C1135318216A}"/>
    <dgm:cxn modelId="{781808D8-A963-49F7-93BB-8F0B2DF4F0B0}" type="presOf" srcId="{39D2E124-4DFD-4C55-A3EE-3921F7CCADB3}" destId="{DADFDDC8-7335-4591-963F-B8DD22E32852}" srcOrd="0" destOrd="0" presId="urn:microsoft.com/office/officeart/2005/8/layout/pyramid2"/>
    <dgm:cxn modelId="{2ABB8E3F-4551-4C77-88A2-4F69310D0FA6}" srcId="{560026F4-A3D8-4DA4-AF65-34B8583D723A}" destId="{DD9ED568-64CF-4A16-AF8B-FB3F5CE7045C}" srcOrd="0" destOrd="0" parTransId="{A8F9223D-50DD-4D14-9DF6-0040FEA3E7A5}" sibTransId="{ED014CB8-33C3-401D-9407-1A16F67FF466}"/>
    <dgm:cxn modelId="{18C496AC-73FD-4237-98CA-04475739879E}" type="presOf" srcId="{C54C12F1-FE32-4D55-9063-CBF4E5C474F6}" destId="{78F25B41-702C-4082-8C3D-F794207A0165}" srcOrd="0" destOrd="0" presId="urn:microsoft.com/office/officeart/2005/8/layout/pyramid2"/>
    <dgm:cxn modelId="{B99FD7DB-3F22-4703-B298-5D6A201C7C78}" srcId="{560026F4-A3D8-4DA4-AF65-34B8583D723A}" destId="{39D2E124-4DFD-4C55-A3EE-3921F7CCADB3}" srcOrd="4" destOrd="0" parTransId="{9AE7BA15-582B-42C2-AF49-969B51090DBE}" sibTransId="{75875CE2-BB30-461F-BDC5-A88AC50B5DAC}"/>
    <dgm:cxn modelId="{25D99BAA-8137-4F5F-8F97-50245E96C189}" type="presOf" srcId="{49841CF1-E2E8-44D7-90A0-FBEDC4954BD5}" destId="{EAF65A8B-6BA6-4519-B109-B854E97E50DD}" srcOrd="0" destOrd="0" presId="urn:microsoft.com/office/officeart/2005/8/layout/pyramid2"/>
    <dgm:cxn modelId="{A353B881-D1E7-465B-9C53-E389972546C9}" type="presParOf" srcId="{9CAE6452-2687-4ECF-8AFE-820F7CD79AC7}" destId="{9E30BAF6-0A18-45CA-A666-BE18092E4354}" srcOrd="0" destOrd="0" presId="urn:microsoft.com/office/officeart/2005/8/layout/pyramid2"/>
    <dgm:cxn modelId="{1447EDD7-F60D-4BCB-B4BA-74CAC05AFCC2}" type="presParOf" srcId="{9CAE6452-2687-4ECF-8AFE-820F7CD79AC7}" destId="{878332D6-BAE0-4E44-9A2E-21560826F88F}" srcOrd="1" destOrd="0" presId="urn:microsoft.com/office/officeart/2005/8/layout/pyramid2"/>
    <dgm:cxn modelId="{F87D4E88-87BF-4514-8050-6B4C1213FB78}" type="presParOf" srcId="{878332D6-BAE0-4E44-9A2E-21560826F88F}" destId="{0B3C158B-CB01-4525-B91E-D590996F479F}" srcOrd="0" destOrd="0" presId="urn:microsoft.com/office/officeart/2005/8/layout/pyramid2"/>
    <dgm:cxn modelId="{35ABC4FE-3419-4C1D-83E9-B4F43AFCD7B3}" type="presParOf" srcId="{878332D6-BAE0-4E44-9A2E-21560826F88F}" destId="{2F8752D3-0553-4588-93DE-46CDF33C4D0A}" srcOrd="1" destOrd="0" presId="urn:microsoft.com/office/officeart/2005/8/layout/pyramid2"/>
    <dgm:cxn modelId="{7F5F1C00-BB5A-41F8-A5A2-243F202FED4D}" type="presParOf" srcId="{878332D6-BAE0-4E44-9A2E-21560826F88F}" destId="{78F25B41-702C-4082-8C3D-F794207A0165}" srcOrd="2" destOrd="0" presId="urn:microsoft.com/office/officeart/2005/8/layout/pyramid2"/>
    <dgm:cxn modelId="{2DB813C6-CED9-4EC7-8D0D-DB92E2809C1C}" type="presParOf" srcId="{878332D6-BAE0-4E44-9A2E-21560826F88F}" destId="{797DE15C-281C-43D1-BCDB-7E85292C4B2B}" srcOrd="3" destOrd="0" presId="urn:microsoft.com/office/officeart/2005/8/layout/pyramid2"/>
    <dgm:cxn modelId="{504FD6BC-A5C9-48F2-A38B-30F1EC85A70E}" type="presParOf" srcId="{878332D6-BAE0-4E44-9A2E-21560826F88F}" destId="{52D7C988-A161-4E22-8FB1-148BFBB916C9}" srcOrd="4" destOrd="0" presId="urn:microsoft.com/office/officeart/2005/8/layout/pyramid2"/>
    <dgm:cxn modelId="{956581EF-433F-4315-9276-A19D13B13BE4}" type="presParOf" srcId="{878332D6-BAE0-4E44-9A2E-21560826F88F}" destId="{12EDA24B-A52F-4127-BAE2-7D880DAC798E}" srcOrd="5" destOrd="0" presId="urn:microsoft.com/office/officeart/2005/8/layout/pyramid2"/>
    <dgm:cxn modelId="{3A6E0DB8-5FE7-4AF9-A833-B88A555D35BF}" type="presParOf" srcId="{878332D6-BAE0-4E44-9A2E-21560826F88F}" destId="{EAF65A8B-6BA6-4519-B109-B854E97E50DD}" srcOrd="6" destOrd="0" presId="urn:microsoft.com/office/officeart/2005/8/layout/pyramid2"/>
    <dgm:cxn modelId="{A4D1BB95-70BB-4619-8182-F795C674C8D1}" type="presParOf" srcId="{878332D6-BAE0-4E44-9A2E-21560826F88F}" destId="{45CA8071-4550-4FE0-9296-203BDA36BE0F}" srcOrd="7" destOrd="0" presId="urn:microsoft.com/office/officeart/2005/8/layout/pyramid2"/>
    <dgm:cxn modelId="{2FCDDA01-38C1-4796-8177-FCDA77D50EE3}" type="presParOf" srcId="{878332D6-BAE0-4E44-9A2E-21560826F88F}" destId="{DADFDDC8-7335-4591-963F-B8DD22E32852}" srcOrd="8" destOrd="0" presId="urn:microsoft.com/office/officeart/2005/8/layout/pyramid2"/>
    <dgm:cxn modelId="{199ADA40-8829-4B76-9596-64CEA5FE7E90}" type="presParOf" srcId="{878332D6-BAE0-4E44-9A2E-21560826F88F}" destId="{42444B93-3B5D-4138-B192-6EE4A53DF932}" srcOrd="9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B570C72-5533-4174-AE45-083EBC7DDE68}">
      <dsp:nvSpPr>
        <dsp:cNvPr id="0" name=""/>
        <dsp:cNvSpPr/>
      </dsp:nvSpPr>
      <dsp:spPr>
        <a:xfrm rot="5400000">
          <a:off x="4099276" y="-1451468"/>
          <a:ext cx="1225547" cy="443487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800" kern="1200" dirty="0" smtClean="0"/>
            <a:t>1) Patristika (2.-8. st.)</a:t>
          </a:r>
          <a:endParaRPr lang="cs-CZ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800" kern="1200" dirty="0" smtClean="0"/>
            <a:t>2) Scholastika( 9.-15.st)</a:t>
          </a:r>
          <a:endParaRPr lang="cs-CZ" sz="2800" kern="1200" dirty="0"/>
        </a:p>
      </dsp:txBody>
      <dsp:txXfrm rot="5400000">
        <a:off x="4099276" y="-1451468"/>
        <a:ext cx="1225547" cy="4434871"/>
      </dsp:txXfrm>
    </dsp:sp>
    <dsp:sp modelId="{0DD16A97-A50F-4A7D-B484-31F0E0FA95AD}">
      <dsp:nvSpPr>
        <dsp:cNvPr id="0" name=""/>
        <dsp:cNvSpPr/>
      </dsp:nvSpPr>
      <dsp:spPr>
        <a:xfrm>
          <a:off x="0" y="0"/>
          <a:ext cx="2494614" cy="15319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80010" rIns="160020" bIns="8001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200" kern="1200" dirty="0" smtClean="0"/>
            <a:t>Období dělíme</a:t>
          </a:r>
          <a:endParaRPr lang="cs-CZ" sz="4200" kern="1200" dirty="0"/>
        </a:p>
      </dsp:txBody>
      <dsp:txXfrm>
        <a:off x="0" y="0"/>
        <a:ext cx="2494614" cy="1531934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1C83A7E-B296-4898-83E8-FEC08A480686}">
      <dsp:nvSpPr>
        <dsp:cNvPr id="0" name=""/>
        <dsp:cNvSpPr/>
      </dsp:nvSpPr>
      <dsp:spPr>
        <a:xfrm rot="5400000">
          <a:off x="3795724" y="-1295396"/>
          <a:ext cx="1314459" cy="419101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400" b="0" u="sng" kern="1200" dirty="0" smtClean="0"/>
            <a:t>Boží stát (</a:t>
          </a:r>
          <a:r>
            <a:rPr lang="cs-CZ" sz="1400" b="0" u="sng" kern="1200" dirty="0" err="1" smtClean="0"/>
            <a:t>Civitas</a:t>
          </a:r>
          <a:r>
            <a:rPr lang="cs-CZ" sz="1400" b="0" u="sng" kern="1200" dirty="0" smtClean="0"/>
            <a:t> </a:t>
          </a:r>
          <a:r>
            <a:rPr lang="cs-CZ" sz="1400" b="0" u="sng" kern="1200" dirty="0" err="1" smtClean="0"/>
            <a:t>Dei</a:t>
          </a:r>
          <a:r>
            <a:rPr lang="cs-CZ" sz="1400" b="0" u="sng" kern="1200" dirty="0" smtClean="0"/>
            <a:t>) </a:t>
          </a:r>
          <a:r>
            <a:rPr lang="cs-CZ" sz="1400" kern="1200" dirty="0" smtClean="0"/>
            <a:t>= jediný pravý, dokonalý a věčný stát, zákony a vláda církve</a:t>
          </a:r>
          <a:endParaRPr lang="cs-CZ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400" u="sng" kern="1200" dirty="0" smtClean="0"/>
            <a:t>Pozemský stát </a:t>
          </a:r>
          <a:r>
            <a:rPr lang="cs-CZ" sz="1400" kern="1200" dirty="0" smtClean="0"/>
            <a:t>= vláda zla a hříchu, forma řecké a římské civilizace</a:t>
          </a:r>
          <a:endParaRPr lang="cs-CZ" sz="1400" kern="1200" dirty="0"/>
        </a:p>
      </dsp:txBody>
      <dsp:txXfrm rot="5400000">
        <a:off x="3795724" y="-1295396"/>
        <a:ext cx="1314459" cy="4191015"/>
      </dsp:txXfrm>
    </dsp:sp>
    <dsp:sp modelId="{3D2D9DD6-669E-419A-A231-FD5C97245702}">
      <dsp:nvSpPr>
        <dsp:cNvPr id="0" name=""/>
        <dsp:cNvSpPr/>
      </dsp:nvSpPr>
      <dsp:spPr>
        <a:xfrm>
          <a:off x="0" y="0"/>
          <a:ext cx="2357446" cy="16430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Teorie 2 států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odraz světa idejí a smyslové zkušenosti</a:t>
          </a:r>
          <a:endParaRPr lang="cs-CZ" sz="1800" kern="1200" dirty="0"/>
        </a:p>
      </dsp:txBody>
      <dsp:txXfrm>
        <a:off x="0" y="0"/>
        <a:ext cx="2357446" cy="1643074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80DDA33-82A0-4077-A224-24055F2E1F76}">
      <dsp:nvSpPr>
        <dsp:cNvPr id="0" name=""/>
        <dsp:cNvSpPr/>
      </dsp:nvSpPr>
      <dsp:spPr>
        <a:xfrm>
          <a:off x="0" y="0"/>
          <a:ext cx="5505470" cy="129540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1">
                <a:alpha val="90000"/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u="sng" kern="1200" dirty="0" smtClean="0"/>
            <a:t>Raná scholastika </a:t>
          </a:r>
          <a:r>
            <a:rPr lang="cs-CZ" sz="2000" b="1" kern="1200" dirty="0" smtClean="0"/>
            <a:t>(9.-11.st) 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err="1" smtClean="0"/>
            <a:t>Joannes</a:t>
          </a:r>
          <a:r>
            <a:rPr lang="cs-CZ" sz="1500" kern="1200" dirty="0" smtClean="0"/>
            <a:t> </a:t>
          </a:r>
          <a:r>
            <a:rPr lang="cs-CZ" sz="1500" kern="1200" dirty="0" err="1" smtClean="0"/>
            <a:t>Scottus</a:t>
          </a:r>
          <a:r>
            <a:rPr lang="cs-CZ" sz="1500" kern="1200" dirty="0" smtClean="0"/>
            <a:t> </a:t>
          </a:r>
          <a:r>
            <a:rPr lang="cs-CZ" sz="1500" kern="1200" dirty="0" err="1" smtClean="0"/>
            <a:t>Eruigena</a:t>
          </a:r>
          <a:endParaRPr lang="cs-CZ" sz="1500" kern="1200" dirty="0"/>
        </a:p>
      </dsp:txBody>
      <dsp:txXfrm>
        <a:off x="0" y="0"/>
        <a:ext cx="4183509" cy="1295404"/>
      </dsp:txXfrm>
    </dsp:sp>
    <dsp:sp modelId="{2527F6F4-A1E4-4A82-849A-7FCE0DAACD39}">
      <dsp:nvSpPr>
        <dsp:cNvPr id="0" name=""/>
        <dsp:cNvSpPr/>
      </dsp:nvSpPr>
      <dsp:spPr>
        <a:xfrm>
          <a:off x="485776" y="1511305"/>
          <a:ext cx="5505470" cy="129540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-20000"/>
                <a:tint val="60000"/>
                <a:satMod val="160000"/>
              </a:schemeClr>
            </a:gs>
            <a:gs pos="46000">
              <a:schemeClr val="accent1">
                <a:alpha val="90000"/>
                <a:hueOff val="0"/>
                <a:satOff val="0"/>
                <a:lumOff val="0"/>
                <a:alphaOff val="-20000"/>
                <a:tint val="86000"/>
                <a:satMod val="160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-2000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u="sng" kern="1200" dirty="0" smtClean="0"/>
            <a:t>Vrcholná scholastika 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0" kern="1200" dirty="0" smtClean="0"/>
            <a:t>(asi do 1300) 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Reaguje na příchod myšlenek Aristotela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Tomáš </a:t>
          </a:r>
          <a:r>
            <a:rPr lang="cs-CZ" sz="1500" kern="1200" dirty="0" err="1" smtClean="0"/>
            <a:t>Akvinský</a:t>
          </a:r>
          <a:endParaRPr lang="cs-CZ" sz="1500" kern="1200" dirty="0"/>
        </a:p>
      </dsp:txBody>
      <dsp:txXfrm>
        <a:off x="485776" y="1511305"/>
        <a:ext cx="4177680" cy="1295404"/>
      </dsp:txXfrm>
    </dsp:sp>
    <dsp:sp modelId="{E05EAD89-5332-4B10-A729-143BF4692DEF}">
      <dsp:nvSpPr>
        <dsp:cNvPr id="0" name=""/>
        <dsp:cNvSpPr/>
      </dsp:nvSpPr>
      <dsp:spPr>
        <a:xfrm>
          <a:off x="971553" y="3022611"/>
          <a:ext cx="5505470" cy="129540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-40000"/>
                <a:tint val="60000"/>
                <a:satMod val="160000"/>
              </a:schemeClr>
            </a:gs>
            <a:gs pos="46000">
              <a:schemeClr val="accent1">
                <a:alpha val="90000"/>
                <a:hueOff val="0"/>
                <a:satOff val="0"/>
                <a:lumOff val="0"/>
                <a:alphaOff val="-40000"/>
                <a:tint val="86000"/>
                <a:satMod val="160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-4000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u="sng" kern="1200" dirty="0" smtClean="0"/>
            <a:t>Pozdní scholastika (14.- 15.st)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Jan </a:t>
          </a:r>
          <a:r>
            <a:rPr lang="cs-CZ" sz="1600" kern="1200" dirty="0" err="1" smtClean="0"/>
            <a:t>Scottus</a:t>
          </a:r>
          <a:r>
            <a:rPr lang="cs-CZ" sz="1600" kern="1200" dirty="0" smtClean="0"/>
            <a:t>, </a:t>
          </a:r>
          <a:r>
            <a:rPr lang="cs-CZ" sz="1600" kern="1200" dirty="0" err="1" smtClean="0"/>
            <a:t>Wiliiam</a:t>
          </a:r>
          <a:r>
            <a:rPr lang="cs-CZ" sz="1600" kern="1200" dirty="0" smtClean="0"/>
            <a:t> </a:t>
          </a:r>
          <a:r>
            <a:rPr lang="cs-CZ" sz="1600" kern="1200" dirty="0" err="1" smtClean="0"/>
            <a:t>Occam</a:t>
          </a:r>
          <a:endParaRPr lang="cs-CZ" sz="1600" kern="1200" dirty="0"/>
        </a:p>
      </dsp:txBody>
      <dsp:txXfrm>
        <a:off x="971553" y="3022611"/>
        <a:ext cx="4177680" cy="1295404"/>
      </dsp:txXfrm>
    </dsp:sp>
    <dsp:sp modelId="{2EAC8323-DEF3-480D-B477-5CCA4CD78AE3}">
      <dsp:nvSpPr>
        <dsp:cNvPr id="0" name=""/>
        <dsp:cNvSpPr/>
      </dsp:nvSpPr>
      <dsp:spPr>
        <a:xfrm>
          <a:off x="4663457" y="982348"/>
          <a:ext cx="842013" cy="842013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600" kern="1200"/>
        </a:p>
      </dsp:txBody>
      <dsp:txXfrm>
        <a:off x="4663457" y="982348"/>
        <a:ext cx="842013" cy="842013"/>
      </dsp:txXfrm>
    </dsp:sp>
    <dsp:sp modelId="{D9013DA4-1C85-4589-B0C9-4C2F8C56939E}">
      <dsp:nvSpPr>
        <dsp:cNvPr id="0" name=""/>
        <dsp:cNvSpPr/>
      </dsp:nvSpPr>
      <dsp:spPr>
        <a:xfrm>
          <a:off x="5149234" y="2485018"/>
          <a:ext cx="842013" cy="842013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-4000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600" kern="1200"/>
        </a:p>
      </dsp:txBody>
      <dsp:txXfrm>
        <a:off x="5149234" y="2485018"/>
        <a:ext cx="842013" cy="842013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FDDF5CC-7603-4AFA-94A4-26D5404F6346}">
      <dsp:nvSpPr>
        <dsp:cNvPr id="0" name=""/>
        <dsp:cNvSpPr/>
      </dsp:nvSpPr>
      <dsp:spPr>
        <a:xfrm>
          <a:off x="0" y="1023143"/>
          <a:ext cx="6929486" cy="2771794"/>
        </a:xfrm>
        <a:prstGeom prst="leftRightRibb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4DF3AB-9828-4933-85FF-9BEB75163BD1}">
      <dsp:nvSpPr>
        <dsp:cNvPr id="0" name=""/>
        <dsp:cNvSpPr/>
      </dsp:nvSpPr>
      <dsp:spPr>
        <a:xfrm>
          <a:off x="831538" y="1508207"/>
          <a:ext cx="2286730" cy="1358179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99568" rIns="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REALISMUS </a:t>
          </a:r>
          <a:r>
            <a:rPr lang="cs-CZ" sz="1500" kern="1200" dirty="0" smtClean="0"/>
            <a:t>obecný pojem existuje před jednotlivou věcí (ante </a:t>
          </a:r>
          <a:r>
            <a:rPr lang="cs-CZ" sz="1500" kern="1200" dirty="0" err="1" smtClean="0"/>
            <a:t>rem</a:t>
          </a:r>
          <a:r>
            <a:rPr lang="cs-CZ" sz="1500" kern="1200" dirty="0" smtClean="0"/>
            <a:t>)</a:t>
          </a:r>
          <a:endParaRPr lang="cs-CZ" sz="1500" kern="1200" dirty="0"/>
        </a:p>
      </dsp:txBody>
      <dsp:txXfrm>
        <a:off x="831538" y="1508207"/>
        <a:ext cx="2286730" cy="1358179"/>
      </dsp:txXfrm>
    </dsp:sp>
    <dsp:sp modelId="{9FEE0DF2-A6E1-474E-826E-EE6BFEB5A89B}">
      <dsp:nvSpPr>
        <dsp:cNvPr id="0" name=""/>
        <dsp:cNvSpPr/>
      </dsp:nvSpPr>
      <dsp:spPr>
        <a:xfrm>
          <a:off x="3464743" y="1951694"/>
          <a:ext cx="2702499" cy="1358179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99568" rIns="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NOMINALISMUS</a:t>
          </a:r>
          <a:r>
            <a:rPr lang="cs-CZ" sz="1500" kern="1200" dirty="0" smtClean="0"/>
            <a:t> obecný pojem je pouhý prázdný zvuk, užívaný námi k označení nějaké věci (existuje až po ní - post </a:t>
          </a:r>
          <a:r>
            <a:rPr lang="cs-CZ" sz="1500" kern="1200" dirty="0" err="1" smtClean="0"/>
            <a:t>rem</a:t>
          </a:r>
          <a:r>
            <a:rPr lang="cs-CZ" sz="1500" kern="1200" dirty="0" smtClean="0"/>
            <a:t>)</a:t>
          </a:r>
          <a:endParaRPr lang="cs-CZ" sz="1500" kern="1200" dirty="0"/>
        </a:p>
      </dsp:txBody>
      <dsp:txXfrm>
        <a:off x="3464743" y="1951694"/>
        <a:ext cx="2702499" cy="1358179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E30BAF6-0A18-45CA-A666-BE18092E4354}">
      <dsp:nvSpPr>
        <dsp:cNvPr id="0" name=""/>
        <dsp:cNvSpPr/>
      </dsp:nvSpPr>
      <dsp:spPr>
        <a:xfrm>
          <a:off x="42821" y="0"/>
          <a:ext cx="4572000" cy="457200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3C158B-CB01-4525-B91E-D590996F479F}">
      <dsp:nvSpPr>
        <dsp:cNvPr id="0" name=""/>
        <dsp:cNvSpPr/>
      </dsp:nvSpPr>
      <dsp:spPr>
        <a:xfrm>
          <a:off x="3328990" y="2689234"/>
          <a:ext cx="3314745" cy="96929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POHYB -  vše co se pohybuje, musí být něčím pohybováno </a:t>
          </a:r>
          <a:r>
            <a:rPr lang="cs-CZ" sz="1600" kern="1200" dirty="0" smtClean="0">
              <a:sym typeface="Wingdings" pitchFamily="2" charset="2"/>
            </a:rPr>
            <a:t> 1. hybatel = b</a:t>
          </a:r>
          <a:r>
            <a:rPr lang="cs-CZ" sz="1100" kern="1200" dirty="0" smtClean="0">
              <a:sym typeface="Wingdings" pitchFamily="2" charset="2"/>
            </a:rPr>
            <a:t>ůh</a:t>
          </a:r>
          <a:endParaRPr lang="cs-CZ" sz="1100" kern="1200" dirty="0"/>
        </a:p>
      </dsp:txBody>
      <dsp:txXfrm>
        <a:off x="3328990" y="2689234"/>
        <a:ext cx="3314745" cy="969290"/>
      </dsp:txXfrm>
    </dsp:sp>
    <dsp:sp modelId="{78F25B41-702C-4082-8C3D-F794207A0165}">
      <dsp:nvSpPr>
        <dsp:cNvPr id="0" name=""/>
        <dsp:cNvSpPr/>
      </dsp:nvSpPr>
      <dsp:spPr>
        <a:xfrm>
          <a:off x="2328845" y="831844"/>
          <a:ext cx="2986153" cy="82443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PŘÍČINA– vše má příčinu, prvotní příčina = bůh</a:t>
          </a:r>
          <a:endParaRPr lang="cs-CZ" sz="1600" kern="1200" dirty="0"/>
        </a:p>
      </dsp:txBody>
      <dsp:txXfrm>
        <a:off x="2328845" y="831844"/>
        <a:ext cx="2986153" cy="824437"/>
      </dsp:txXfrm>
    </dsp:sp>
    <dsp:sp modelId="{52D7C988-A161-4E22-8FB1-148BFBB916C9}">
      <dsp:nvSpPr>
        <dsp:cNvPr id="0" name=""/>
        <dsp:cNvSpPr/>
      </dsp:nvSpPr>
      <dsp:spPr>
        <a:xfrm>
          <a:off x="2828910" y="1831977"/>
          <a:ext cx="3457600" cy="72161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NUTNOST – každá věc má nutnost, musí být něco, co má nutnost samo ze sebe</a:t>
          </a:r>
          <a:endParaRPr lang="cs-CZ" sz="1600" kern="1200" dirty="0"/>
        </a:p>
      </dsp:txBody>
      <dsp:txXfrm>
        <a:off x="2828910" y="1831977"/>
        <a:ext cx="3457600" cy="721611"/>
      </dsp:txXfrm>
    </dsp:sp>
    <dsp:sp modelId="{EAF65A8B-6BA6-4519-B109-B854E97E50DD}">
      <dsp:nvSpPr>
        <dsp:cNvPr id="0" name=""/>
        <dsp:cNvSpPr/>
      </dsp:nvSpPr>
      <dsp:spPr>
        <a:xfrm>
          <a:off x="1828795" y="260339"/>
          <a:ext cx="2971800" cy="43487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 </a:t>
          </a:r>
          <a:r>
            <a:rPr lang="cs-CZ" sz="1800" kern="1200" dirty="0" smtClean="0"/>
            <a:t>Je něco nejvyššího = bůh</a:t>
          </a:r>
          <a:endParaRPr lang="cs-CZ" sz="1800" kern="1200" dirty="0"/>
        </a:p>
      </dsp:txBody>
      <dsp:txXfrm>
        <a:off x="1828795" y="260339"/>
        <a:ext cx="2971800" cy="434875"/>
      </dsp:txXfrm>
    </dsp:sp>
    <dsp:sp modelId="{DADFDDC8-7335-4591-963F-B8DD22E32852}">
      <dsp:nvSpPr>
        <dsp:cNvPr id="0" name=""/>
        <dsp:cNvSpPr/>
      </dsp:nvSpPr>
      <dsp:spPr>
        <a:xfrm>
          <a:off x="3971909" y="3903681"/>
          <a:ext cx="2971800" cy="43487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Vše směřuje k nějakému cíli - bohu</a:t>
          </a:r>
          <a:endParaRPr lang="cs-CZ" sz="1600" kern="1200" dirty="0"/>
        </a:p>
      </dsp:txBody>
      <dsp:txXfrm>
        <a:off x="3971909" y="3903681"/>
        <a:ext cx="2971800" cy="4348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8776F9A0-5A32-4BD5-973A-30A6F5A7D1BE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D7AD2D62-4840-43AA-8645-E5319ACE98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8776F9A0-5A32-4BD5-973A-30A6F5A7D1BE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D2D62-4840-43AA-8645-E5319ACE98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8776F9A0-5A32-4BD5-973A-30A6F5A7D1BE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D7AD2D62-4840-43AA-8645-E5319ACE9800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8776F9A0-5A32-4BD5-973A-30A6F5A7D1BE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D7AD2D62-4840-43AA-8645-E5319ACE98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8776F9A0-5A32-4BD5-973A-30A6F5A7D1BE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D7AD2D62-4840-43AA-8645-E5319ACE98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6F9A0-5A32-4BD5-973A-30A6F5A7D1BE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D2D62-4840-43AA-8645-E5319ACE98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8776F9A0-5A32-4BD5-973A-30A6F5A7D1BE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D7AD2D62-4840-43AA-8645-E5319ACE98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8776F9A0-5A32-4BD5-973A-30A6F5A7D1BE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D7AD2D62-4840-43AA-8645-E5319ACE98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8776F9A0-5A32-4BD5-973A-30A6F5A7D1BE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D7AD2D62-4840-43AA-8645-E5319ACE98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6F9A0-5A32-4BD5-973A-30A6F5A7D1BE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D2D62-4840-43AA-8645-E5319ACE98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6F9A0-5A32-4BD5-973A-30A6F5A7D1BE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D2D62-4840-43AA-8645-E5319ACE98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8776F9A0-5A32-4BD5-973A-30A6F5A7D1BE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D7AD2D62-4840-43AA-8645-E5319ACE980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Christus_Ravenna_Mosaic.jpg" TargetMode="External"/><Relationship Id="rId2" Type="http://schemas.openxmlformats.org/officeDocument/2006/relationships/hyperlink" Target="http://commons.wikimedia.org/wiki/File:Johannes-Scotus-Erigena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ommons.wikimedia.org/wiki/File:St-thomas-aquinas.jpg" TargetMode="External"/><Relationship Id="rId4" Type="http://schemas.openxmlformats.org/officeDocument/2006/relationships/hyperlink" Target="http://commons.wikimedia.org/wiki/File:Simone_Martini_003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611560" y="1916833"/>
          <a:ext cx="7848872" cy="4752523"/>
        </p:xfrm>
        <a:graphic>
          <a:graphicData uri="http://schemas.openxmlformats.org/drawingml/2006/table">
            <a:tbl>
              <a:tblPr/>
              <a:tblGrid>
                <a:gridCol w="1999008"/>
                <a:gridCol w="5849864"/>
              </a:tblGrid>
              <a:tr h="4315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OP VK 1.5 25549863</a:t>
                      </a:r>
                      <a:endParaRPr lang="cs-CZ" sz="1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315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projektu</a:t>
                      </a:r>
                      <a:endParaRPr lang="cs-CZ" sz="1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Moderní škola</a:t>
                      </a: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298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1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Soukromá střední škola podnikání a managementu, o.p.s.</a:t>
                      </a: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315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1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Občanská</a:t>
                      </a:r>
                      <a:r>
                        <a:rPr lang="cs-CZ" sz="1800" baseline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 nauka  (klíčová aktivita III/2)</a:t>
                      </a:r>
                      <a:endParaRPr lang="cs-CZ" sz="1800" smtClean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315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Téma</a:t>
                      </a:r>
                      <a:endParaRPr lang="cs-CZ" sz="1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Středověká</a:t>
                      </a:r>
                      <a:r>
                        <a:rPr lang="cs-CZ" sz="1800" baseline="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 filozofie</a:t>
                      </a:r>
                      <a:endParaRPr lang="cs-CZ" sz="1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315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1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4.</a:t>
                      </a:r>
                      <a:endParaRPr lang="cs-CZ" sz="1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298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Jméno autora</a:t>
                      </a:r>
                      <a:endParaRPr lang="cs-CZ" sz="1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Bc.</a:t>
                      </a:r>
                      <a:r>
                        <a:rPr lang="cs-CZ" sz="1800" baseline="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 Lenka Přichystalová</a:t>
                      </a:r>
                      <a:endParaRPr lang="cs-CZ" sz="1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13033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Anotace</a:t>
                      </a:r>
                      <a:endParaRPr lang="cs-CZ" sz="1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Prezentace má za úkol přiblížit </a:t>
                      </a:r>
                      <a:r>
                        <a:rPr lang="cs-CZ" sz="180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vývoj</a:t>
                      </a:r>
                      <a:r>
                        <a:rPr lang="cs-CZ" sz="1800" baseline="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  myšlení v rámci středověké filozofie.</a:t>
                      </a:r>
                      <a:endParaRPr lang="cs-CZ" sz="1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315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1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27. 9. 2013</a:t>
                      </a: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6" name="Skupina 5"/>
          <p:cNvGrpSpPr>
            <a:grpSpLocks/>
          </p:cNvGrpSpPr>
          <p:nvPr/>
        </p:nvGrpSpPr>
        <p:grpSpPr bwMode="auto">
          <a:xfrm>
            <a:off x="152400" y="228600"/>
            <a:ext cx="8810625" cy="1544216"/>
            <a:chOff x="0" y="0"/>
            <a:chExt cx="88837" cy="15314"/>
          </a:xfrm>
        </p:grpSpPr>
        <p:pic>
          <p:nvPicPr>
            <p:cNvPr id="7" name="Obrázek 2" descr="Výřez obrazovky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922" y="0"/>
              <a:ext cx="66141" cy="15314"/>
            </a:xfrm>
            <a:prstGeom prst="rect">
              <a:avLst/>
            </a:prstGeom>
            <a:noFill/>
          </p:spPr>
        </p:pic>
        <p:pic>
          <p:nvPicPr>
            <p:cNvPr id="8" name="Obrázek 3" descr="loga soukrškolyvjpeg.jpg"/>
            <p:cNvPicPr>
              <a:picLocks noChangeAspect="1"/>
            </p:cNvPicPr>
            <p:nvPr/>
          </p:nvPicPr>
          <p:blipFill>
            <a:blip r:embed="rId3" cstate="print"/>
            <a:srcRect r="73221" b="6723"/>
            <a:stretch>
              <a:fillRect/>
            </a:stretch>
          </p:blipFill>
          <p:spPr bwMode="auto">
            <a:xfrm>
              <a:off x="0" y="0"/>
              <a:ext cx="9922" cy="9984"/>
            </a:xfrm>
            <a:prstGeom prst="rect">
              <a:avLst/>
            </a:prstGeom>
            <a:noFill/>
          </p:spPr>
        </p:pic>
        <p:pic>
          <p:nvPicPr>
            <p:cNvPr id="9" name="Obrázek 4" descr="loga soukrškolyvjpeg.jpg"/>
            <p:cNvPicPr>
              <a:picLocks noChangeAspect="1"/>
            </p:cNvPicPr>
            <p:nvPr/>
          </p:nvPicPr>
          <p:blipFill>
            <a:blip r:embed="rId4" cstate="print"/>
            <a:srcRect l="86334" b="10297"/>
            <a:stretch>
              <a:fillRect/>
            </a:stretch>
          </p:blipFill>
          <p:spPr bwMode="auto">
            <a:xfrm>
              <a:off x="76063" y="0"/>
              <a:ext cx="12774" cy="15314"/>
            </a:xfrm>
            <a:prstGeom prst="rect">
              <a:avLst/>
            </a:prstGeom>
            <a:noFill/>
          </p:spPr>
        </p:pic>
        <p:sp>
          <p:nvSpPr>
            <p:cNvPr id="10" name="Obdélník 5"/>
            <p:cNvSpPr>
              <a:spLocks noChangeArrowheads="1"/>
            </p:cNvSpPr>
            <p:nvPr/>
          </p:nvSpPr>
          <p:spPr bwMode="auto">
            <a:xfrm>
              <a:off x="0" y="9984"/>
              <a:ext cx="9922" cy="5330"/>
            </a:xfrm>
            <a:prstGeom prst="rect">
              <a:avLst/>
            </a:prstGeom>
            <a:solidFill>
              <a:srgbClr val="FFFFFF"/>
            </a:solidFill>
            <a:ln w="25400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Středověká  filozofie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500174"/>
            <a:ext cx="8143932" cy="2928958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Ve 4.st.  křesťanství hlavní náboženství římské říše</a:t>
            </a:r>
          </a:p>
          <a:p>
            <a:r>
              <a:rPr lang="cs-CZ" dirty="0" smtClean="0"/>
              <a:t>Rostla role a vliv křesťanství</a:t>
            </a:r>
          </a:p>
          <a:p>
            <a:r>
              <a:rPr lang="cs-CZ" dirty="0" smtClean="0"/>
              <a:t>Střet antického myšlenkového dědictví (Platon, Aristoteles) a křesťanského pohledu na svět</a:t>
            </a:r>
            <a:endParaRPr lang="cs-CZ" dirty="0"/>
          </a:p>
        </p:txBody>
      </p:sp>
      <p:graphicFrame>
        <p:nvGraphicFramePr>
          <p:cNvPr id="4" name="Diagram 3"/>
          <p:cNvGraphicFramePr/>
          <p:nvPr/>
        </p:nvGraphicFramePr>
        <p:xfrm>
          <a:off x="1000100" y="4786322"/>
          <a:ext cx="6929486" cy="15319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Graphic spid="4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Patristika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28596" y="1571612"/>
            <a:ext cx="4471990" cy="4819664"/>
          </a:xfrm>
        </p:spPr>
        <p:txBody>
          <a:bodyPr>
            <a:normAutofit fontScale="85000" lnSpcReduction="10000"/>
          </a:bodyPr>
          <a:lstStyle/>
          <a:p>
            <a:r>
              <a:rPr lang="cs-CZ" dirty="0" smtClean="0"/>
              <a:t>Veškerá křesťanská literatura 2.-8.st. ( v ní do sebe křesťanství vstřebává prvky antické moudrosti a kriticky se s ní </a:t>
            </a:r>
            <a:r>
              <a:rPr lang="cs-CZ" dirty="0" smtClean="0"/>
              <a:t>vyrovnává</a:t>
            </a:r>
            <a:r>
              <a:rPr lang="cs-CZ" dirty="0" smtClean="0"/>
              <a:t>)</a:t>
            </a:r>
          </a:p>
          <a:p>
            <a:r>
              <a:rPr lang="cs-CZ" dirty="0" smtClean="0"/>
              <a:t>Období 1. filozofické reflexe křesťanské víry</a:t>
            </a:r>
          </a:p>
          <a:p>
            <a:r>
              <a:rPr lang="cs-CZ" dirty="0" smtClean="0"/>
              <a:t>Církevní otcové (</a:t>
            </a:r>
            <a:r>
              <a:rPr lang="cs-CZ" dirty="0" err="1" smtClean="0"/>
              <a:t>patres</a:t>
            </a:r>
            <a:r>
              <a:rPr lang="cs-CZ" dirty="0" smtClean="0"/>
              <a:t>)</a:t>
            </a:r>
          </a:p>
          <a:p>
            <a:r>
              <a:rPr lang="cs-CZ" dirty="0" smtClean="0"/>
              <a:t>Problémy: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- Vztah křesťanské moudrost(zjevení)a moudrosti pohanské (antické filozofie)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- Vztah víry a rozumu</a:t>
            </a:r>
          </a:p>
        </p:txBody>
      </p:sp>
      <p:pic>
        <p:nvPicPr>
          <p:cNvPr id="5" name="Zástupný symbol pro obsah 4" descr="Christus_Ravenna_Mosaic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842962" y="1722438"/>
            <a:ext cx="3649076" cy="4525962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Aurelius</a:t>
            </a:r>
            <a:r>
              <a:rPr lang="cs-CZ" dirty="0" smtClean="0"/>
              <a:t> </a:t>
            </a:r>
            <a:r>
              <a:rPr lang="cs-CZ" dirty="0" err="1" smtClean="0"/>
              <a:t>Augustinus</a:t>
            </a:r>
            <a:r>
              <a:rPr lang="cs-CZ" dirty="0" smtClean="0"/>
              <a:t> (354–430)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Nejvýznamnější postava patristiky</a:t>
            </a:r>
          </a:p>
          <a:p>
            <a:r>
              <a:rPr lang="cs-CZ" dirty="0" smtClean="0"/>
              <a:t>Latinský filozof a teolog</a:t>
            </a:r>
          </a:p>
          <a:p>
            <a:r>
              <a:rPr lang="cs-CZ" dirty="0" smtClean="0"/>
              <a:t>386 konverze ke křesťanství, 387 pokřtěn</a:t>
            </a:r>
          </a:p>
          <a:p>
            <a:r>
              <a:rPr lang="cs-CZ" dirty="0" smtClean="0"/>
              <a:t>396 biskup v </a:t>
            </a:r>
            <a:r>
              <a:rPr lang="cs-CZ" dirty="0" err="1" smtClean="0"/>
              <a:t>Hipponu</a:t>
            </a:r>
            <a:r>
              <a:rPr lang="cs-CZ" dirty="0" smtClean="0"/>
              <a:t> </a:t>
            </a:r>
          </a:p>
          <a:p>
            <a:r>
              <a:rPr lang="cs-CZ" dirty="0" smtClean="0"/>
              <a:t>Inspirace novoplatonismem (přepracoval ve prospěch křesťanství)</a:t>
            </a:r>
          </a:p>
          <a:p>
            <a:r>
              <a:rPr lang="cs-CZ" dirty="0" smtClean="0"/>
              <a:t>„Věř, abys rozuměl“ = přirozené poznání vede člověka k náboženské víře</a:t>
            </a:r>
          </a:p>
          <a:p>
            <a:r>
              <a:rPr lang="cs-CZ" dirty="0" smtClean="0"/>
              <a:t>Díla: O obci boží, Vyznání, O trojici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Aurelius</a:t>
            </a:r>
            <a:r>
              <a:rPr lang="cs-CZ" dirty="0" smtClean="0"/>
              <a:t> </a:t>
            </a:r>
            <a:r>
              <a:rPr lang="cs-CZ" dirty="0" err="1" smtClean="0"/>
              <a:t>Augustinus</a:t>
            </a:r>
            <a:endParaRPr lang="cs-CZ" dirty="0"/>
          </a:p>
        </p:txBody>
      </p:sp>
      <p:pic>
        <p:nvPicPr>
          <p:cNvPr id="6" name="Zástupný symbol pro obsah 5" descr="Simone_Martini_00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928662" y="1428736"/>
            <a:ext cx="3000396" cy="5072098"/>
          </a:xfrm>
        </p:spPr>
      </p:pic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071934" y="1428737"/>
            <a:ext cx="4614866" cy="4819664"/>
          </a:xfrm>
        </p:spPr>
        <p:txBody>
          <a:bodyPr/>
          <a:lstStyle/>
          <a:p>
            <a:r>
              <a:rPr lang="cs-CZ" dirty="0" smtClean="0"/>
              <a:t>Popírá objektivní existenci času</a:t>
            </a:r>
          </a:p>
          <a:p>
            <a:r>
              <a:rPr lang="cs-CZ" dirty="0" smtClean="0"/>
              <a:t>Člověk přirozeně nedělá dobré skutky</a:t>
            </a:r>
          </a:p>
          <a:p>
            <a:r>
              <a:rPr lang="cs-CZ" u="sng" dirty="0" smtClean="0"/>
              <a:t>Predestinace</a:t>
            </a:r>
            <a:r>
              <a:rPr lang="cs-CZ" b="1" dirty="0" smtClean="0"/>
              <a:t> – </a:t>
            </a:r>
            <a:r>
              <a:rPr lang="cs-CZ" dirty="0" smtClean="0"/>
              <a:t>určití jedinci jsou z milosti boží předurčeni ke spáse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graphicFrame>
        <p:nvGraphicFramePr>
          <p:cNvPr id="9" name="Diagram 8"/>
          <p:cNvGraphicFramePr/>
          <p:nvPr/>
        </p:nvGraphicFramePr>
        <p:xfrm>
          <a:off x="2285984" y="4643446"/>
          <a:ext cx="6548462" cy="16430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Graphic spid="9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Scholastika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Systém nauk a vyučování na středověkých školách</a:t>
            </a:r>
          </a:p>
          <a:p>
            <a:r>
              <a:rPr lang="cs-CZ" dirty="0" smtClean="0"/>
              <a:t>Později filozofické směry 2. období vývoje křesťanského myšlení</a:t>
            </a:r>
          </a:p>
          <a:p>
            <a:r>
              <a:rPr lang="cs-CZ" dirty="0" smtClean="0"/>
              <a:t>Zdůvodnění prvků a principů křesťanské věrouky</a:t>
            </a:r>
          </a:p>
          <a:p>
            <a:r>
              <a:rPr lang="cs-CZ" dirty="0" smtClean="0"/>
              <a:t>Snaha o systematizaci všeho vědění</a:t>
            </a:r>
          </a:p>
          <a:p>
            <a:r>
              <a:rPr lang="cs-CZ" dirty="0" smtClean="0"/>
              <a:t>Chtěli nalézt proporce mezi teologií a filozofií (pravdy víry x pravdy rozumu)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1524000" y="1142984"/>
          <a:ext cx="6477024" cy="43180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80DDA33-82A0-4077-A224-24055F2E1F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080DDA33-82A0-4077-A224-24055F2E1F7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EAC8323-DEF3-480D-B477-5CCA4CD78A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2EAC8323-DEF3-480D-B477-5CCA4CD78AE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527F6F4-A1E4-4A82-849A-7FCE0DAACD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2527F6F4-A1E4-4A82-849A-7FCE0DAACD3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9013DA4-1C85-4589-B0C9-4C2F8C5693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D9013DA4-1C85-4589-B0C9-4C2F8C56939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05EAD89-5332-4B10-A729-143BF4692D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E05EAD89-5332-4B10-A729-143BF4692DE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Spor o univerzálie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000" dirty="0" smtClean="0"/>
              <a:t>Důležitý spor středověké filozofie</a:t>
            </a:r>
          </a:p>
          <a:p>
            <a:r>
              <a:rPr lang="cs-CZ" sz="2000" dirty="0" smtClean="0"/>
              <a:t>Existují obecné pojmy (univerzálie) reálně (samostatně) nebo jen v našem rozumu jako abstrakce či jména (</a:t>
            </a:r>
            <a:r>
              <a:rPr lang="cs-CZ" sz="2000" dirty="0" err="1" smtClean="0"/>
              <a:t>nomina</a:t>
            </a:r>
            <a:r>
              <a:rPr lang="cs-CZ" sz="2000" dirty="0" smtClean="0"/>
              <a:t>) ?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Nejvlivnější nakonec umírněný realismus – obecný pojem existuje ve věci jako aristotelská forma</a:t>
            </a:r>
          </a:p>
        </p:txBody>
      </p:sp>
      <p:graphicFrame>
        <p:nvGraphicFramePr>
          <p:cNvPr id="5" name="Diagram 4"/>
          <p:cNvGraphicFramePr/>
          <p:nvPr/>
        </p:nvGraphicFramePr>
        <p:xfrm>
          <a:off x="1000100" y="1785926"/>
          <a:ext cx="6929486" cy="4818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FDDF5CC-7603-4AFA-94A4-26D5404F63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graphicEl>
                                              <a:dgm id="{BFDDF5CC-7603-4AFA-94A4-26D5404F634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F4DF3AB-9828-4933-85FF-9BEB75163B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graphicEl>
                                              <a:dgm id="{3F4DF3AB-9828-4933-85FF-9BEB75163BD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FEE0DF2-A6E1-474E-826E-EE6BFEB5A89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>
                                            <p:graphicEl>
                                              <a:dgm id="{9FEE0DF2-A6E1-474E-826E-EE6BFEB5A89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Graphic spid="5" grpId="0">
        <p:bldSub>
          <a:bldDgm bld="one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Joannes</a:t>
            </a:r>
            <a:r>
              <a:rPr lang="cs-CZ" dirty="0" smtClean="0"/>
              <a:t> </a:t>
            </a:r>
            <a:r>
              <a:rPr lang="cs-CZ" dirty="0" err="1" smtClean="0"/>
              <a:t>Scottus</a:t>
            </a:r>
            <a:r>
              <a:rPr lang="cs-CZ" dirty="0" smtClean="0"/>
              <a:t> </a:t>
            </a:r>
            <a:r>
              <a:rPr lang="cs-CZ" dirty="0" err="1" smtClean="0"/>
              <a:t>Eriugena</a:t>
            </a:r>
            <a:r>
              <a:rPr lang="cs-CZ" dirty="0" smtClean="0"/>
              <a:t> </a:t>
            </a:r>
            <a:br>
              <a:rPr lang="cs-CZ" dirty="0" smtClean="0"/>
            </a:br>
            <a:r>
              <a:rPr lang="cs-CZ" dirty="0" smtClean="0"/>
              <a:t>(810 – 877)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28596" y="2071678"/>
            <a:ext cx="4329114" cy="4605350"/>
          </a:xfrm>
        </p:spPr>
        <p:txBody>
          <a:bodyPr/>
          <a:lstStyle/>
          <a:p>
            <a:r>
              <a:rPr lang="cs-CZ" dirty="0" smtClean="0"/>
              <a:t>Teolog a filozof </a:t>
            </a:r>
          </a:p>
          <a:p>
            <a:r>
              <a:rPr lang="cs-CZ" dirty="0" smtClean="0"/>
              <a:t>Pocházel z Irska</a:t>
            </a:r>
          </a:p>
          <a:p>
            <a:r>
              <a:rPr lang="cs-CZ" dirty="0" smtClean="0"/>
              <a:t>Představitel rané scholastiky</a:t>
            </a:r>
          </a:p>
          <a:p>
            <a:r>
              <a:rPr lang="cs-CZ" dirty="0" smtClean="0"/>
              <a:t>Ovlivněn novoplatonismem </a:t>
            </a:r>
          </a:p>
          <a:p>
            <a:r>
              <a:rPr lang="cs-CZ" dirty="0" smtClean="0"/>
              <a:t>Krajní realista</a:t>
            </a:r>
          </a:p>
          <a:p>
            <a:r>
              <a:rPr lang="cs-CZ" dirty="0" smtClean="0"/>
              <a:t>Myslitel karolinské renesance</a:t>
            </a:r>
            <a:endParaRPr lang="cs-CZ" dirty="0"/>
          </a:p>
        </p:txBody>
      </p:sp>
      <p:pic>
        <p:nvPicPr>
          <p:cNvPr id="5" name="Zástupný symbol pro obsah 4" descr="Johannes-Scotus-Erigena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786314" y="2000240"/>
            <a:ext cx="3818978" cy="428628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Anselm</a:t>
            </a:r>
            <a:r>
              <a:rPr lang="cs-CZ" dirty="0" smtClean="0"/>
              <a:t> z Canterbury </a:t>
            </a:r>
            <a:br>
              <a:rPr lang="cs-CZ" dirty="0" smtClean="0"/>
            </a:br>
            <a:r>
              <a:rPr lang="cs-CZ" dirty="0" smtClean="0"/>
              <a:t>(1033 -1109)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Ontologický důkaz boží existence</a:t>
            </a:r>
          </a:p>
          <a:p>
            <a:r>
              <a:rPr lang="cs-CZ" dirty="0" smtClean="0"/>
              <a:t>V našem rozumu nepochybný pojem něčeho, nad co není možno myslet nic většího a dokonalejšího = pojem boha</a:t>
            </a:r>
          </a:p>
          <a:p>
            <a:r>
              <a:rPr lang="cs-CZ" dirty="0" smtClean="0"/>
              <a:t>Kdyby pojem existoval pouze v rozumu, tak by nebyl dokonalý (proto musí být bytost boha reálná)</a:t>
            </a:r>
            <a:endParaRPr lang="cs-CZ" dirty="0"/>
          </a:p>
        </p:txBody>
      </p:sp>
      <p:pic>
        <p:nvPicPr>
          <p:cNvPr id="5" name="Zástupný symbol pro obsah 4" descr="Anselm_of_Canterbury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48200" y="1754376"/>
            <a:ext cx="4038600" cy="446208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Tomáš </a:t>
            </a:r>
            <a:r>
              <a:rPr lang="cs-CZ" dirty="0" err="1" smtClean="0"/>
              <a:t>Akvinský</a:t>
            </a:r>
            <a:r>
              <a:rPr lang="cs-CZ" dirty="0" smtClean="0"/>
              <a:t> (1225 – 1274)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Italský teolog a filozof</a:t>
            </a:r>
          </a:p>
          <a:p>
            <a:r>
              <a:rPr lang="cs-CZ" dirty="0" smtClean="0"/>
              <a:t>Hlavní postava celé scholastiky</a:t>
            </a:r>
          </a:p>
          <a:p>
            <a:r>
              <a:rPr lang="cs-CZ" dirty="0" smtClean="0"/>
              <a:t>Očistil Aristotela od arabských vlivů </a:t>
            </a:r>
            <a:r>
              <a:rPr lang="cs-CZ" dirty="0" smtClean="0">
                <a:sym typeface="Wingdings" pitchFamily="2" charset="2"/>
              </a:rPr>
              <a:t> přepracoval do podoby moderní filozofické obhajoby křesťanské víry</a:t>
            </a:r>
          </a:p>
          <a:p>
            <a:r>
              <a:rPr lang="cs-CZ" dirty="0" smtClean="0">
                <a:sym typeface="Wingdings" pitchFamily="2" charset="2"/>
              </a:rPr>
              <a:t>Syntéza předchozího vědění pro potřeby katolické církve</a:t>
            </a:r>
          </a:p>
          <a:p>
            <a:r>
              <a:rPr lang="cs-CZ" dirty="0" smtClean="0">
                <a:sym typeface="Wingdings" pitchFamily="2" charset="2"/>
              </a:rPr>
              <a:t>Zjevené pravdy (víra) a pravdy rozumu – obě mají počátek v bohu a tak nemohou být v rozporu a vzájemně se doplňují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Tomáš </a:t>
            </a:r>
            <a:r>
              <a:rPr lang="cs-CZ" dirty="0" err="1" smtClean="0"/>
              <a:t>Akvinský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Zjevené pravdy jsou rozumem nedokazatelné</a:t>
            </a:r>
          </a:p>
          <a:p>
            <a:r>
              <a:rPr lang="cs-CZ" dirty="0" smtClean="0"/>
              <a:t>Nesmrtelnost lidské duše</a:t>
            </a:r>
          </a:p>
          <a:p>
            <a:r>
              <a:rPr lang="cs-CZ" dirty="0" smtClean="0"/>
              <a:t>Člověk = jednota duše a těla, svoboda člověka</a:t>
            </a:r>
          </a:p>
          <a:p>
            <a:r>
              <a:rPr lang="cs-CZ" dirty="0" smtClean="0"/>
              <a:t>Umírněný realista</a:t>
            </a:r>
          </a:p>
          <a:p>
            <a:r>
              <a:rPr lang="cs-CZ" dirty="0" smtClean="0"/>
              <a:t>5 důkazů boží existence</a:t>
            </a:r>
          </a:p>
          <a:p>
            <a:r>
              <a:rPr lang="cs-CZ" dirty="0" smtClean="0"/>
              <a:t>Dílo: </a:t>
            </a:r>
            <a:r>
              <a:rPr lang="cs-CZ" dirty="0" err="1" smtClean="0"/>
              <a:t>Summa</a:t>
            </a:r>
            <a:r>
              <a:rPr lang="cs-CZ" dirty="0" smtClean="0"/>
              <a:t> teologická</a:t>
            </a:r>
          </a:p>
          <a:p>
            <a:endParaRPr lang="cs-CZ" dirty="0"/>
          </a:p>
        </p:txBody>
      </p:sp>
      <p:pic>
        <p:nvPicPr>
          <p:cNvPr id="5" name="Zástupný symbol pro obsah 4" descr="St-thomas-aquinas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786314" y="571480"/>
            <a:ext cx="3887585" cy="5840361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5 důkazů boží existence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882775"/>
          <a:ext cx="822960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E30BAF6-0A18-45CA-A666-BE18092E43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>
                                            <p:graphicEl>
                                              <a:dgm id="{9E30BAF6-0A18-45CA-A666-BE18092E43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>
                                            <p:graphicEl>
                                              <a:dgm id="{9E30BAF6-0A18-45CA-A666-BE18092E43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B3C158B-CB01-4525-B91E-D590996F47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>
                                            <p:graphicEl>
                                              <a:dgm id="{0B3C158B-CB01-4525-B91E-D590996F47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4">
                                            <p:graphicEl>
                                              <a:dgm id="{0B3C158B-CB01-4525-B91E-D590996F47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8F25B41-702C-4082-8C3D-F794207A01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">
                                            <p:graphicEl>
                                              <a:dgm id="{78F25B41-702C-4082-8C3D-F794207A01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">
                                            <p:graphicEl>
                                              <a:dgm id="{78F25B41-702C-4082-8C3D-F794207A01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2D7C988-A161-4E22-8FB1-148BFBB916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4">
                                            <p:graphicEl>
                                              <a:dgm id="{52D7C988-A161-4E22-8FB1-148BFBB916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4">
                                            <p:graphicEl>
                                              <a:dgm id="{52D7C988-A161-4E22-8FB1-148BFBB916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AF65A8B-6BA6-4519-B109-B854E97E50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4">
                                            <p:graphicEl>
                                              <a:dgm id="{EAF65A8B-6BA6-4519-B109-B854E97E50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4">
                                            <p:graphicEl>
                                              <a:dgm id="{EAF65A8B-6BA6-4519-B109-B854E97E50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ADFDDC8-7335-4591-963F-B8DD22E328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4">
                                            <p:graphicEl>
                                              <a:dgm id="{DADFDDC8-7335-4591-963F-B8DD22E328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4">
                                            <p:graphicEl>
                                              <a:dgm id="{DADFDDC8-7335-4591-963F-B8DD22E328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Pozdní scholastika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Důraz na přírodní filozofii</a:t>
            </a:r>
          </a:p>
          <a:p>
            <a:r>
              <a:rPr lang="cs-CZ" dirty="0" smtClean="0"/>
              <a:t>Pozdní nominalismus </a:t>
            </a:r>
          </a:p>
          <a:p>
            <a:r>
              <a:rPr lang="cs-CZ" dirty="0" smtClean="0"/>
              <a:t>Křesťanská mystika = „zavřít oči a nahlížet vnitřním zrakem“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William </a:t>
            </a:r>
            <a:r>
              <a:rPr lang="cs-CZ" dirty="0" err="1" smtClean="0"/>
              <a:t>Ockham</a:t>
            </a:r>
            <a:r>
              <a:rPr lang="cs-CZ" dirty="0" smtClean="0"/>
              <a:t> (1290 – 1349)</a:t>
            </a:r>
          </a:p>
          <a:p>
            <a:r>
              <a:rPr lang="cs-CZ" dirty="0" smtClean="0"/>
              <a:t>Jan </a:t>
            </a:r>
            <a:r>
              <a:rPr lang="cs-CZ" dirty="0" err="1" smtClean="0"/>
              <a:t>Duns</a:t>
            </a:r>
            <a:r>
              <a:rPr lang="cs-CZ" dirty="0" smtClean="0"/>
              <a:t> </a:t>
            </a:r>
            <a:r>
              <a:rPr lang="cs-CZ" dirty="0" err="1" smtClean="0"/>
              <a:t>Scotus</a:t>
            </a:r>
            <a:r>
              <a:rPr lang="cs-CZ" dirty="0" smtClean="0"/>
              <a:t> (1265 -1306)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Teodicea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Složitý problém</a:t>
            </a:r>
          </a:p>
          <a:p>
            <a:r>
              <a:rPr lang="cs-CZ" dirty="0" smtClean="0"/>
              <a:t>Odpovědnost boha za existující zlo</a:t>
            </a:r>
          </a:p>
          <a:p>
            <a:r>
              <a:rPr lang="cs-CZ" dirty="0" smtClean="0"/>
              <a:t>Jak může bůh dopustit, aby na světě existovalo zlo?</a:t>
            </a:r>
          </a:p>
          <a:p>
            <a:r>
              <a:rPr lang="cs-CZ" dirty="0" smtClean="0"/>
              <a:t>Dokonce zlo páchané nevinným bytostem ( dětem)</a:t>
            </a:r>
          </a:p>
          <a:p>
            <a:r>
              <a:rPr lang="cs-CZ" dirty="0" smtClean="0"/>
              <a:t>Dilema? Bůh stvořil člověka svobodného </a:t>
            </a:r>
            <a:r>
              <a:rPr lang="cs-CZ" dirty="0" smtClean="0">
                <a:sym typeface="Wingdings" pitchFamily="2" charset="2"/>
              </a:rPr>
              <a:t> volba mezi dobrem a zlem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 jaká dvě období dělíme  středověkou filozofii?</a:t>
            </a:r>
          </a:p>
          <a:p>
            <a:r>
              <a:rPr lang="cs-CZ" dirty="0" smtClean="0"/>
              <a:t>Co znamená „predestinace“?</a:t>
            </a:r>
          </a:p>
          <a:p>
            <a:r>
              <a:rPr lang="cs-CZ" dirty="0" smtClean="0"/>
              <a:t>Jaký problém se řešil ve sporu o univerzálie?</a:t>
            </a:r>
          </a:p>
          <a:p>
            <a:r>
              <a:rPr lang="cs-CZ" dirty="0" smtClean="0"/>
              <a:t>Vyjmenujte </a:t>
            </a:r>
            <a:r>
              <a:rPr lang="cs-CZ" dirty="0" err="1" smtClean="0"/>
              <a:t>Akvinského</a:t>
            </a:r>
            <a:r>
              <a:rPr lang="cs-CZ" dirty="0" smtClean="0"/>
              <a:t> 5 důkazů boží existence.</a:t>
            </a:r>
          </a:p>
          <a:p>
            <a:r>
              <a:rPr lang="cs-CZ" dirty="0" smtClean="0"/>
              <a:t>Uveďte představitele pozdní scholastiky.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400" dirty="0" smtClean="0"/>
              <a:t>BLECHA, Ivan. </a:t>
            </a:r>
            <a:r>
              <a:rPr lang="cs-CZ" sz="1400" i="1" dirty="0" smtClean="0"/>
              <a:t>Filosofie</a:t>
            </a:r>
            <a:r>
              <a:rPr lang="cs-CZ" sz="1400" dirty="0" smtClean="0"/>
              <a:t>. 4. </a:t>
            </a:r>
            <a:r>
              <a:rPr lang="cs-CZ" sz="1400" dirty="0" err="1" smtClean="0"/>
              <a:t>opr</a:t>
            </a:r>
            <a:r>
              <a:rPr lang="cs-CZ" sz="1400" dirty="0" smtClean="0"/>
              <a:t>. a </a:t>
            </a:r>
            <a:r>
              <a:rPr lang="cs-CZ" sz="1400" dirty="0" err="1" smtClean="0"/>
              <a:t>rozš</a:t>
            </a:r>
            <a:r>
              <a:rPr lang="cs-CZ" sz="1400" dirty="0" smtClean="0"/>
              <a:t>. </a:t>
            </a:r>
            <a:r>
              <a:rPr lang="cs-CZ" sz="1400" dirty="0" err="1" smtClean="0"/>
              <a:t>vyd</a:t>
            </a:r>
            <a:r>
              <a:rPr lang="cs-CZ" sz="1400" dirty="0" smtClean="0"/>
              <a:t>. Olomouc: Nakladatelství Olomouc, 2002, 279 s. ISBN 8071821470.</a:t>
            </a:r>
          </a:p>
          <a:p>
            <a:r>
              <a:rPr lang="cs-CZ" sz="1400" dirty="0" smtClean="0"/>
              <a:t>DVOŘÁK, Jan, a kol. Odmaturuj ze společenských věd. 1. </a:t>
            </a:r>
            <a:r>
              <a:rPr lang="cs-CZ" sz="1400" dirty="0" err="1" smtClean="0"/>
              <a:t>vyd</a:t>
            </a:r>
            <a:r>
              <a:rPr lang="cs-CZ" sz="1400" dirty="0" smtClean="0"/>
              <a:t>. Brno: </a:t>
            </a:r>
            <a:r>
              <a:rPr lang="cs-CZ" sz="1400" dirty="0" err="1" smtClean="0"/>
              <a:t>Didaktis</a:t>
            </a:r>
            <a:r>
              <a:rPr lang="cs-CZ" sz="1400" dirty="0" smtClean="0"/>
              <a:t>, 2008, 256 s. ISBN 978-80-7358-122-0</a:t>
            </a:r>
          </a:p>
          <a:p>
            <a:endParaRPr lang="cs-CZ" sz="1400" dirty="0" smtClean="0"/>
          </a:p>
          <a:p>
            <a:r>
              <a:rPr lang="cs-CZ" sz="1200" dirty="0" err="1" smtClean="0"/>
              <a:t>FinBjo</a:t>
            </a:r>
            <a:r>
              <a:rPr lang="cs-CZ" sz="1200" dirty="0" smtClean="0"/>
              <a:t>. </a:t>
            </a:r>
            <a:r>
              <a:rPr lang="pt-BR" sz="1200" i="1" dirty="0" smtClean="0"/>
              <a:t>http://</a:t>
            </a:r>
            <a:r>
              <a:rPr lang="cs-CZ" sz="1200" i="1" dirty="0" err="1" smtClean="0"/>
              <a:t>commons.wikimedia.org</a:t>
            </a:r>
            <a:r>
              <a:rPr lang="pt-BR" sz="1200" dirty="0" smtClean="0"/>
              <a:t> [online]. [cit. 22.2.2014]. Dostupný na WWW:</a:t>
            </a:r>
            <a:r>
              <a:rPr lang="cs-CZ" sz="1200" dirty="0" smtClean="0"/>
              <a:t> </a:t>
            </a:r>
            <a:r>
              <a:rPr lang="cs-CZ" sz="1200" dirty="0" smtClean="0">
                <a:hlinkClick r:id="rId2"/>
              </a:rPr>
              <a:t>http://commons.wikimedia.org/wiki/File:Johannes-Scotus-Erigena.jpg</a:t>
            </a:r>
            <a:endParaRPr lang="cs-CZ" sz="1200" dirty="0" smtClean="0"/>
          </a:p>
          <a:p>
            <a:r>
              <a:rPr lang="cs-CZ" sz="1200" dirty="0" err="1" smtClean="0"/>
              <a:t>Aiden</a:t>
            </a:r>
            <a:r>
              <a:rPr lang="cs-CZ" sz="1200" dirty="0" smtClean="0"/>
              <a:t>. </a:t>
            </a:r>
            <a:r>
              <a:rPr lang="pt-BR" sz="1200" i="1" dirty="0" smtClean="0"/>
              <a:t>http://</a:t>
            </a:r>
            <a:r>
              <a:rPr lang="cs-CZ" sz="1200" i="1" dirty="0" err="1" smtClean="0"/>
              <a:t>commons.wikimedia.org</a:t>
            </a:r>
            <a:r>
              <a:rPr lang="pt-BR" sz="1200" dirty="0" smtClean="0"/>
              <a:t> [online]. [cit. 22.2.2014]. Dostupný na WWW:</a:t>
            </a:r>
            <a:r>
              <a:rPr lang="cs-CZ" sz="1200" dirty="0" smtClean="0"/>
              <a:t> </a:t>
            </a:r>
            <a:r>
              <a:rPr lang="cs-CZ" sz="1200" dirty="0" smtClean="0">
                <a:hlinkClick r:id="rId3"/>
              </a:rPr>
              <a:t>http://commons.wikimedia.org/wiki/File:Christus_Ravenna_Mosaic.jpg</a:t>
            </a:r>
            <a:endParaRPr lang="cs-CZ" sz="1200" dirty="0" smtClean="0"/>
          </a:p>
          <a:p>
            <a:r>
              <a:rPr lang="cs-CZ" sz="1200" dirty="0" smtClean="0"/>
              <a:t>AUTOR NEUVEDEN. </a:t>
            </a:r>
            <a:r>
              <a:rPr lang="pt-BR" sz="1200" i="1" dirty="0" smtClean="0"/>
              <a:t>http://</a:t>
            </a:r>
            <a:r>
              <a:rPr lang="cs-CZ" sz="1200" i="1" dirty="0" err="1" smtClean="0"/>
              <a:t>commons.wikimedia.org</a:t>
            </a:r>
            <a:r>
              <a:rPr lang="pt-BR" sz="1200" dirty="0" smtClean="0"/>
              <a:t> [online]. [cit. 22.2.2014]. Dostupný na WWW:</a:t>
            </a:r>
            <a:r>
              <a:rPr lang="cs-CZ" sz="1200" dirty="0" smtClean="0"/>
              <a:t> </a:t>
            </a:r>
            <a:r>
              <a:rPr lang="cs-CZ" sz="1200" dirty="0" smtClean="0">
                <a:hlinkClick r:id="rId4"/>
              </a:rPr>
              <a:t>http://commons.wikimedia.org/wiki/File:Simone_Martini_003.jpg</a:t>
            </a:r>
            <a:endParaRPr lang="cs-CZ" sz="1200" dirty="0" smtClean="0"/>
          </a:p>
          <a:p>
            <a:r>
              <a:rPr lang="cs-CZ" sz="1200" dirty="0" smtClean="0"/>
              <a:t>AUTOR NEUVEDEN. . </a:t>
            </a:r>
            <a:r>
              <a:rPr lang="pt-BR" sz="1200" i="1" dirty="0" smtClean="0"/>
              <a:t>http://</a:t>
            </a:r>
            <a:r>
              <a:rPr lang="cs-CZ" sz="1200" i="1" dirty="0" err="1" smtClean="0"/>
              <a:t>commons.wikimedia.org</a:t>
            </a:r>
            <a:r>
              <a:rPr lang="pt-BR" sz="1200" dirty="0" smtClean="0"/>
              <a:t> [online]. [cit. 22.2.2014]. Dostupný na WWW</a:t>
            </a:r>
            <a:r>
              <a:rPr lang="cs-CZ" sz="1200" dirty="0" smtClean="0"/>
              <a:t>: </a:t>
            </a:r>
            <a:r>
              <a:rPr lang="cs-CZ" sz="1200" dirty="0" smtClean="0">
                <a:hlinkClick r:id="rId5"/>
              </a:rPr>
              <a:t>http://commons.wikimedia.org/wiki/File:St-thomas-aquinas.jpg</a:t>
            </a:r>
            <a:endParaRPr lang="cs-CZ" sz="1200" dirty="0" smtClean="0"/>
          </a:p>
          <a:p>
            <a:r>
              <a:rPr lang="cs-CZ" sz="1200" dirty="0" smtClean="0"/>
              <a:t>AUTOR NEUVEDEN. . </a:t>
            </a:r>
            <a:r>
              <a:rPr lang="pt-BR" sz="1200" i="1" dirty="0" smtClean="0"/>
              <a:t>http://</a:t>
            </a:r>
            <a:r>
              <a:rPr lang="cs-CZ" sz="1200" i="1" dirty="0" err="1" smtClean="0"/>
              <a:t>commons.wikimedia.org</a:t>
            </a:r>
            <a:r>
              <a:rPr lang="pt-BR" sz="1200" dirty="0" smtClean="0"/>
              <a:t> [online]. [cit. 22.2.2014]. Dostupný na WWW</a:t>
            </a:r>
            <a:r>
              <a:rPr lang="cs-CZ" sz="1200" dirty="0" smtClean="0"/>
              <a:t>: http://commons.wikimedia.org/wiki/File:Anselm_of_Canterbury.jpg</a:t>
            </a:r>
          </a:p>
          <a:p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134</TotalTime>
  <Words>764</Words>
  <Application>Microsoft Office PowerPoint</Application>
  <PresentationFormat>Předvádění na obrazovce (4:3)</PresentationFormat>
  <Paragraphs>134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Talent</vt:lpstr>
      <vt:lpstr>Snímek 1</vt:lpstr>
      <vt:lpstr>Středověká  filozofie</vt:lpstr>
      <vt:lpstr>Patristika</vt:lpstr>
      <vt:lpstr>Aurelius Augustinus (354–430)</vt:lpstr>
      <vt:lpstr>Aurelius Augustinus</vt:lpstr>
      <vt:lpstr>Scholastika</vt:lpstr>
      <vt:lpstr>Snímek 7</vt:lpstr>
      <vt:lpstr>Spor o univerzálie</vt:lpstr>
      <vt:lpstr>Joannes Scottus Eriugena  (810 – 877)</vt:lpstr>
      <vt:lpstr>Anselm z Canterbury  (1033 -1109)</vt:lpstr>
      <vt:lpstr>Tomáš Akvinský (1225 – 1274)</vt:lpstr>
      <vt:lpstr>Tomáš Akvinský</vt:lpstr>
      <vt:lpstr>5 důkazů boží existence</vt:lpstr>
      <vt:lpstr>Pozdní scholastika</vt:lpstr>
      <vt:lpstr>Teodicea</vt:lpstr>
      <vt:lpstr>Otázky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Notebook</dc:creator>
  <cp:lastModifiedBy>Dum</cp:lastModifiedBy>
  <cp:revision>27</cp:revision>
  <dcterms:created xsi:type="dcterms:W3CDTF">2014-03-23T07:38:58Z</dcterms:created>
  <dcterms:modified xsi:type="dcterms:W3CDTF">2014-05-19T07:55:49Z</dcterms:modified>
</cp:coreProperties>
</file>