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2" r:id="rId8"/>
    <p:sldId id="261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F1C2A0-9142-4B07-9C5D-04D1D9AD999A}" type="doc">
      <dgm:prSet loTypeId="urn:microsoft.com/office/officeart/2005/8/layout/chevron2" loCatId="list" qsTypeId="urn:microsoft.com/office/officeart/2005/8/quickstyle/simple5" qsCatId="simple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8C4F45A3-328F-4CF8-A1C5-A948B7766E7C}">
      <dgm:prSet phldrT="[Text]"/>
      <dgm:spPr/>
      <dgm:t>
        <a:bodyPr/>
        <a:lstStyle/>
        <a:p>
          <a:r>
            <a:rPr lang="cs-CZ" dirty="0" smtClean="0"/>
            <a:t>1.</a:t>
          </a:r>
          <a:endParaRPr lang="cs-CZ" dirty="0"/>
        </a:p>
      </dgm:t>
    </dgm:pt>
    <dgm:pt modelId="{2ECAEDCD-EBA5-4E65-85AB-F0D4881E6C3C}" type="parTrans" cxnId="{65C39275-8076-4A9C-8F79-795F81C443D4}">
      <dgm:prSet/>
      <dgm:spPr/>
      <dgm:t>
        <a:bodyPr/>
        <a:lstStyle/>
        <a:p>
          <a:endParaRPr lang="cs-CZ"/>
        </a:p>
      </dgm:t>
    </dgm:pt>
    <dgm:pt modelId="{E2BEEDEF-6464-47B2-B636-3ACEFFDC25D5}" type="sibTrans" cxnId="{65C39275-8076-4A9C-8F79-795F81C443D4}">
      <dgm:prSet/>
      <dgm:spPr/>
      <dgm:t>
        <a:bodyPr/>
        <a:lstStyle/>
        <a:p>
          <a:endParaRPr lang="cs-CZ"/>
        </a:p>
      </dgm:t>
    </dgm:pt>
    <dgm:pt modelId="{DA642D71-9A37-4335-B8BB-ACBBAA4B8EA1}">
      <dgm:prSet phldrT="[Text]"/>
      <dgm:spPr/>
      <dgm:t>
        <a:bodyPr/>
        <a:lstStyle/>
        <a:p>
          <a:r>
            <a:rPr lang="cs-CZ" dirty="0" smtClean="0"/>
            <a:t>estetické</a:t>
          </a:r>
          <a:endParaRPr lang="cs-CZ" dirty="0"/>
        </a:p>
      </dgm:t>
    </dgm:pt>
    <dgm:pt modelId="{4F218676-A2C5-4169-8319-27E82603469F}" type="parTrans" cxnId="{2C40337B-F6CD-4FEA-987D-609E51E9D428}">
      <dgm:prSet/>
      <dgm:spPr/>
      <dgm:t>
        <a:bodyPr/>
        <a:lstStyle/>
        <a:p>
          <a:endParaRPr lang="cs-CZ"/>
        </a:p>
      </dgm:t>
    </dgm:pt>
    <dgm:pt modelId="{F8308566-62E3-4B6B-B75F-FD4E6FD9DB11}" type="sibTrans" cxnId="{2C40337B-F6CD-4FEA-987D-609E51E9D428}">
      <dgm:prSet/>
      <dgm:spPr/>
      <dgm:t>
        <a:bodyPr/>
        <a:lstStyle/>
        <a:p>
          <a:endParaRPr lang="cs-CZ"/>
        </a:p>
      </dgm:t>
    </dgm:pt>
    <dgm:pt modelId="{57B7ADF5-D04A-4C14-9BE8-197F11AA165C}">
      <dgm:prSet phldrT="[Text]"/>
      <dgm:spPr/>
      <dgm:t>
        <a:bodyPr/>
        <a:lstStyle/>
        <a:p>
          <a:r>
            <a:rPr lang="cs-CZ" dirty="0" smtClean="0"/>
            <a:t>2.</a:t>
          </a:r>
          <a:endParaRPr lang="cs-CZ" dirty="0"/>
        </a:p>
      </dgm:t>
    </dgm:pt>
    <dgm:pt modelId="{287040E9-CB0C-4107-A0C6-0BA95E8EAD21}" type="parTrans" cxnId="{F8E14F50-52F6-40B4-8097-041E0B2511A7}">
      <dgm:prSet/>
      <dgm:spPr/>
      <dgm:t>
        <a:bodyPr/>
        <a:lstStyle/>
        <a:p>
          <a:endParaRPr lang="cs-CZ"/>
        </a:p>
      </dgm:t>
    </dgm:pt>
    <dgm:pt modelId="{8B8C56D1-A46A-400C-B554-04F2BEEC763F}" type="sibTrans" cxnId="{F8E14F50-52F6-40B4-8097-041E0B2511A7}">
      <dgm:prSet/>
      <dgm:spPr/>
      <dgm:t>
        <a:bodyPr/>
        <a:lstStyle/>
        <a:p>
          <a:endParaRPr lang="cs-CZ"/>
        </a:p>
      </dgm:t>
    </dgm:pt>
    <dgm:pt modelId="{2C2064A2-B5FD-4094-BB31-E658F04B842D}">
      <dgm:prSet phldrT="[Text]"/>
      <dgm:spPr/>
      <dgm:t>
        <a:bodyPr/>
        <a:lstStyle/>
        <a:p>
          <a:r>
            <a:rPr lang="cs-CZ" dirty="0" smtClean="0"/>
            <a:t>etické</a:t>
          </a:r>
          <a:endParaRPr lang="cs-CZ" dirty="0"/>
        </a:p>
      </dgm:t>
    </dgm:pt>
    <dgm:pt modelId="{BBF1591E-F4EE-4AEB-95FB-87E04733924C}" type="parTrans" cxnId="{758B733B-3CFB-4E41-99DF-F138AF717BDE}">
      <dgm:prSet/>
      <dgm:spPr/>
      <dgm:t>
        <a:bodyPr/>
        <a:lstStyle/>
        <a:p>
          <a:endParaRPr lang="cs-CZ"/>
        </a:p>
      </dgm:t>
    </dgm:pt>
    <dgm:pt modelId="{7F5A3235-F763-4584-A2A6-0F37395021E5}" type="sibTrans" cxnId="{758B733B-3CFB-4E41-99DF-F138AF717BDE}">
      <dgm:prSet/>
      <dgm:spPr/>
      <dgm:t>
        <a:bodyPr/>
        <a:lstStyle/>
        <a:p>
          <a:endParaRPr lang="cs-CZ"/>
        </a:p>
      </dgm:t>
    </dgm:pt>
    <dgm:pt modelId="{96C5DA74-0DF4-452F-9217-F6BD50352B8D}">
      <dgm:prSet phldrT="[Text]"/>
      <dgm:spPr/>
      <dgm:t>
        <a:bodyPr/>
        <a:lstStyle/>
        <a:p>
          <a:r>
            <a:rPr lang="cs-CZ" dirty="0" smtClean="0"/>
            <a:t>3.</a:t>
          </a:r>
          <a:endParaRPr lang="cs-CZ" dirty="0"/>
        </a:p>
      </dgm:t>
    </dgm:pt>
    <dgm:pt modelId="{CD5EA27D-930B-4057-8836-8DC937BA0A7D}" type="parTrans" cxnId="{63CCCF83-FB45-4014-B2D1-CE61CE743F9D}">
      <dgm:prSet/>
      <dgm:spPr/>
      <dgm:t>
        <a:bodyPr/>
        <a:lstStyle/>
        <a:p>
          <a:endParaRPr lang="cs-CZ"/>
        </a:p>
      </dgm:t>
    </dgm:pt>
    <dgm:pt modelId="{C2327AAB-57B6-4ABD-A29D-741454097850}" type="sibTrans" cxnId="{63CCCF83-FB45-4014-B2D1-CE61CE743F9D}">
      <dgm:prSet/>
      <dgm:spPr/>
      <dgm:t>
        <a:bodyPr/>
        <a:lstStyle/>
        <a:p>
          <a:endParaRPr lang="cs-CZ"/>
        </a:p>
      </dgm:t>
    </dgm:pt>
    <dgm:pt modelId="{616F047D-7D39-48E5-89C4-1BE489F45279}">
      <dgm:prSet/>
      <dgm:spPr/>
      <dgm:t>
        <a:bodyPr/>
        <a:lstStyle/>
        <a:p>
          <a:r>
            <a:rPr lang="cs-CZ" dirty="0" smtClean="0"/>
            <a:t>náboženské</a:t>
          </a:r>
          <a:endParaRPr lang="cs-CZ" dirty="0"/>
        </a:p>
      </dgm:t>
    </dgm:pt>
    <dgm:pt modelId="{E808CFDD-C256-4EE6-8059-136E1C119F64}" type="parTrans" cxnId="{25ADA113-3F58-4B9D-8326-8AC4F0E1B43E}">
      <dgm:prSet/>
      <dgm:spPr/>
      <dgm:t>
        <a:bodyPr/>
        <a:lstStyle/>
        <a:p>
          <a:endParaRPr lang="cs-CZ"/>
        </a:p>
      </dgm:t>
    </dgm:pt>
    <dgm:pt modelId="{6CAD806F-C9A7-4448-98B7-FD948FB1AD56}" type="sibTrans" cxnId="{25ADA113-3F58-4B9D-8326-8AC4F0E1B43E}">
      <dgm:prSet/>
      <dgm:spPr/>
      <dgm:t>
        <a:bodyPr/>
        <a:lstStyle/>
        <a:p>
          <a:endParaRPr lang="cs-CZ"/>
        </a:p>
      </dgm:t>
    </dgm:pt>
    <dgm:pt modelId="{B7275B86-30B3-4173-B51A-E00E8E84A800}" type="pres">
      <dgm:prSet presAssocID="{6BF1C2A0-9142-4B07-9C5D-04D1D9AD999A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94503C7-27BF-4C47-B7FF-B29D1F38B027}" type="pres">
      <dgm:prSet presAssocID="{8C4F45A3-328F-4CF8-A1C5-A948B7766E7C}" presName="composite" presStyleCnt="0"/>
      <dgm:spPr/>
    </dgm:pt>
    <dgm:pt modelId="{61EEA753-5312-4F88-B31C-3698903DF8DA}" type="pres">
      <dgm:prSet presAssocID="{8C4F45A3-328F-4CF8-A1C5-A948B7766E7C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9AAA49-01A3-47C0-8F10-40E2705C98FC}" type="pres">
      <dgm:prSet presAssocID="{8C4F45A3-328F-4CF8-A1C5-A948B7766E7C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4AB269-87B3-4388-8836-B213150F3D20}" type="pres">
      <dgm:prSet presAssocID="{E2BEEDEF-6464-47B2-B636-3ACEFFDC25D5}" presName="sp" presStyleCnt="0"/>
      <dgm:spPr/>
    </dgm:pt>
    <dgm:pt modelId="{5E59CDA2-75C8-41C2-B105-9102BF8BBEC2}" type="pres">
      <dgm:prSet presAssocID="{57B7ADF5-D04A-4C14-9BE8-197F11AA165C}" presName="composite" presStyleCnt="0"/>
      <dgm:spPr/>
    </dgm:pt>
    <dgm:pt modelId="{BC06F266-8CC7-496F-9E47-C1C6C7AC6FE9}" type="pres">
      <dgm:prSet presAssocID="{57B7ADF5-D04A-4C14-9BE8-197F11AA165C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1434CA-3E36-4250-AA66-4F120CFCF79E}" type="pres">
      <dgm:prSet presAssocID="{57B7ADF5-D04A-4C14-9BE8-197F11AA165C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0A1716-6525-4EA7-9BC7-75E6069D418A}" type="pres">
      <dgm:prSet presAssocID="{8B8C56D1-A46A-400C-B554-04F2BEEC763F}" presName="sp" presStyleCnt="0"/>
      <dgm:spPr/>
    </dgm:pt>
    <dgm:pt modelId="{20B1EF42-5D7A-41C8-B75B-ECC8BB014E5B}" type="pres">
      <dgm:prSet presAssocID="{96C5DA74-0DF4-452F-9217-F6BD50352B8D}" presName="composite" presStyleCnt="0"/>
      <dgm:spPr/>
    </dgm:pt>
    <dgm:pt modelId="{1A854BD6-246F-4EED-AD7F-40ECE751CE97}" type="pres">
      <dgm:prSet presAssocID="{96C5DA74-0DF4-452F-9217-F6BD50352B8D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2E21F2-2DA3-412D-8A78-119AA50C30C6}" type="pres">
      <dgm:prSet presAssocID="{96C5DA74-0DF4-452F-9217-F6BD50352B8D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ADA113-3F58-4B9D-8326-8AC4F0E1B43E}" srcId="{96C5DA74-0DF4-452F-9217-F6BD50352B8D}" destId="{616F047D-7D39-48E5-89C4-1BE489F45279}" srcOrd="0" destOrd="0" parTransId="{E808CFDD-C256-4EE6-8059-136E1C119F64}" sibTransId="{6CAD806F-C9A7-4448-98B7-FD948FB1AD56}"/>
    <dgm:cxn modelId="{758B733B-3CFB-4E41-99DF-F138AF717BDE}" srcId="{57B7ADF5-D04A-4C14-9BE8-197F11AA165C}" destId="{2C2064A2-B5FD-4094-BB31-E658F04B842D}" srcOrd="0" destOrd="0" parTransId="{BBF1591E-F4EE-4AEB-95FB-87E04733924C}" sibTransId="{7F5A3235-F763-4584-A2A6-0F37395021E5}"/>
    <dgm:cxn modelId="{57980C99-D948-43D4-A8F8-4ADEABFCD231}" type="presOf" srcId="{96C5DA74-0DF4-452F-9217-F6BD50352B8D}" destId="{1A854BD6-246F-4EED-AD7F-40ECE751CE97}" srcOrd="0" destOrd="0" presId="urn:microsoft.com/office/officeart/2005/8/layout/chevron2"/>
    <dgm:cxn modelId="{65C39275-8076-4A9C-8F79-795F81C443D4}" srcId="{6BF1C2A0-9142-4B07-9C5D-04D1D9AD999A}" destId="{8C4F45A3-328F-4CF8-A1C5-A948B7766E7C}" srcOrd="0" destOrd="0" parTransId="{2ECAEDCD-EBA5-4E65-85AB-F0D4881E6C3C}" sibTransId="{E2BEEDEF-6464-47B2-B636-3ACEFFDC25D5}"/>
    <dgm:cxn modelId="{E696EEF3-00EA-43D6-9388-5EC63C5CE8D1}" type="presOf" srcId="{6BF1C2A0-9142-4B07-9C5D-04D1D9AD999A}" destId="{B7275B86-30B3-4173-B51A-E00E8E84A800}" srcOrd="0" destOrd="0" presId="urn:microsoft.com/office/officeart/2005/8/layout/chevron2"/>
    <dgm:cxn modelId="{938E226C-4625-4195-BC01-C9CC7B772DB3}" type="presOf" srcId="{57B7ADF5-D04A-4C14-9BE8-197F11AA165C}" destId="{BC06F266-8CC7-496F-9E47-C1C6C7AC6FE9}" srcOrd="0" destOrd="0" presId="urn:microsoft.com/office/officeart/2005/8/layout/chevron2"/>
    <dgm:cxn modelId="{2C40337B-F6CD-4FEA-987D-609E51E9D428}" srcId="{8C4F45A3-328F-4CF8-A1C5-A948B7766E7C}" destId="{DA642D71-9A37-4335-B8BB-ACBBAA4B8EA1}" srcOrd="0" destOrd="0" parTransId="{4F218676-A2C5-4169-8319-27E82603469F}" sibTransId="{F8308566-62E3-4B6B-B75F-FD4E6FD9DB11}"/>
    <dgm:cxn modelId="{F8E14F50-52F6-40B4-8097-041E0B2511A7}" srcId="{6BF1C2A0-9142-4B07-9C5D-04D1D9AD999A}" destId="{57B7ADF5-D04A-4C14-9BE8-197F11AA165C}" srcOrd="1" destOrd="0" parTransId="{287040E9-CB0C-4107-A0C6-0BA95E8EAD21}" sibTransId="{8B8C56D1-A46A-400C-B554-04F2BEEC763F}"/>
    <dgm:cxn modelId="{1F65628F-AC65-4753-B534-4A5B72548855}" type="presOf" srcId="{8C4F45A3-328F-4CF8-A1C5-A948B7766E7C}" destId="{61EEA753-5312-4F88-B31C-3698903DF8DA}" srcOrd="0" destOrd="0" presId="urn:microsoft.com/office/officeart/2005/8/layout/chevron2"/>
    <dgm:cxn modelId="{3F4C57C0-F9D5-44EE-A3CF-B1EC88B972E3}" type="presOf" srcId="{DA642D71-9A37-4335-B8BB-ACBBAA4B8EA1}" destId="{3B9AAA49-01A3-47C0-8F10-40E2705C98FC}" srcOrd="0" destOrd="0" presId="urn:microsoft.com/office/officeart/2005/8/layout/chevron2"/>
    <dgm:cxn modelId="{1CF276C9-E3F2-4F32-94F0-5C7BE5082EEB}" type="presOf" srcId="{2C2064A2-B5FD-4094-BB31-E658F04B842D}" destId="{AD1434CA-3E36-4250-AA66-4F120CFCF79E}" srcOrd="0" destOrd="0" presId="urn:microsoft.com/office/officeart/2005/8/layout/chevron2"/>
    <dgm:cxn modelId="{63CCCF83-FB45-4014-B2D1-CE61CE743F9D}" srcId="{6BF1C2A0-9142-4B07-9C5D-04D1D9AD999A}" destId="{96C5DA74-0DF4-452F-9217-F6BD50352B8D}" srcOrd="2" destOrd="0" parTransId="{CD5EA27D-930B-4057-8836-8DC937BA0A7D}" sibTransId="{C2327AAB-57B6-4ABD-A29D-741454097850}"/>
    <dgm:cxn modelId="{063EA2C8-682B-4B13-9039-8DC483CF2D64}" type="presOf" srcId="{616F047D-7D39-48E5-89C4-1BE489F45279}" destId="{F32E21F2-2DA3-412D-8A78-119AA50C30C6}" srcOrd="0" destOrd="0" presId="urn:microsoft.com/office/officeart/2005/8/layout/chevron2"/>
    <dgm:cxn modelId="{1710C255-BA38-4C6C-8878-7B75415C240A}" type="presParOf" srcId="{B7275B86-30B3-4173-B51A-E00E8E84A800}" destId="{294503C7-27BF-4C47-B7FF-B29D1F38B027}" srcOrd="0" destOrd="0" presId="urn:microsoft.com/office/officeart/2005/8/layout/chevron2"/>
    <dgm:cxn modelId="{9E3B398D-A2B2-4B7F-B03C-AA9033895FCA}" type="presParOf" srcId="{294503C7-27BF-4C47-B7FF-B29D1F38B027}" destId="{61EEA753-5312-4F88-B31C-3698903DF8DA}" srcOrd="0" destOrd="0" presId="urn:microsoft.com/office/officeart/2005/8/layout/chevron2"/>
    <dgm:cxn modelId="{7D1390C9-E7B0-4A31-8133-256FD03A34D2}" type="presParOf" srcId="{294503C7-27BF-4C47-B7FF-B29D1F38B027}" destId="{3B9AAA49-01A3-47C0-8F10-40E2705C98FC}" srcOrd="1" destOrd="0" presId="urn:microsoft.com/office/officeart/2005/8/layout/chevron2"/>
    <dgm:cxn modelId="{99DD61C7-F844-4952-9C21-95975127A23C}" type="presParOf" srcId="{B7275B86-30B3-4173-B51A-E00E8E84A800}" destId="{4A4AB269-87B3-4388-8836-B213150F3D20}" srcOrd="1" destOrd="0" presId="urn:microsoft.com/office/officeart/2005/8/layout/chevron2"/>
    <dgm:cxn modelId="{F28A4EA1-D2E1-4881-8A37-39D7A074D95D}" type="presParOf" srcId="{B7275B86-30B3-4173-B51A-E00E8E84A800}" destId="{5E59CDA2-75C8-41C2-B105-9102BF8BBEC2}" srcOrd="2" destOrd="0" presId="urn:microsoft.com/office/officeart/2005/8/layout/chevron2"/>
    <dgm:cxn modelId="{0213B1F3-B5D0-4FE9-8A90-C495D59E8C41}" type="presParOf" srcId="{5E59CDA2-75C8-41C2-B105-9102BF8BBEC2}" destId="{BC06F266-8CC7-496F-9E47-C1C6C7AC6FE9}" srcOrd="0" destOrd="0" presId="urn:microsoft.com/office/officeart/2005/8/layout/chevron2"/>
    <dgm:cxn modelId="{11D9CFC5-F692-4F07-A385-69B8A8157449}" type="presParOf" srcId="{5E59CDA2-75C8-41C2-B105-9102BF8BBEC2}" destId="{AD1434CA-3E36-4250-AA66-4F120CFCF79E}" srcOrd="1" destOrd="0" presId="urn:microsoft.com/office/officeart/2005/8/layout/chevron2"/>
    <dgm:cxn modelId="{62868DC9-3551-4A5B-BE05-E7E98BDE1ED2}" type="presParOf" srcId="{B7275B86-30B3-4173-B51A-E00E8E84A800}" destId="{250A1716-6525-4EA7-9BC7-75E6069D418A}" srcOrd="3" destOrd="0" presId="urn:microsoft.com/office/officeart/2005/8/layout/chevron2"/>
    <dgm:cxn modelId="{0E27AFC8-E51B-4BC9-9FD6-165895A84B26}" type="presParOf" srcId="{B7275B86-30B3-4173-B51A-E00E8E84A800}" destId="{20B1EF42-5D7A-41C8-B75B-ECC8BB014E5B}" srcOrd="4" destOrd="0" presId="urn:microsoft.com/office/officeart/2005/8/layout/chevron2"/>
    <dgm:cxn modelId="{4830BAEE-D9AD-46C0-A38E-ABED3234AD6B}" type="presParOf" srcId="{20B1EF42-5D7A-41C8-B75B-ECC8BB014E5B}" destId="{1A854BD6-246F-4EED-AD7F-40ECE751CE97}" srcOrd="0" destOrd="0" presId="urn:microsoft.com/office/officeart/2005/8/layout/chevron2"/>
    <dgm:cxn modelId="{F1E16C8C-68ED-4966-A92D-1C5C49DF2308}" type="presParOf" srcId="{20B1EF42-5D7A-41C8-B75B-ECC8BB014E5B}" destId="{F32E21F2-2DA3-412D-8A78-119AA50C30C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1EEA753-5312-4F88-B31C-3698903DF8DA}">
      <dsp:nvSpPr>
        <dsp:cNvPr id="0" name=""/>
        <dsp:cNvSpPr/>
      </dsp:nvSpPr>
      <dsp:spPr>
        <a:xfrm rot="5400000">
          <a:off x="-154187" y="155629"/>
          <a:ext cx="1027919" cy="719543"/>
        </a:xfrm>
        <a:prstGeom prst="chevron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shade val="80000"/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 w="63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1.</a:t>
          </a:r>
          <a:endParaRPr lang="cs-CZ" sz="2000" kern="1200" dirty="0"/>
        </a:p>
      </dsp:txBody>
      <dsp:txXfrm rot="5400000">
        <a:off x="-154187" y="155629"/>
        <a:ext cx="1027919" cy="719543"/>
      </dsp:txXfrm>
    </dsp:sp>
    <dsp:sp modelId="{3B9AAA49-01A3-47C0-8F10-40E2705C98FC}">
      <dsp:nvSpPr>
        <dsp:cNvPr id="0" name=""/>
        <dsp:cNvSpPr/>
      </dsp:nvSpPr>
      <dsp:spPr>
        <a:xfrm rot="5400000">
          <a:off x="3157052" y="-2436067"/>
          <a:ext cx="668147" cy="554316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77368" tIns="24765" rIns="24765" bIns="24765" numCol="1" spcCol="1270" anchor="ctr" anchorCtr="0">
          <a:noAutofit/>
        </a:bodyPr>
        <a:lstStyle/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900" kern="1200" dirty="0" smtClean="0"/>
            <a:t>estetické</a:t>
          </a:r>
          <a:endParaRPr lang="cs-CZ" sz="3900" kern="1200" dirty="0"/>
        </a:p>
      </dsp:txBody>
      <dsp:txXfrm rot="5400000">
        <a:off x="3157052" y="-2436067"/>
        <a:ext cx="668147" cy="5543166"/>
      </dsp:txXfrm>
    </dsp:sp>
    <dsp:sp modelId="{BC06F266-8CC7-496F-9E47-C1C6C7AC6FE9}">
      <dsp:nvSpPr>
        <dsp:cNvPr id="0" name=""/>
        <dsp:cNvSpPr/>
      </dsp:nvSpPr>
      <dsp:spPr>
        <a:xfrm rot="5400000">
          <a:off x="-154187" y="977699"/>
          <a:ext cx="1027919" cy="719543"/>
        </a:xfrm>
        <a:prstGeom prst="chevron">
          <a:avLst/>
        </a:prstGeom>
        <a:gradFill rotWithShape="0">
          <a:gsLst>
            <a:gs pos="0">
              <a:schemeClr val="accent1">
                <a:shade val="80000"/>
                <a:hueOff val="48839"/>
                <a:satOff val="3500"/>
                <a:lumOff val="8801"/>
                <a:alphaOff val="0"/>
                <a:shade val="47500"/>
                <a:satMod val="137000"/>
              </a:schemeClr>
            </a:gs>
            <a:gs pos="55000">
              <a:schemeClr val="accent1">
                <a:shade val="80000"/>
                <a:hueOff val="48839"/>
                <a:satOff val="3500"/>
                <a:lumOff val="8801"/>
                <a:alphaOff val="0"/>
                <a:shade val="69000"/>
                <a:satMod val="137000"/>
              </a:schemeClr>
            </a:gs>
            <a:gs pos="100000">
              <a:schemeClr val="accent1">
                <a:shade val="80000"/>
                <a:hueOff val="48839"/>
                <a:satOff val="3500"/>
                <a:lumOff val="8801"/>
                <a:alphaOff val="0"/>
                <a:shade val="98000"/>
                <a:satMod val="137000"/>
              </a:schemeClr>
            </a:gs>
          </a:gsLst>
          <a:lin ang="16200000" scaled="0"/>
        </a:gradFill>
        <a:ln w="6350" cap="rnd" cmpd="sng" algn="ctr">
          <a:solidFill>
            <a:schemeClr val="accent1">
              <a:shade val="80000"/>
              <a:hueOff val="48839"/>
              <a:satOff val="3500"/>
              <a:lumOff val="8801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2.</a:t>
          </a:r>
          <a:endParaRPr lang="cs-CZ" sz="2000" kern="1200" dirty="0"/>
        </a:p>
      </dsp:txBody>
      <dsp:txXfrm rot="5400000">
        <a:off x="-154187" y="977699"/>
        <a:ext cx="1027919" cy="719543"/>
      </dsp:txXfrm>
    </dsp:sp>
    <dsp:sp modelId="{AD1434CA-3E36-4250-AA66-4F120CFCF79E}">
      <dsp:nvSpPr>
        <dsp:cNvPr id="0" name=""/>
        <dsp:cNvSpPr/>
      </dsp:nvSpPr>
      <dsp:spPr>
        <a:xfrm rot="5400000">
          <a:off x="3157052" y="-1613998"/>
          <a:ext cx="668147" cy="554316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shade val="80000"/>
              <a:hueOff val="48839"/>
              <a:satOff val="3500"/>
              <a:lumOff val="8801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77368" tIns="24765" rIns="24765" bIns="24765" numCol="1" spcCol="1270" anchor="ctr" anchorCtr="0">
          <a:noAutofit/>
        </a:bodyPr>
        <a:lstStyle/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900" kern="1200" dirty="0" smtClean="0"/>
            <a:t>etické</a:t>
          </a:r>
          <a:endParaRPr lang="cs-CZ" sz="3900" kern="1200" dirty="0"/>
        </a:p>
      </dsp:txBody>
      <dsp:txXfrm rot="5400000">
        <a:off x="3157052" y="-1613998"/>
        <a:ext cx="668147" cy="5543166"/>
      </dsp:txXfrm>
    </dsp:sp>
    <dsp:sp modelId="{1A854BD6-246F-4EED-AD7F-40ECE751CE97}">
      <dsp:nvSpPr>
        <dsp:cNvPr id="0" name=""/>
        <dsp:cNvSpPr/>
      </dsp:nvSpPr>
      <dsp:spPr>
        <a:xfrm rot="5400000">
          <a:off x="-154187" y="1799769"/>
          <a:ext cx="1027919" cy="719543"/>
        </a:xfrm>
        <a:prstGeom prst="chevron">
          <a:avLst/>
        </a:prstGeom>
        <a:gradFill rotWithShape="0">
          <a:gsLst>
            <a:gs pos="0">
              <a:schemeClr val="accent1">
                <a:shade val="80000"/>
                <a:hueOff val="97679"/>
                <a:satOff val="7001"/>
                <a:lumOff val="17603"/>
                <a:alphaOff val="0"/>
                <a:shade val="47500"/>
                <a:satMod val="137000"/>
              </a:schemeClr>
            </a:gs>
            <a:gs pos="55000">
              <a:schemeClr val="accent1">
                <a:shade val="80000"/>
                <a:hueOff val="97679"/>
                <a:satOff val="7001"/>
                <a:lumOff val="17603"/>
                <a:alphaOff val="0"/>
                <a:shade val="69000"/>
                <a:satMod val="137000"/>
              </a:schemeClr>
            </a:gs>
            <a:gs pos="100000">
              <a:schemeClr val="accent1">
                <a:shade val="80000"/>
                <a:hueOff val="97679"/>
                <a:satOff val="7001"/>
                <a:lumOff val="17603"/>
                <a:alphaOff val="0"/>
                <a:shade val="98000"/>
                <a:satMod val="137000"/>
              </a:schemeClr>
            </a:gs>
          </a:gsLst>
          <a:lin ang="16200000" scaled="0"/>
        </a:gradFill>
        <a:ln w="6350" cap="rnd" cmpd="sng" algn="ctr">
          <a:solidFill>
            <a:schemeClr val="accent1">
              <a:shade val="80000"/>
              <a:hueOff val="97679"/>
              <a:satOff val="7001"/>
              <a:lumOff val="17603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3.</a:t>
          </a:r>
          <a:endParaRPr lang="cs-CZ" sz="2000" kern="1200" dirty="0"/>
        </a:p>
      </dsp:txBody>
      <dsp:txXfrm rot="5400000">
        <a:off x="-154187" y="1799769"/>
        <a:ext cx="1027919" cy="719543"/>
      </dsp:txXfrm>
    </dsp:sp>
    <dsp:sp modelId="{F32E21F2-2DA3-412D-8A78-119AA50C30C6}">
      <dsp:nvSpPr>
        <dsp:cNvPr id="0" name=""/>
        <dsp:cNvSpPr/>
      </dsp:nvSpPr>
      <dsp:spPr>
        <a:xfrm rot="5400000">
          <a:off x="3157052" y="-791928"/>
          <a:ext cx="668147" cy="554316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shade val="80000"/>
              <a:hueOff val="97679"/>
              <a:satOff val="7001"/>
              <a:lumOff val="17603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77368" tIns="24765" rIns="24765" bIns="24765" numCol="1" spcCol="1270" anchor="ctr" anchorCtr="0">
          <a:noAutofit/>
        </a:bodyPr>
        <a:lstStyle/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900" kern="1200" dirty="0" smtClean="0"/>
            <a:t>náboženské</a:t>
          </a:r>
          <a:endParaRPr lang="cs-CZ" sz="3900" kern="1200" dirty="0"/>
        </a:p>
      </dsp:txBody>
      <dsp:txXfrm rot="5400000">
        <a:off x="3157052" y="-791928"/>
        <a:ext cx="668147" cy="55431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7CC4E49-089A-437B-AD1C-176609C4D23B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83CB7CB-3449-47C7-9329-67349AFAC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dmund_Husserl_1900.jpg" TargetMode="External"/><Relationship Id="rId3" Type="http://schemas.openxmlformats.org/officeDocument/2006/relationships/hyperlink" Target="http://commons.wikimedia.org/wiki/File:Jean-Paul_Sartre_FP.JPG" TargetMode="External"/><Relationship Id="rId7" Type="http://schemas.openxmlformats.org/officeDocument/2006/relationships/hyperlink" Target="http://commons.wikimedia.org/wiki/File:Kierkegaard_20090502-DSCF1495.jpg" TargetMode="External"/><Relationship Id="rId2" Type="http://schemas.openxmlformats.org/officeDocument/2006/relationships/hyperlink" Target="http://commons.wikimedia.org/wiki/File:Albert_Camus,_gagnant_de_prix_Nobel,_portrait_en_buste,_pos%C3%A9_au_bureau,_faisant_face_%C3%A0_gauche,_cigarette_de_tabagism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ierkegaard.jpg" TargetMode="External"/><Relationship Id="rId5" Type="http://schemas.openxmlformats.org/officeDocument/2006/relationships/hyperlink" Target="http://commons.wikimedia.org/wiki/File:Martin_Heidegger_for_WP.jpg" TargetMode="External"/><Relationship Id="rId4" Type="http://schemas.openxmlformats.org/officeDocument/2006/relationships/hyperlink" Target="http://commons.wikimedia.org/wiki/File:Karl_Jaspers-B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30187530"/>
              </p:ext>
            </p:extLst>
          </p:nvPr>
        </p:nvGraphicFramePr>
        <p:xfrm>
          <a:off x="683568" y="1772815"/>
          <a:ext cx="7920880" cy="4946483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Filozofie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20.století (fenomenologie a existencialismus)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3565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 filozofické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myšlení fenomenologie a existencialismu.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27.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10.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FENOMENOLOGIE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filozofický směr 20.století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Fenomenologie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 z nejvlivnějších filozofických teorií 20. století</a:t>
            </a:r>
          </a:p>
          <a:p>
            <a:r>
              <a:rPr lang="cs-CZ" dirty="0" smtClean="0"/>
              <a:t>Staví se proti vnějškovému popisu skutečnosti</a:t>
            </a:r>
          </a:p>
          <a:p>
            <a:r>
              <a:rPr lang="cs-CZ" dirty="0" smtClean="0"/>
              <a:t>Snaží se zkoumáním jevu dojít k jeho podstatě</a:t>
            </a:r>
          </a:p>
          <a:p>
            <a:r>
              <a:rPr lang="cs-CZ" dirty="0" smtClean="0"/>
              <a:t>Přijímá realitu jako souhrn faktů – fakt není něco, co je prostě dáno, musíme ho sami nějak konstituovat</a:t>
            </a:r>
          </a:p>
          <a:p>
            <a:r>
              <a:rPr lang="cs-CZ" dirty="0" smtClean="0"/>
              <a:t>Než se stane část reality faktem, musí projít našimi zkušenostními akty = část reality nás musí nějak zaujmout  (mít pro nás význam)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Edmund </a:t>
            </a:r>
            <a:r>
              <a:rPr lang="cs-CZ" dirty="0" err="1" smtClean="0"/>
              <a:t>Husserl</a:t>
            </a:r>
            <a:r>
              <a:rPr lang="cs-CZ" dirty="0" smtClean="0"/>
              <a:t> (1859-1938)</a:t>
            </a:r>
            <a:endParaRPr lang="cs-CZ" dirty="0"/>
          </a:p>
        </p:txBody>
      </p:sp>
      <p:pic>
        <p:nvPicPr>
          <p:cNvPr id="6" name="Zástupný symbol pro obsah 5" descr="Edmund_Husserl_1900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15029" y="1773238"/>
            <a:ext cx="3522942" cy="4624387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Zakladatel fenomenologie</a:t>
            </a:r>
          </a:p>
          <a:p>
            <a:r>
              <a:rPr lang="cs-CZ" dirty="0" smtClean="0"/>
              <a:t>Německý filozof</a:t>
            </a:r>
          </a:p>
          <a:p>
            <a:r>
              <a:rPr lang="cs-CZ" dirty="0" smtClean="0"/>
              <a:t>Formuluje návrat k věcem samým obnovou přírodní čisté zkušenosti</a:t>
            </a:r>
          </a:p>
          <a:p>
            <a:r>
              <a:rPr lang="cs-CZ" dirty="0" smtClean="0"/>
              <a:t>Každé poznání = věc zkušenosti - není omezena jen na smysly – důležitá je i vnitřní zkušenost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Edmund </a:t>
            </a:r>
            <a:r>
              <a:rPr lang="cs-CZ" dirty="0" err="1" smtClean="0"/>
              <a:t>Husserl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571612"/>
            <a:ext cx="4391028" cy="458995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Je třeba se zbavit </a:t>
            </a:r>
            <a:r>
              <a:rPr lang="cs-CZ" dirty="0" smtClean="0"/>
              <a:t>předsudků, </a:t>
            </a:r>
            <a:r>
              <a:rPr lang="cs-CZ" dirty="0" smtClean="0"/>
              <a:t>„</a:t>
            </a:r>
            <a:r>
              <a:rPr lang="cs-CZ" dirty="0" err="1" smtClean="0"/>
              <a:t>vyzávorkovat</a:t>
            </a:r>
            <a:r>
              <a:rPr lang="cs-CZ" dirty="0" smtClean="0"/>
              <a:t>“ je – vyřadit je z naší pozornosti = fenomenologická redukce</a:t>
            </a:r>
          </a:p>
          <a:p>
            <a:r>
              <a:rPr lang="cs-CZ" dirty="0" smtClean="0"/>
              <a:t>Je nutno poznávat fenomény </a:t>
            </a:r>
          </a:p>
          <a:p>
            <a:r>
              <a:rPr lang="cs-CZ" dirty="0" smtClean="0"/>
              <a:t>Filozofie je  věda o podstatách, ostatní vědy – empirické (vědy o faktech)</a:t>
            </a:r>
          </a:p>
          <a:p>
            <a:r>
              <a:rPr lang="cs-CZ" dirty="0" smtClean="0"/>
              <a:t>Dílo: Ideje k čisté fenomenologii a fenomenologické filozofii</a:t>
            </a:r>
          </a:p>
          <a:p>
            <a:endParaRPr lang="cs-CZ" dirty="0"/>
          </a:p>
        </p:txBody>
      </p:sp>
      <p:pic>
        <p:nvPicPr>
          <p:cNvPr id="5" name="Zástupný symbol pro obsah 4" descr="660px-Edmund_Husser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6314" y="1928802"/>
            <a:ext cx="3968105" cy="4000528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Pokračovatelé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Aplikovali fenomenologickou metodu na různé oblasti filozofického zkoumání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Max </a:t>
            </a:r>
            <a:r>
              <a:rPr lang="cs-CZ" dirty="0" err="1" smtClean="0"/>
              <a:t>Scheler</a:t>
            </a:r>
            <a:r>
              <a:rPr lang="cs-CZ" dirty="0" smtClean="0"/>
              <a:t> (1874 – 1928)</a:t>
            </a:r>
          </a:p>
          <a:p>
            <a:r>
              <a:rPr lang="cs-CZ" dirty="0" smtClean="0"/>
              <a:t>Martin </a:t>
            </a:r>
            <a:r>
              <a:rPr lang="cs-CZ" dirty="0" err="1" smtClean="0"/>
              <a:t>Heidegger</a:t>
            </a:r>
            <a:r>
              <a:rPr lang="cs-CZ" dirty="0" smtClean="0"/>
              <a:t> (1889 – 1976)</a:t>
            </a:r>
          </a:p>
          <a:p>
            <a:r>
              <a:rPr lang="cs-CZ" dirty="0" err="1" smtClean="0"/>
              <a:t>Nicolai</a:t>
            </a:r>
            <a:r>
              <a:rPr lang="cs-CZ" dirty="0" smtClean="0"/>
              <a:t> Hartmann (1882 – 1950)</a:t>
            </a:r>
          </a:p>
          <a:p>
            <a:r>
              <a:rPr lang="cs-CZ" dirty="0" smtClean="0"/>
              <a:t>Jan Patočka (1907 – 1977)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EXISTENCIALISMUS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filozofický směr 20.st.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Sören</a:t>
            </a:r>
            <a:r>
              <a:rPr lang="cs-CZ" dirty="0" smtClean="0"/>
              <a:t> Kierkegaard (1813 – 1855)</a:t>
            </a:r>
            <a:endParaRPr lang="cs-CZ" dirty="0"/>
          </a:p>
        </p:txBody>
      </p:sp>
      <p:pic>
        <p:nvPicPr>
          <p:cNvPr id="6" name="Zástupný symbol pro obsah 5" descr="Kierkegaard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181014"/>
            <a:ext cx="3643338" cy="5394491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Dánský myslitel</a:t>
            </a:r>
          </a:p>
          <a:p>
            <a:r>
              <a:rPr lang="cs-CZ" dirty="0" smtClean="0"/>
              <a:t>Předchůdce existencialismu</a:t>
            </a:r>
          </a:p>
          <a:p>
            <a:r>
              <a:rPr lang="cs-CZ" dirty="0" smtClean="0"/>
              <a:t>Vůle si žádá rozhodnutí: člověk musí volit – je svoboden</a:t>
            </a:r>
          </a:p>
          <a:p>
            <a:r>
              <a:rPr lang="cs-CZ" dirty="0" smtClean="0"/>
              <a:t>Svoboda = úkol, povinnost. Je prokazovaná už tím, že jsme. Je to základní součást naší existence.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Sören</a:t>
            </a:r>
            <a:r>
              <a:rPr lang="cs-CZ" dirty="0" smtClean="0"/>
              <a:t> Kierkegaard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500174"/>
            <a:ext cx="4900618" cy="535782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Každý náš čin = zvláštní rozhodnutí</a:t>
            </a:r>
          </a:p>
          <a:p>
            <a:r>
              <a:rPr lang="cs-CZ" dirty="0" smtClean="0"/>
              <a:t>Nikdy nevíme co se stane, jen si dopředu bláhově promítáme své tužby a představy</a:t>
            </a:r>
          </a:p>
          <a:p>
            <a:r>
              <a:rPr lang="cs-CZ" dirty="0" smtClean="0"/>
              <a:t>Je nám dána </a:t>
            </a:r>
            <a:r>
              <a:rPr lang="cs-CZ" dirty="0" err="1" smtClean="0"/>
              <a:t>předrozumová</a:t>
            </a:r>
            <a:r>
              <a:rPr lang="cs-CZ" dirty="0" smtClean="0"/>
              <a:t> důvěra v existenci prostoru, do něhož v každém okamžiku vstupujeme a o němž naprosto nic nevíme .</a:t>
            </a:r>
          </a:p>
          <a:p>
            <a:r>
              <a:rPr lang="cs-CZ" dirty="0" smtClean="0"/>
              <a:t> Bez důvěřivosti by nebyla možná existence</a:t>
            </a:r>
          </a:p>
          <a:p>
            <a:endParaRPr lang="cs-CZ" dirty="0"/>
          </a:p>
        </p:txBody>
      </p:sp>
      <p:pic>
        <p:nvPicPr>
          <p:cNvPr id="5" name="Zástupný symbol pro obsah 4" descr="Kierkegaard_20090502-DSCF149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504" y="1285860"/>
            <a:ext cx="3546820" cy="5300304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Sören</a:t>
            </a:r>
            <a:r>
              <a:rPr lang="cs-CZ" dirty="0" smtClean="0"/>
              <a:t> Kierkegaard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z prvních kritiků odcizení, stádního způsobu života a nezúčastněného prožívání</a:t>
            </a:r>
          </a:p>
          <a:p>
            <a:r>
              <a:rPr lang="cs-CZ" dirty="0" smtClean="0"/>
              <a:t>Cesta k plné existenci – 3 stadia: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214414" y="3714752"/>
          <a:ext cx="6262710" cy="2674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EEA753-5312-4F88-B31C-3698903DF8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graphicEl>
                                              <a:dgm id="{61EEA753-5312-4F88-B31C-3698903DF8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06F266-8CC7-496F-9E47-C1C6C7AC6F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BC06F266-8CC7-496F-9E47-C1C6C7AC6F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854BD6-246F-4EED-AD7F-40ECE751CE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graphicEl>
                                              <a:dgm id="{1A854BD6-246F-4EED-AD7F-40ECE751CE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9AAA49-01A3-47C0-8F10-40E2705C98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graphicEl>
                                              <a:dgm id="{3B9AAA49-01A3-47C0-8F10-40E2705C98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1434CA-3E36-4250-AA66-4F120CFCF7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graphicEl>
                                              <a:dgm id="{AD1434CA-3E36-4250-AA66-4F120CFCF7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32E21F2-2DA3-412D-8A78-119AA50C30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>
                                            <p:graphicEl>
                                              <a:dgm id="{F32E21F2-2DA3-412D-8A78-119AA50C30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Graphic spid="4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Existencialismus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Filozofický směr 20.st.</a:t>
            </a:r>
          </a:p>
          <a:p>
            <a:r>
              <a:rPr lang="cs-CZ" dirty="0" smtClean="0"/>
              <a:t>Existence jako způsob bytí</a:t>
            </a:r>
          </a:p>
          <a:p>
            <a:r>
              <a:rPr lang="cs-CZ" dirty="0" smtClean="0"/>
              <a:t>Francouzská větev – označení existencialismus</a:t>
            </a:r>
          </a:p>
          <a:p>
            <a:r>
              <a:rPr lang="cs-CZ" dirty="0" smtClean="0"/>
              <a:t>Německá větev – filozofie existence </a:t>
            </a:r>
          </a:p>
          <a:p>
            <a:r>
              <a:rPr lang="cs-CZ" dirty="0" smtClean="0"/>
              <a:t>Zkušenost 1</a:t>
            </a:r>
            <a:r>
              <a:rPr lang="cs-CZ" dirty="0" smtClean="0"/>
              <a:t>. světové </a:t>
            </a:r>
            <a:r>
              <a:rPr lang="cs-CZ" dirty="0" smtClean="0"/>
              <a:t>války, kde se člověk stal pouhou ideovou součástkou, rozvoj industriální společnosti ( s jejími negativními důsledky - odcizení, blahobyt…)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Existencialismus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Lidská existence je vždy individuální, je možností, není uzavřená, je nadána specifickou časovostí ( existence teď) a je vždy existencí ve světě (existence tady) a mezi jinými lidmi ( svoboda jiného je hranicí mé svobody)</a:t>
            </a:r>
          </a:p>
          <a:p>
            <a:r>
              <a:rPr lang="cs-CZ" dirty="0" smtClean="0"/>
              <a:t>Existence je spojena s volbou a odpovědností</a:t>
            </a:r>
          </a:p>
          <a:p>
            <a:r>
              <a:rPr lang="cs-CZ" dirty="0" smtClean="0"/>
              <a:t>Je konečná ( bytí ke smrti)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Martin </a:t>
            </a:r>
            <a:r>
              <a:rPr lang="cs-CZ" dirty="0" err="1" smtClean="0"/>
              <a:t>Heidegger</a:t>
            </a:r>
            <a:r>
              <a:rPr lang="cs-CZ" dirty="0" smtClean="0"/>
              <a:t> (1889 – 1976)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58" y="1428736"/>
            <a:ext cx="4572032" cy="521495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Nositelé naší existence = </a:t>
            </a:r>
            <a:r>
              <a:rPr lang="cs-CZ" dirty="0" err="1" smtClean="0"/>
              <a:t>Dasein</a:t>
            </a:r>
            <a:r>
              <a:rPr lang="cs-CZ" dirty="0" smtClean="0"/>
              <a:t> (zde-bytí, pobyt) – nemluvil nikde o člověku, člověk je spíše místem, kde se děje událost bytí</a:t>
            </a:r>
          </a:p>
          <a:p>
            <a:r>
              <a:rPr lang="cs-CZ" dirty="0" smtClean="0"/>
              <a:t>Starost = základní </a:t>
            </a:r>
            <a:r>
              <a:rPr lang="cs-CZ" dirty="0" err="1" smtClean="0"/>
              <a:t>existenciál</a:t>
            </a:r>
            <a:r>
              <a:rPr lang="cs-CZ" dirty="0" smtClean="0"/>
              <a:t> (rys </a:t>
            </a:r>
            <a:r>
              <a:rPr lang="cs-CZ" dirty="0" err="1" smtClean="0"/>
              <a:t>Dasein</a:t>
            </a:r>
            <a:r>
              <a:rPr lang="cs-CZ" dirty="0" smtClean="0"/>
              <a:t>)</a:t>
            </a:r>
          </a:p>
          <a:p>
            <a:r>
              <a:rPr lang="cs-CZ" dirty="0" smtClean="0"/>
              <a:t>Mít u sebe svou budoucnost znamená vědět o své konečnosti a o své smrti – člověk je bytost směřující ke své smrti</a:t>
            </a:r>
          </a:p>
          <a:p>
            <a:r>
              <a:rPr lang="cs-CZ" dirty="0" smtClean="0"/>
              <a:t>Zdá se, že jsme zastupitelní a nic nemá význam, nemáme potuchy o skutečné váze naší konečnosti a časovosti</a:t>
            </a:r>
          </a:p>
          <a:p>
            <a:r>
              <a:rPr lang="cs-CZ" dirty="0" smtClean="0"/>
              <a:t>Dílo: Bytí a čas</a:t>
            </a:r>
            <a:endParaRPr lang="cs-CZ" dirty="0"/>
          </a:p>
        </p:txBody>
      </p:sp>
      <p:pic>
        <p:nvPicPr>
          <p:cNvPr id="5" name="Zástupný symbol pro obsah 4" descr="515px-Martin_Heidegger_for_WP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4876" y="1285860"/>
            <a:ext cx="4291543" cy="4999855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 </a:t>
            </a:r>
            <a:r>
              <a:rPr lang="cs-CZ" dirty="0" err="1" smtClean="0"/>
              <a:t>Jaspers</a:t>
            </a:r>
            <a:r>
              <a:rPr lang="cs-CZ" dirty="0" smtClean="0"/>
              <a:t> ( 1883 – 1969)</a:t>
            </a:r>
            <a:endParaRPr lang="cs-CZ" dirty="0"/>
          </a:p>
        </p:txBody>
      </p:sp>
      <p:pic>
        <p:nvPicPr>
          <p:cNvPr id="5" name="Zástupný symbol pro obsah 4" descr="Karl_Jaspers-B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42910" y="2000240"/>
            <a:ext cx="3379863" cy="392909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43372" y="1643050"/>
            <a:ext cx="4543428" cy="475470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Zdůrazňuje mezní životní situaci v níž je člověk konfrontován s otázkou smysluplnosti a nesmysluplnosti ( prožitek smrti blízkého, utrpení, boj a pocity viny)</a:t>
            </a:r>
          </a:p>
          <a:p>
            <a:r>
              <a:rPr lang="cs-CZ" dirty="0" smtClean="0"/>
              <a:t>Existence člověka – 3 složky: </a:t>
            </a:r>
            <a:r>
              <a:rPr lang="cs-CZ" dirty="0" err="1" smtClean="0"/>
              <a:t>Dasein</a:t>
            </a:r>
            <a:r>
              <a:rPr lang="cs-CZ" dirty="0" smtClean="0"/>
              <a:t>, vědomí a duch, jejich protějškem je svět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Jean</a:t>
            </a:r>
            <a:r>
              <a:rPr lang="cs-CZ" dirty="0" smtClean="0"/>
              <a:t>-Paul </a:t>
            </a:r>
            <a:r>
              <a:rPr lang="cs-CZ" dirty="0" err="1" smtClean="0"/>
              <a:t>Sarte</a:t>
            </a:r>
            <a:r>
              <a:rPr lang="cs-CZ" dirty="0" smtClean="0"/>
              <a:t> (1905 – 1980)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Člověk dělá sám sebe – existence jako svůj projekt, co teprve budeme</a:t>
            </a:r>
          </a:p>
          <a:p>
            <a:r>
              <a:rPr lang="cs-CZ" dirty="0" smtClean="0"/>
              <a:t>Člověk je odsouzen ke svobodě, volí i tím, že volit odmítne</a:t>
            </a:r>
          </a:p>
          <a:p>
            <a:r>
              <a:rPr lang="cs-CZ" dirty="0" smtClean="0"/>
              <a:t>Je zodpovědný za svou volbu</a:t>
            </a:r>
          </a:p>
          <a:p>
            <a:r>
              <a:rPr lang="cs-CZ" dirty="0" smtClean="0"/>
              <a:t>Svět bez boha- bůh neexistuje</a:t>
            </a:r>
          </a:p>
          <a:p>
            <a:r>
              <a:rPr lang="cs-CZ" dirty="0" smtClean="0"/>
              <a:t>Dílo: Bytí a nicota, Za zavřenými dveřmi</a:t>
            </a:r>
            <a:endParaRPr lang="cs-CZ" dirty="0"/>
          </a:p>
        </p:txBody>
      </p:sp>
      <p:pic>
        <p:nvPicPr>
          <p:cNvPr id="5" name="Zástupný symbol pro obsah 4" descr="Jean-Paul_Sartre_FP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199" y="1785927"/>
            <a:ext cx="4286089" cy="4347950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Albert </a:t>
            </a:r>
            <a:r>
              <a:rPr lang="cs-CZ" dirty="0" err="1" smtClean="0"/>
              <a:t>Camus</a:t>
            </a:r>
            <a:r>
              <a:rPr lang="cs-CZ" dirty="0" smtClean="0"/>
              <a:t> (1913-1960)</a:t>
            </a:r>
            <a:endParaRPr lang="cs-CZ" dirty="0"/>
          </a:p>
        </p:txBody>
      </p:sp>
      <p:pic>
        <p:nvPicPr>
          <p:cNvPr id="7" name="Zástupný symbol pro obsah 6" descr="499px-Albert_Camus,_gagnant_de_prix_Nobel,_portrait_en_buste,_posé_au_bureau,_faisant_face_à_gauche,_cigarette_de_tabagism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03815" y="1357298"/>
            <a:ext cx="4198870" cy="5040327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Jsme zařazeni do zmatku náhod, které nemůžeme ovlivnit</a:t>
            </a:r>
          </a:p>
          <a:p>
            <a:r>
              <a:rPr lang="cs-CZ" dirty="0" smtClean="0"/>
              <a:t>V ničem není možné nalézt smysl </a:t>
            </a:r>
          </a:p>
          <a:p>
            <a:r>
              <a:rPr lang="cs-CZ" dirty="0" smtClean="0"/>
              <a:t>Naše existence je absurdní</a:t>
            </a:r>
          </a:p>
          <a:p>
            <a:r>
              <a:rPr lang="cs-CZ" dirty="0" smtClean="0"/>
              <a:t>Absurdní nelze změnit, ale lze ji  vzdorovat – přistoupíme na její hru</a:t>
            </a:r>
          </a:p>
          <a:p>
            <a:r>
              <a:rPr lang="cs-CZ" dirty="0" smtClean="0"/>
              <a:t>Je zbytečné trápit se beznadějí</a:t>
            </a:r>
          </a:p>
          <a:p>
            <a:r>
              <a:rPr lang="cs-CZ" dirty="0" smtClean="0"/>
              <a:t>Dílo: Cizinec, Mor, Mýtus o </a:t>
            </a:r>
            <a:r>
              <a:rPr lang="cs-CZ" dirty="0" err="1" smtClean="0"/>
              <a:t>Sysifovi</a:t>
            </a:r>
            <a:r>
              <a:rPr lang="cs-CZ" dirty="0" smtClean="0"/>
              <a:t>, Člověk v revoltě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Co je cílem fenomenologie?</a:t>
            </a:r>
          </a:p>
          <a:p>
            <a:r>
              <a:rPr lang="cs-CZ" sz="3600" dirty="0" smtClean="0"/>
              <a:t>Kdo byl zakladatelem fenomenologie?</a:t>
            </a:r>
          </a:p>
          <a:p>
            <a:r>
              <a:rPr lang="cs-CZ" sz="3600" dirty="0" smtClean="0"/>
              <a:t>Co je základní součást lidské existence podle Kierkegaarda?</a:t>
            </a:r>
          </a:p>
          <a:p>
            <a:r>
              <a:rPr lang="cs-CZ" sz="3600" dirty="0" smtClean="0"/>
              <a:t>Stručně charakterizuje existencialismus.</a:t>
            </a:r>
          </a:p>
          <a:p>
            <a:r>
              <a:rPr lang="cs-CZ" sz="3600" dirty="0" smtClean="0"/>
              <a:t>Uveďte alespoň dvě díla Alberta </a:t>
            </a:r>
            <a:r>
              <a:rPr lang="cs-CZ" sz="3600" dirty="0" err="1" smtClean="0"/>
              <a:t>Camuse</a:t>
            </a:r>
            <a:r>
              <a:rPr lang="cs-CZ" sz="3600" dirty="0" smtClean="0"/>
              <a:t>.</a:t>
            </a:r>
          </a:p>
          <a:p>
            <a:pPr>
              <a:buNone/>
            </a:pP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BLECHA, Ivan. </a:t>
            </a:r>
            <a:r>
              <a:rPr lang="cs-CZ" sz="1200" i="1" dirty="0" smtClean="0"/>
              <a:t>Filosofie</a:t>
            </a:r>
            <a:r>
              <a:rPr lang="cs-CZ" sz="1200" dirty="0" smtClean="0"/>
              <a:t>. 4. </a:t>
            </a:r>
            <a:r>
              <a:rPr lang="cs-CZ" sz="1200" dirty="0" err="1" smtClean="0"/>
              <a:t>opr</a:t>
            </a:r>
            <a:r>
              <a:rPr lang="cs-CZ" sz="1200" dirty="0" smtClean="0"/>
              <a:t>. a </a:t>
            </a:r>
            <a:r>
              <a:rPr lang="cs-CZ" sz="1200" dirty="0" err="1" smtClean="0"/>
              <a:t>rozš</a:t>
            </a:r>
            <a:r>
              <a:rPr lang="cs-CZ" sz="1200" dirty="0" smtClean="0"/>
              <a:t>. </a:t>
            </a:r>
            <a:r>
              <a:rPr lang="cs-CZ" sz="1200" dirty="0" err="1" smtClean="0"/>
              <a:t>vyd</a:t>
            </a:r>
            <a:r>
              <a:rPr lang="cs-CZ" sz="1200" dirty="0" smtClean="0"/>
              <a:t>. Olomouc: Nakladatelství Olomouc, 2002, 279 s. ISBN 8071821470.</a:t>
            </a:r>
          </a:p>
          <a:p>
            <a:r>
              <a:rPr lang="cs-CZ" sz="1200" dirty="0" smtClean="0"/>
              <a:t>DVOŘÁK, Jan, a kol. Odmaturuj ze společenských věd. 1. </a:t>
            </a:r>
            <a:r>
              <a:rPr lang="cs-CZ" sz="1200" dirty="0" err="1" smtClean="0"/>
              <a:t>vyd</a:t>
            </a:r>
            <a:r>
              <a:rPr lang="cs-CZ" sz="1200" dirty="0" smtClean="0"/>
              <a:t>. Brno: </a:t>
            </a:r>
            <a:r>
              <a:rPr lang="cs-CZ" sz="1200" dirty="0" err="1" smtClean="0"/>
              <a:t>Didaktis</a:t>
            </a:r>
            <a:r>
              <a:rPr lang="cs-CZ" sz="1200" dirty="0" smtClean="0"/>
              <a:t>, 2008, 256 s. ISBN 978-80-7358-122-0</a:t>
            </a:r>
          </a:p>
          <a:p>
            <a:r>
              <a:rPr lang="en-US" sz="1200" dirty="0" smtClean="0"/>
              <a:t>New York World-Telegram and the Sun Newspaper Photograph Collection</a:t>
            </a:r>
            <a:r>
              <a:rPr lang="cs-CZ" sz="1200" dirty="0" smtClean="0"/>
              <a:t>.</a:t>
            </a:r>
            <a:r>
              <a:rPr lang="pt-BR" sz="1200" i="1" dirty="0" smtClean="0"/>
              <a:t> 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2"/>
              </a:rPr>
              <a:t>http://commons.wikimedia.org/wiki/File:Albert_Camus,_gagnant_de_prix_Nobel,_portrait_en_buste,_pos%C3%A9_au_bureau,_faisant_face_%C3%A0_gauche,_cigarette_de_tabagisme.jpg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3"/>
              </a:rPr>
              <a:t>http://commons.wikimedia.org/wiki/File:Jean-Paul_Sartre_FP.JPG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4"/>
              </a:rPr>
              <a:t>http://commons.wikimedia.org/wiki/File:Karl_Jaspers-BA.jpg</a:t>
            </a:r>
            <a:endParaRPr lang="cs-CZ" sz="1200" dirty="0" smtClean="0"/>
          </a:p>
          <a:p>
            <a:r>
              <a:rPr lang="cs-CZ" sz="1200" dirty="0" smtClean="0"/>
              <a:t>Herbert </a:t>
            </a:r>
            <a:r>
              <a:rPr lang="cs-CZ" sz="1200" dirty="0" err="1" smtClean="0"/>
              <a:t>Wetterauer</a:t>
            </a:r>
            <a:r>
              <a:rPr lang="cs-CZ" sz="1200" dirty="0" smtClean="0"/>
              <a:t>. 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5"/>
              </a:rPr>
              <a:t>http://commons.wikimedia.org/wiki/File:Martin_Heidegger_for_WP.jpg</a:t>
            </a:r>
            <a:endParaRPr lang="cs-CZ" sz="1200" dirty="0" smtClean="0"/>
          </a:p>
          <a:p>
            <a:r>
              <a:rPr lang="cs-CZ" sz="1200" dirty="0" err="1" smtClean="0"/>
              <a:t>Neils</a:t>
            </a:r>
            <a:r>
              <a:rPr lang="cs-CZ" sz="1200" dirty="0" smtClean="0"/>
              <a:t> Christian Kierkegaard.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6"/>
              </a:rPr>
              <a:t>http://commons.wikimedia.org/wiki/File:Kierkegaard.jpg</a:t>
            </a:r>
            <a:endParaRPr lang="cs-CZ" sz="1200" dirty="0" smtClean="0"/>
          </a:p>
          <a:p>
            <a:r>
              <a:rPr lang="cs-CZ" sz="1200" dirty="0" smtClean="0"/>
              <a:t>Arne List.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7"/>
              </a:rPr>
              <a:t>http://commons.wikimedia.org/wiki/File:Kierkegaard_20090502-DSCF1495.jpg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 </a:t>
            </a:r>
            <a:r>
              <a:rPr lang="pt-BR" sz="1200" dirty="0" smtClean="0">
                <a:hlinkClick r:id="rId8"/>
              </a:rPr>
              <a:t>http://commons.wikimedia.org/wiki/File:Edmund_Husserl_1900.jpg</a:t>
            </a:r>
            <a:endParaRPr lang="cs-CZ" sz="1200" dirty="0" smtClean="0"/>
          </a:p>
          <a:p>
            <a:r>
              <a:rPr lang="cs-CZ" sz="1200" dirty="0" smtClean="0"/>
              <a:t>User: </a:t>
            </a:r>
            <a:r>
              <a:rPr lang="cs-CZ" sz="1200" dirty="0" err="1" smtClean="0"/>
              <a:t>Pernak</a:t>
            </a:r>
            <a:r>
              <a:rPr lang="cs-CZ" sz="1200" dirty="0" smtClean="0"/>
              <a:t>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 </a:t>
            </a:r>
            <a:r>
              <a:rPr lang="cs-CZ" sz="1200" dirty="0" smtClean="0"/>
              <a:t>http://commons.wikimedia.org/wiki/File:Edmund_Husserl.jpg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112</TotalTime>
  <Words>767</Words>
  <Application>Microsoft Office PowerPoint</Application>
  <PresentationFormat>Předvádění na obrazovce (4:3)</PresentationFormat>
  <Paragraphs>113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Modul</vt:lpstr>
      <vt:lpstr>Snímek 1</vt:lpstr>
      <vt:lpstr>FENOMENOLOGIE</vt:lpstr>
      <vt:lpstr>Fenomenologie</vt:lpstr>
      <vt:lpstr>Edmund Husserl (1859-1938)</vt:lpstr>
      <vt:lpstr>Edmund Husserl</vt:lpstr>
      <vt:lpstr>Pokračovatelé</vt:lpstr>
      <vt:lpstr>EXISTENCIALISMUS</vt:lpstr>
      <vt:lpstr>Sören Kierkegaard (1813 – 1855)</vt:lpstr>
      <vt:lpstr>Sören Kierkegaard</vt:lpstr>
      <vt:lpstr>Sören Kierkegaard</vt:lpstr>
      <vt:lpstr>Existencialismus</vt:lpstr>
      <vt:lpstr>Existencialismus</vt:lpstr>
      <vt:lpstr>Martin Heidegger (1889 – 1976)</vt:lpstr>
      <vt:lpstr>Karl Jaspers ( 1883 – 1969)</vt:lpstr>
      <vt:lpstr>Jean-Paul Sarte (1905 – 1980)</vt:lpstr>
      <vt:lpstr>Albert Camus (1913-1960)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Dum</cp:lastModifiedBy>
  <cp:revision>18</cp:revision>
  <dcterms:created xsi:type="dcterms:W3CDTF">2014-04-07T07:47:44Z</dcterms:created>
  <dcterms:modified xsi:type="dcterms:W3CDTF">2014-05-19T08:03:01Z</dcterms:modified>
</cp:coreProperties>
</file>