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5"/>
  </p:notesMasterIdLst>
  <p:sldIdLst>
    <p:sldId id="256" r:id="rId2"/>
    <p:sldId id="272" r:id="rId3"/>
    <p:sldId id="273" r:id="rId4"/>
    <p:sldId id="274" r:id="rId5"/>
    <p:sldId id="275" r:id="rId6"/>
    <p:sldId id="276" r:id="rId7"/>
    <p:sldId id="280" r:id="rId8"/>
    <p:sldId id="277" r:id="rId9"/>
    <p:sldId id="278" r:id="rId10"/>
    <p:sldId id="279" r:id="rId11"/>
    <p:sldId id="281" r:id="rId12"/>
    <p:sldId id="270" r:id="rId13"/>
    <p:sldId id="271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657" autoAdjust="0"/>
    <p:restoredTop sz="94660"/>
  </p:normalViewPr>
  <p:slideViewPr>
    <p:cSldViewPr>
      <p:cViewPr>
        <p:scale>
          <a:sx n="66" d="100"/>
          <a:sy n="66" d="100"/>
        </p:scale>
        <p:origin x="-888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7535D4-D407-4C54-950F-A9F2BC757431}" type="doc">
      <dgm:prSet loTypeId="urn:microsoft.com/office/officeart/2005/8/layout/hList3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6E4685F-032F-46EC-B67A-BE5C3E4DD3C6}">
      <dgm:prSet phldrT="[Text]"/>
      <dgm:spPr/>
      <dgm:t>
        <a:bodyPr/>
        <a:lstStyle/>
        <a:p>
          <a:r>
            <a:rPr lang="cs-CZ" dirty="0" smtClean="0"/>
            <a:t>Hájí zájmy Unie jako celku. </a:t>
          </a:r>
        </a:p>
        <a:p>
          <a:r>
            <a:rPr lang="cs-CZ" dirty="0" smtClean="0"/>
            <a:t>Nesmí přijímat pokyny žádné vlády členského státu</a:t>
          </a:r>
          <a:endParaRPr lang="cs-CZ" dirty="0"/>
        </a:p>
      </dgm:t>
    </dgm:pt>
    <dgm:pt modelId="{B7182F3E-9966-47F2-BB45-6FC6F1CA99FD}" type="parTrans" cxnId="{373519BF-53B7-466F-97DB-A0EFA2A867B8}">
      <dgm:prSet/>
      <dgm:spPr/>
      <dgm:t>
        <a:bodyPr/>
        <a:lstStyle/>
        <a:p>
          <a:endParaRPr lang="cs-CZ"/>
        </a:p>
      </dgm:t>
    </dgm:pt>
    <dgm:pt modelId="{2599CBFD-958E-46D1-A53B-132F48E6E4BE}" type="sibTrans" cxnId="{373519BF-53B7-466F-97DB-A0EFA2A867B8}">
      <dgm:prSet/>
      <dgm:spPr/>
      <dgm:t>
        <a:bodyPr/>
        <a:lstStyle/>
        <a:p>
          <a:endParaRPr lang="cs-CZ"/>
        </a:p>
      </dgm:t>
    </dgm:pt>
    <dgm:pt modelId="{BD0BA661-0B30-49D9-8E33-36EE0C9297BC}">
      <dgm:prSet phldrT="[Text]"/>
      <dgm:spPr/>
      <dgm:t>
        <a:bodyPr/>
        <a:lstStyle/>
        <a:p>
          <a:r>
            <a:rPr lang="cs-CZ" dirty="0" smtClean="0"/>
            <a:t>Předkládá návrhy právních předpisů Parlamentu a Radě</a:t>
          </a:r>
          <a:endParaRPr lang="cs-CZ" dirty="0"/>
        </a:p>
      </dgm:t>
    </dgm:pt>
    <dgm:pt modelId="{92C56502-4112-43B9-8A4E-76EC39A7904A}" type="parTrans" cxnId="{760B7116-2332-4996-ACEB-A5067B0D013C}">
      <dgm:prSet/>
      <dgm:spPr/>
      <dgm:t>
        <a:bodyPr/>
        <a:lstStyle/>
        <a:p>
          <a:endParaRPr lang="cs-CZ"/>
        </a:p>
      </dgm:t>
    </dgm:pt>
    <dgm:pt modelId="{3AABBD4A-848C-4342-8814-A1A626762182}" type="sibTrans" cxnId="{760B7116-2332-4996-ACEB-A5067B0D013C}">
      <dgm:prSet/>
      <dgm:spPr/>
      <dgm:t>
        <a:bodyPr/>
        <a:lstStyle/>
        <a:p>
          <a:endParaRPr lang="cs-CZ"/>
        </a:p>
      </dgm:t>
    </dgm:pt>
    <dgm:pt modelId="{173C100B-B1B3-46E4-ACD0-EF37A31FC93A}">
      <dgm:prSet phldrT="[Text]"/>
      <dgm:spPr/>
      <dgm:t>
        <a:bodyPr/>
        <a:lstStyle/>
        <a:p>
          <a:r>
            <a:rPr lang="cs-CZ" dirty="0" smtClean="0"/>
            <a:t>Spravuje rozpočet EU a přerozdělování finančních prostředků</a:t>
          </a:r>
          <a:endParaRPr lang="cs-CZ" dirty="0"/>
        </a:p>
      </dgm:t>
    </dgm:pt>
    <dgm:pt modelId="{9D974D31-7675-40DD-9C2E-D2A0BCE49469}" type="parTrans" cxnId="{D2F765B9-BA2D-43B6-9936-DC4FCB08F8B4}">
      <dgm:prSet/>
      <dgm:spPr/>
      <dgm:t>
        <a:bodyPr/>
        <a:lstStyle/>
        <a:p>
          <a:endParaRPr lang="cs-CZ"/>
        </a:p>
      </dgm:t>
    </dgm:pt>
    <dgm:pt modelId="{AB999D3C-2CD2-46D9-8DFE-D07B3EEBE8E3}" type="sibTrans" cxnId="{D2F765B9-BA2D-43B6-9936-DC4FCB08F8B4}">
      <dgm:prSet/>
      <dgm:spPr/>
      <dgm:t>
        <a:bodyPr/>
        <a:lstStyle/>
        <a:p>
          <a:endParaRPr lang="cs-CZ"/>
        </a:p>
      </dgm:t>
    </dgm:pt>
    <dgm:pt modelId="{2A704A6A-3E98-4669-A9F4-06B730662BDB}">
      <dgm:prSet phldrT="[Text]"/>
      <dgm:spPr/>
      <dgm:t>
        <a:bodyPr/>
        <a:lstStyle/>
        <a:p>
          <a:r>
            <a:rPr lang="cs-CZ" dirty="0" smtClean="0"/>
            <a:t>Dohlíží na dodržování evropského práva (spolu s Evropským soudním dvorem)</a:t>
          </a:r>
          <a:endParaRPr lang="cs-CZ" dirty="0"/>
        </a:p>
      </dgm:t>
    </dgm:pt>
    <dgm:pt modelId="{E9436DEE-C71A-4211-BA1A-95C2158524D6}" type="parTrans" cxnId="{795A4E41-7DB2-4406-9C24-15140BC13C9C}">
      <dgm:prSet/>
      <dgm:spPr/>
      <dgm:t>
        <a:bodyPr/>
        <a:lstStyle/>
        <a:p>
          <a:endParaRPr lang="cs-CZ"/>
        </a:p>
      </dgm:t>
    </dgm:pt>
    <dgm:pt modelId="{90C5BC81-81CB-4A8A-B9B9-F63E110F5F89}" type="sibTrans" cxnId="{795A4E41-7DB2-4406-9C24-15140BC13C9C}">
      <dgm:prSet/>
      <dgm:spPr/>
      <dgm:t>
        <a:bodyPr/>
        <a:lstStyle/>
        <a:p>
          <a:endParaRPr lang="cs-CZ"/>
        </a:p>
      </dgm:t>
    </dgm:pt>
    <dgm:pt modelId="{DDD1ABBE-8A9E-47EC-85A5-74E2B84AD06F}">
      <dgm:prSet phldrT="[Text]"/>
      <dgm:spPr/>
      <dgm:t>
        <a:bodyPr/>
        <a:lstStyle/>
        <a:p>
          <a:r>
            <a:rPr lang="cs-CZ" dirty="0" smtClean="0"/>
            <a:t>Reprezentuje Evropskou unii na mezinárodní scéně (např. při uzavírání dohod mezi EU a ostatními zeměmi)</a:t>
          </a:r>
          <a:endParaRPr lang="cs-CZ" dirty="0"/>
        </a:p>
      </dgm:t>
    </dgm:pt>
    <dgm:pt modelId="{A44C3971-6ABF-4D93-9CFB-D16F27B4890B}" type="parTrans" cxnId="{ADCD1090-FAA3-4872-94B2-8B76A9D3C41F}">
      <dgm:prSet/>
      <dgm:spPr/>
    </dgm:pt>
    <dgm:pt modelId="{9072A73B-942B-4BA5-855A-B34F368038BA}" type="sibTrans" cxnId="{ADCD1090-FAA3-4872-94B2-8B76A9D3C41F}">
      <dgm:prSet/>
      <dgm:spPr/>
    </dgm:pt>
    <dgm:pt modelId="{005F96AD-6C3F-47F3-A668-5CC152F05C73}" type="pres">
      <dgm:prSet presAssocID="{187535D4-D407-4C54-950F-A9F2BC757431}" presName="composite" presStyleCnt="0">
        <dgm:presLayoutVars>
          <dgm:chMax val="1"/>
          <dgm:dir/>
          <dgm:resizeHandles val="exact"/>
        </dgm:presLayoutVars>
      </dgm:prSet>
      <dgm:spPr/>
    </dgm:pt>
    <dgm:pt modelId="{22742CB6-9B68-443C-A888-6E55FD53F9AB}" type="pres">
      <dgm:prSet presAssocID="{36E4685F-032F-46EC-B67A-BE5C3E4DD3C6}" presName="roof" presStyleLbl="dkBgShp" presStyleIdx="0" presStyleCnt="2"/>
      <dgm:spPr/>
      <dgm:t>
        <a:bodyPr/>
        <a:lstStyle/>
        <a:p>
          <a:endParaRPr lang="cs-CZ"/>
        </a:p>
      </dgm:t>
    </dgm:pt>
    <dgm:pt modelId="{54C770F5-AB2B-47C1-A9D0-C53492470FE5}" type="pres">
      <dgm:prSet presAssocID="{36E4685F-032F-46EC-B67A-BE5C3E4DD3C6}" presName="pillars" presStyleCnt="0"/>
      <dgm:spPr/>
    </dgm:pt>
    <dgm:pt modelId="{993168E7-6A8C-497B-B962-F01381E0AA57}" type="pres">
      <dgm:prSet presAssocID="{36E4685F-032F-46EC-B67A-BE5C3E4DD3C6}" presName="pillar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1B5DB8-C67D-40BC-8331-CD0865E5517E}" type="pres">
      <dgm:prSet presAssocID="{173C100B-B1B3-46E4-ACD0-EF37A31FC93A}" presName="pillar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0496502-D232-4F6B-B98B-3846AE20F8FA}" type="pres">
      <dgm:prSet presAssocID="{2A704A6A-3E98-4669-A9F4-06B730662BDB}" presName="pillar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C3CB16-F4A4-47C7-ADED-A2FF229E5E1D}" type="pres">
      <dgm:prSet presAssocID="{DDD1ABBE-8A9E-47EC-85A5-74E2B84AD06F}" presName="pillar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507B5A8-D1F1-4B59-8BF3-CF28BD0711B0}" type="pres">
      <dgm:prSet presAssocID="{36E4685F-032F-46EC-B67A-BE5C3E4DD3C6}" presName="base" presStyleLbl="dkBgShp" presStyleIdx="1" presStyleCnt="2"/>
      <dgm:spPr/>
    </dgm:pt>
  </dgm:ptLst>
  <dgm:cxnLst>
    <dgm:cxn modelId="{5100DB38-2B17-486E-9076-A6D053A9D8CF}" type="presOf" srcId="{DDD1ABBE-8A9E-47EC-85A5-74E2B84AD06F}" destId="{8EC3CB16-F4A4-47C7-ADED-A2FF229E5E1D}" srcOrd="0" destOrd="0" presId="urn:microsoft.com/office/officeart/2005/8/layout/hList3"/>
    <dgm:cxn modelId="{98299DD4-DDC2-4E85-B6E2-E9F08DE6430D}" type="presOf" srcId="{36E4685F-032F-46EC-B67A-BE5C3E4DD3C6}" destId="{22742CB6-9B68-443C-A888-6E55FD53F9AB}" srcOrd="0" destOrd="0" presId="urn:microsoft.com/office/officeart/2005/8/layout/hList3"/>
    <dgm:cxn modelId="{795A4E41-7DB2-4406-9C24-15140BC13C9C}" srcId="{36E4685F-032F-46EC-B67A-BE5C3E4DD3C6}" destId="{2A704A6A-3E98-4669-A9F4-06B730662BDB}" srcOrd="2" destOrd="0" parTransId="{E9436DEE-C71A-4211-BA1A-95C2158524D6}" sibTransId="{90C5BC81-81CB-4A8A-B9B9-F63E110F5F89}"/>
    <dgm:cxn modelId="{23B58390-90E1-49F7-B6E7-8389B5E5954B}" type="presOf" srcId="{2A704A6A-3E98-4669-A9F4-06B730662BDB}" destId="{00496502-D232-4F6B-B98B-3846AE20F8FA}" srcOrd="0" destOrd="0" presId="urn:microsoft.com/office/officeart/2005/8/layout/hList3"/>
    <dgm:cxn modelId="{D2F765B9-BA2D-43B6-9936-DC4FCB08F8B4}" srcId="{36E4685F-032F-46EC-B67A-BE5C3E4DD3C6}" destId="{173C100B-B1B3-46E4-ACD0-EF37A31FC93A}" srcOrd="1" destOrd="0" parTransId="{9D974D31-7675-40DD-9C2E-D2A0BCE49469}" sibTransId="{AB999D3C-2CD2-46D9-8DFE-D07B3EEBE8E3}"/>
    <dgm:cxn modelId="{B8DF32C6-67EC-4014-A8E3-080D9907351A}" type="presOf" srcId="{187535D4-D407-4C54-950F-A9F2BC757431}" destId="{005F96AD-6C3F-47F3-A668-5CC152F05C73}" srcOrd="0" destOrd="0" presId="urn:microsoft.com/office/officeart/2005/8/layout/hList3"/>
    <dgm:cxn modelId="{760B7116-2332-4996-ACEB-A5067B0D013C}" srcId="{36E4685F-032F-46EC-B67A-BE5C3E4DD3C6}" destId="{BD0BA661-0B30-49D9-8E33-36EE0C9297BC}" srcOrd="0" destOrd="0" parTransId="{92C56502-4112-43B9-8A4E-76EC39A7904A}" sibTransId="{3AABBD4A-848C-4342-8814-A1A626762182}"/>
    <dgm:cxn modelId="{ADCD1090-FAA3-4872-94B2-8B76A9D3C41F}" srcId="{36E4685F-032F-46EC-B67A-BE5C3E4DD3C6}" destId="{DDD1ABBE-8A9E-47EC-85A5-74E2B84AD06F}" srcOrd="3" destOrd="0" parTransId="{A44C3971-6ABF-4D93-9CFB-D16F27B4890B}" sibTransId="{9072A73B-942B-4BA5-855A-B34F368038BA}"/>
    <dgm:cxn modelId="{E7169551-9E74-42CA-9A1F-BA4A74E05A5D}" type="presOf" srcId="{BD0BA661-0B30-49D9-8E33-36EE0C9297BC}" destId="{993168E7-6A8C-497B-B962-F01381E0AA57}" srcOrd="0" destOrd="0" presId="urn:microsoft.com/office/officeart/2005/8/layout/hList3"/>
    <dgm:cxn modelId="{373519BF-53B7-466F-97DB-A0EFA2A867B8}" srcId="{187535D4-D407-4C54-950F-A9F2BC757431}" destId="{36E4685F-032F-46EC-B67A-BE5C3E4DD3C6}" srcOrd="0" destOrd="0" parTransId="{B7182F3E-9966-47F2-BB45-6FC6F1CA99FD}" sibTransId="{2599CBFD-958E-46D1-A53B-132F48E6E4BE}"/>
    <dgm:cxn modelId="{5BCD470F-027D-43A3-A8B5-F595D8A0E836}" type="presOf" srcId="{173C100B-B1B3-46E4-ACD0-EF37A31FC93A}" destId="{A61B5DB8-C67D-40BC-8331-CD0865E5517E}" srcOrd="0" destOrd="0" presId="urn:microsoft.com/office/officeart/2005/8/layout/hList3"/>
    <dgm:cxn modelId="{DC10916E-012D-4D51-9670-9B0B2BDE22D1}" type="presParOf" srcId="{005F96AD-6C3F-47F3-A668-5CC152F05C73}" destId="{22742CB6-9B68-443C-A888-6E55FD53F9AB}" srcOrd="0" destOrd="0" presId="urn:microsoft.com/office/officeart/2005/8/layout/hList3"/>
    <dgm:cxn modelId="{BF5C68C7-2FEE-4F80-A032-16021A6CDF62}" type="presParOf" srcId="{005F96AD-6C3F-47F3-A668-5CC152F05C73}" destId="{54C770F5-AB2B-47C1-A9D0-C53492470FE5}" srcOrd="1" destOrd="0" presId="urn:microsoft.com/office/officeart/2005/8/layout/hList3"/>
    <dgm:cxn modelId="{B601B571-60D3-4DEC-B8BC-542E807C9026}" type="presParOf" srcId="{54C770F5-AB2B-47C1-A9D0-C53492470FE5}" destId="{993168E7-6A8C-497B-B962-F01381E0AA57}" srcOrd="0" destOrd="0" presId="urn:microsoft.com/office/officeart/2005/8/layout/hList3"/>
    <dgm:cxn modelId="{214A05F2-3480-4AFC-AA1F-5DFEB35DF875}" type="presParOf" srcId="{54C770F5-AB2B-47C1-A9D0-C53492470FE5}" destId="{A61B5DB8-C67D-40BC-8331-CD0865E5517E}" srcOrd="1" destOrd="0" presId="urn:microsoft.com/office/officeart/2005/8/layout/hList3"/>
    <dgm:cxn modelId="{E0A695D7-ADF6-47FD-9190-B2AEC8E00B3E}" type="presParOf" srcId="{54C770F5-AB2B-47C1-A9D0-C53492470FE5}" destId="{00496502-D232-4F6B-B98B-3846AE20F8FA}" srcOrd="2" destOrd="0" presId="urn:microsoft.com/office/officeart/2005/8/layout/hList3"/>
    <dgm:cxn modelId="{D5F45B9E-B083-4932-9CCA-4A075791FB93}" type="presParOf" srcId="{54C770F5-AB2B-47C1-A9D0-C53492470FE5}" destId="{8EC3CB16-F4A4-47C7-ADED-A2FF229E5E1D}" srcOrd="3" destOrd="0" presId="urn:microsoft.com/office/officeart/2005/8/layout/hList3"/>
    <dgm:cxn modelId="{4F4DD949-6A73-4798-84B3-5A3143BBF7A1}" type="presParOf" srcId="{005F96AD-6C3F-47F3-A668-5CC152F05C73}" destId="{1507B5A8-D1F1-4B59-8BF3-CF28BD0711B0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27FADA7-A979-4E37-B861-416CE5C9617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EEC0845-5E10-498A-A416-2DCF587E7E0B}">
      <dgm:prSet phldrT="[Text]" custT="1"/>
      <dgm:spPr/>
      <dgm:t>
        <a:bodyPr/>
        <a:lstStyle/>
        <a:p>
          <a:r>
            <a:rPr lang="cs-CZ" sz="2000" b="1" dirty="0" smtClean="0">
              <a:solidFill>
                <a:schemeClr val="bg1"/>
              </a:solidFill>
            </a:rPr>
            <a:t>žaloba pro nesplnění povinnosti</a:t>
          </a:r>
          <a:endParaRPr lang="cs-CZ" sz="2000" dirty="0" smtClean="0">
            <a:solidFill>
              <a:schemeClr val="bg1"/>
            </a:solidFill>
          </a:endParaRPr>
        </a:p>
        <a:p>
          <a:endParaRPr lang="cs-CZ" sz="1500" dirty="0"/>
        </a:p>
      </dgm:t>
    </dgm:pt>
    <dgm:pt modelId="{D1125ED3-3B1B-4101-9762-5EFEAE2543C4}" type="parTrans" cxnId="{3E05E284-D0AA-4777-979E-2F86475750DA}">
      <dgm:prSet/>
      <dgm:spPr/>
      <dgm:t>
        <a:bodyPr/>
        <a:lstStyle/>
        <a:p>
          <a:endParaRPr lang="cs-CZ"/>
        </a:p>
      </dgm:t>
    </dgm:pt>
    <dgm:pt modelId="{42177573-2E4A-483D-A62E-E65B7E474D24}" type="sibTrans" cxnId="{3E05E284-D0AA-4777-979E-2F86475750DA}">
      <dgm:prSet/>
      <dgm:spPr/>
      <dgm:t>
        <a:bodyPr/>
        <a:lstStyle/>
        <a:p>
          <a:endParaRPr lang="cs-CZ"/>
        </a:p>
      </dgm:t>
    </dgm:pt>
    <dgm:pt modelId="{CE30F364-D684-42A9-8256-685DD7494EA6}">
      <dgm:prSet phldrT="[Text]" custT="1"/>
      <dgm:spPr/>
      <dgm:t>
        <a:bodyPr/>
        <a:lstStyle/>
        <a:p>
          <a:r>
            <a:rPr lang="cs-CZ" sz="2000" b="1" dirty="0" smtClean="0">
              <a:solidFill>
                <a:schemeClr val="bg1"/>
              </a:solidFill>
            </a:rPr>
            <a:t>žaloba na neplatnost</a:t>
          </a:r>
          <a:endParaRPr lang="cs-CZ" sz="2000" dirty="0">
            <a:solidFill>
              <a:schemeClr val="bg1"/>
            </a:solidFill>
          </a:endParaRPr>
        </a:p>
      </dgm:t>
    </dgm:pt>
    <dgm:pt modelId="{84CA1FB6-5BED-43CB-85E8-A1B70BA43772}" type="parTrans" cxnId="{D75975C9-C4E2-4F26-9EA6-DF3B5DF693D9}">
      <dgm:prSet/>
      <dgm:spPr/>
      <dgm:t>
        <a:bodyPr/>
        <a:lstStyle/>
        <a:p>
          <a:endParaRPr lang="cs-CZ"/>
        </a:p>
      </dgm:t>
    </dgm:pt>
    <dgm:pt modelId="{C6979A97-3F37-48CB-9335-388564235796}" type="sibTrans" cxnId="{D75975C9-C4E2-4F26-9EA6-DF3B5DF693D9}">
      <dgm:prSet/>
      <dgm:spPr/>
      <dgm:t>
        <a:bodyPr/>
        <a:lstStyle/>
        <a:p>
          <a:endParaRPr lang="cs-CZ"/>
        </a:p>
      </dgm:t>
    </dgm:pt>
    <dgm:pt modelId="{4DFFF484-07E8-40A3-90C8-5825102E5A32}">
      <dgm:prSet phldrT="[Text]" custT="1"/>
      <dgm:spPr/>
      <dgm:t>
        <a:bodyPr/>
        <a:lstStyle/>
        <a:p>
          <a:r>
            <a:rPr lang="cs-CZ" sz="2000" b="1" dirty="0" smtClean="0">
              <a:solidFill>
                <a:schemeClr val="bg1"/>
              </a:solidFill>
            </a:rPr>
            <a:t>žaloba pro nečinnost</a:t>
          </a:r>
          <a:endParaRPr lang="cs-CZ" sz="2000" dirty="0">
            <a:solidFill>
              <a:schemeClr val="bg1"/>
            </a:solidFill>
          </a:endParaRPr>
        </a:p>
      </dgm:t>
    </dgm:pt>
    <dgm:pt modelId="{3DA4F7F8-DDA3-4485-8261-B69C3F3FC5BA}" type="parTrans" cxnId="{FB0AA0C9-5BEA-40FF-862A-E16FBE87F3F0}">
      <dgm:prSet/>
      <dgm:spPr/>
      <dgm:t>
        <a:bodyPr/>
        <a:lstStyle/>
        <a:p>
          <a:endParaRPr lang="cs-CZ"/>
        </a:p>
      </dgm:t>
    </dgm:pt>
    <dgm:pt modelId="{F98D29F4-8A27-43D6-BC7B-952DD8BEC2BC}" type="sibTrans" cxnId="{FB0AA0C9-5BEA-40FF-862A-E16FBE87F3F0}">
      <dgm:prSet/>
      <dgm:spPr/>
      <dgm:t>
        <a:bodyPr/>
        <a:lstStyle/>
        <a:p>
          <a:endParaRPr lang="cs-CZ"/>
        </a:p>
      </dgm:t>
    </dgm:pt>
    <dgm:pt modelId="{F8D0E45A-E22D-4A11-A30F-9A727FCAF037}">
      <dgm:prSet phldrT="[Text]" custT="1"/>
      <dgm:spPr/>
      <dgm:t>
        <a:bodyPr/>
        <a:lstStyle/>
        <a:p>
          <a:r>
            <a:rPr lang="cs-CZ" sz="2000" b="1" dirty="0" smtClean="0">
              <a:solidFill>
                <a:schemeClr val="bg1"/>
              </a:solidFill>
            </a:rPr>
            <a:t>přímé žaloby</a:t>
          </a:r>
          <a:endParaRPr lang="cs-CZ" sz="2000" dirty="0">
            <a:solidFill>
              <a:schemeClr val="bg1"/>
            </a:solidFill>
          </a:endParaRPr>
        </a:p>
      </dgm:t>
    </dgm:pt>
    <dgm:pt modelId="{AA003D18-8AA6-4494-ACB4-4C1C605CD2C6}" type="parTrans" cxnId="{1681FB6E-C8CD-4251-80EE-471A03B04480}">
      <dgm:prSet/>
      <dgm:spPr/>
      <dgm:t>
        <a:bodyPr/>
        <a:lstStyle/>
        <a:p>
          <a:endParaRPr lang="cs-CZ"/>
        </a:p>
      </dgm:t>
    </dgm:pt>
    <dgm:pt modelId="{595215D8-6A80-4F67-AD70-7EF530ECFDAF}" type="sibTrans" cxnId="{1681FB6E-C8CD-4251-80EE-471A03B04480}">
      <dgm:prSet/>
      <dgm:spPr/>
      <dgm:t>
        <a:bodyPr/>
        <a:lstStyle/>
        <a:p>
          <a:endParaRPr lang="cs-CZ"/>
        </a:p>
      </dgm:t>
    </dgm:pt>
    <dgm:pt modelId="{4003DEC0-DB24-4FDE-B944-37DFC2CD5C4D}">
      <dgm:prSet custT="1"/>
      <dgm:spPr/>
      <dgm:t>
        <a:bodyPr/>
        <a:lstStyle/>
        <a:p>
          <a:r>
            <a:rPr lang="cs-CZ" sz="2000" b="1" dirty="0" smtClean="0">
              <a:solidFill>
                <a:schemeClr val="bg1"/>
              </a:solidFill>
            </a:rPr>
            <a:t>rozhodnutí o předběžné otázce</a:t>
          </a:r>
          <a:endParaRPr lang="cs-CZ" sz="2000" dirty="0" smtClean="0">
            <a:solidFill>
              <a:schemeClr val="bg1"/>
            </a:solidFill>
          </a:endParaRPr>
        </a:p>
      </dgm:t>
    </dgm:pt>
    <dgm:pt modelId="{17955328-79D3-4273-86B0-29FD529AA482}" type="parTrans" cxnId="{FFEF58A3-EB44-4CB2-B807-E6A487434C6D}">
      <dgm:prSet/>
      <dgm:spPr/>
      <dgm:t>
        <a:bodyPr/>
        <a:lstStyle/>
        <a:p>
          <a:endParaRPr lang="cs-CZ"/>
        </a:p>
      </dgm:t>
    </dgm:pt>
    <dgm:pt modelId="{60F4E655-E94B-4AD2-B4C8-CECA6FE6ABEE}" type="sibTrans" cxnId="{FFEF58A3-EB44-4CB2-B807-E6A487434C6D}">
      <dgm:prSet/>
      <dgm:spPr/>
      <dgm:t>
        <a:bodyPr/>
        <a:lstStyle/>
        <a:p>
          <a:endParaRPr lang="cs-CZ"/>
        </a:p>
      </dgm:t>
    </dgm:pt>
    <dgm:pt modelId="{F97BF794-1C64-4EC4-AB9F-36EFF8B84485}" type="pres">
      <dgm:prSet presAssocID="{127FADA7-A979-4E37-B861-416CE5C96171}" presName="linear" presStyleCnt="0">
        <dgm:presLayoutVars>
          <dgm:animLvl val="lvl"/>
          <dgm:resizeHandles val="exact"/>
        </dgm:presLayoutVars>
      </dgm:prSet>
      <dgm:spPr/>
    </dgm:pt>
    <dgm:pt modelId="{1377B62D-70D6-4CD3-9BFF-14C439EDA0FB}" type="pres">
      <dgm:prSet presAssocID="{4EEC0845-5E10-498A-A416-2DCF587E7E0B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4C1191D-8C09-4BC7-8E26-55F0AD99DC1F}" type="pres">
      <dgm:prSet presAssocID="{42177573-2E4A-483D-A62E-E65B7E474D24}" presName="spacer" presStyleCnt="0"/>
      <dgm:spPr/>
    </dgm:pt>
    <dgm:pt modelId="{4F7028EE-91A0-4EAC-9C2D-BE2753BC289C}" type="pres">
      <dgm:prSet presAssocID="{4003DEC0-DB24-4FDE-B944-37DFC2CD5C4D}" presName="parentText" presStyleLbl="node1" presStyleIdx="1" presStyleCnt="5" custLinFactNeighborX="-8054" custLinFactNeighborY="-23713">
        <dgm:presLayoutVars>
          <dgm:chMax val="0"/>
          <dgm:bulletEnabled val="1"/>
        </dgm:presLayoutVars>
      </dgm:prSet>
      <dgm:spPr/>
    </dgm:pt>
    <dgm:pt modelId="{DA6800C7-4A7D-400E-AD00-47150D66E0A6}" type="pres">
      <dgm:prSet presAssocID="{60F4E655-E94B-4AD2-B4C8-CECA6FE6ABEE}" presName="spacer" presStyleCnt="0"/>
      <dgm:spPr/>
    </dgm:pt>
    <dgm:pt modelId="{A8B32AA1-8B1D-426C-9920-692A03A87F46}" type="pres">
      <dgm:prSet presAssocID="{CE30F364-D684-42A9-8256-685DD7494EA6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161B3D3-C26B-458E-AD61-356F0D44B402}" type="pres">
      <dgm:prSet presAssocID="{C6979A97-3F37-48CB-9335-388564235796}" presName="spacer" presStyleCnt="0"/>
      <dgm:spPr/>
    </dgm:pt>
    <dgm:pt modelId="{A34B8373-7551-4833-B548-2AABFE70358E}" type="pres">
      <dgm:prSet presAssocID="{4DFFF484-07E8-40A3-90C8-5825102E5A32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207FC60-870F-410B-91AB-3A95A1009E62}" type="pres">
      <dgm:prSet presAssocID="{F98D29F4-8A27-43D6-BC7B-952DD8BEC2BC}" presName="spacer" presStyleCnt="0"/>
      <dgm:spPr/>
    </dgm:pt>
    <dgm:pt modelId="{285C6ABC-BBBC-4ACC-935E-74F19A5B1545}" type="pres">
      <dgm:prSet presAssocID="{F8D0E45A-E22D-4A11-A30F-9A727FCAF037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0AA0C9-5BEA-40FF-862A-E16FBE87F3F0}" srcId="{127FADA7-A979-4E37-B861-416CE5C96171}" destId="{4DFFF484-07E8-40A3-90C8-5825102E5A32}" srcOrd="3" destOrd="0" parTransId="{3DA4F7F8-DDA3-4485-8261-B69C3F3FC5BA}" sibTransId="{F98D29F4-8A27-43D6-BC7B-952DD8BEC2BC}"/>
    <dgm:cxn modelId="{D75975C9-C4E2-4F26-9EA6-DF3B5DF693D9}" srcId="{127FADA7-A979-4E37-B861-416CE5C96171}" destId="{CE30F364-D684-42A9-8256-685DD7494EA6}" srcOrd="2" destOrd="0" parTransId="{84CA1FB6-5BED-43CB-85E8-A1B70BA43772}" sibTransId="{C6979A97-3F37-48CB-9335-388564235796}"/>
    <dgm:cxn modelId="{5E0A3E8A-CBF1-4AD1-A30D-C15F6C75BC2F}" type="presOf" srcId="{127FADA7-A979-4E37-B861-416CE5C96171}" destId="{F97BF794-1C64-4EC4-AB9F-36EFF8B84485}" srcOrd="0" destOrd="0" presId="urn:microsoft.com/office/officeart/2005/8/layout/vList2"/>
    <dgm:cxn modelId="{74A6800D-E53E-4670-88A0-A8B9D130012A}" type="presOf" srcId="{4003DEC0-DB24-4FDE-B944-37DFC2CD5C4D}" destId="{4F7028EE-91A0-4EAC-9C2D-BE2753BC289C}" srcOrd="0" destOrd="0" presId="urn:microsoft.com/office/officeart/2005/8/layout/vList2"/>
    <dgm:cxn modelId="{FFEF58A3-EB44-4CB2-B807-E6A487434C6D}" srcId="{127FADA7-A979-4E37-B861-416CE5C96171}" destId="{4003DEC0-DB24-4FDE-B944-37DFC2CD5C4D}" srcOrd="1" destOrd="0" parTransId="{17955328-79D3-4273-86B0-29FD529AA482}" sibTransId="{60F4E655-E94B-4AD2-B4C8-CECA6FE6ABEE}"/>
    <dgm:cxn modelId="{DE7B058D-8064-4598-9DCA-92136458D7AF}" type="presOf" srcId="{F8D0E45A-E22D-4A11-A30F-9A727FCAF037}" destId="{285C6ABC-BBBC-4ACC-935E-74F19A5B1545}" srcOrd="0" destOrd="0" presId="urn:microsoft.com/office/officeart/2005/8/layout/vList2"/>
    <dgm:cxn modelId="{B0A3A781-C86D-4889-B257-F42CF9D07F4B}" type="presOf" srcId="{4EEC0845-5E10-498A-A416-2DCF587E7E0B}" destId="{1377B62D-70D6-4CD3-9BFF-14C439EDA0FB}" srcOrd="0" destOrd="0" presId="urn:microsoft.com/office/officeart/2005/8/layout/vList2"/>
    <dgm:cxn modelId="{7DF5BD96-EB67-45B6-AF10-8E0EBCF35CBD}" type="presOf" srcId="{CE30F364-D684-42A9-8256-685DD7494EA6}" destId="{A8B32AA1-8B1D-426C-9920-692A03A87F46}" srcOrd="0" destOrd="0" presId="urn:microsoft.com/office/officeart/2005/8/layout/vList2"/>
    <dgm:cxn modelId="{53ACB2CC-4359-4494-9EDF-008D6AFFBECD}" type="presOf" srcId="{4DFFF484-07E8-40A3-90C8-5825102E5A32}" destId="{A34B8373-7551-4833-B548-2AABFE70358E}" srcOrd="0" destOrd="0" presId="urn:microsoft.com/office/officeart/2005/8/layout/vList2"/>
    <dgm:cxn modelId="{1681FB6E-C8CD-4251-80EE-471A03B04480}" srcId="{127FADA7-A979-4E37-B861-416CE5C96171}" destId="{F8D0E45A-E22D-4A11-A30F-9A727FCAF037}" srcOrd="4" destOrd="0" parTransId="{AA003D18-8AA6-4494-ACB4-4C1C605CD2C6}" sibTransId="{595215D8-6A80-4F67-AD70-7EF530ECFDAF}"/>
    <dgm:cxn modelId="{3E05E284-D0AA-4777-979E-2F86475750DA}" srcId="{127FADA7-A979-4E37-B861-416CE5C96171}" destId="{4EEC0845-5E10-498A-A416-2DCF587E7E0B}" srcOrd="0" destOrd="0" parTransId="{D1125ED3-3B1B-4101-9762-5EFEAE2543C4}" sibTransId="{42177573-2E4A-483D-A62E-E65B7E474D24}"/>
    <dgm:cxn modelId="{0F0D3236-0554-44A5-A273-FFF3837232E8}" type="presParOf" srcId="{F97BF794-1C64-4EC4-AB9F-36EFF8B84485}" destId="{1377B62D-70D6-4CD3-9BFF-14C439EDA0FB}" srcOrd="0" destOrd="0" presId="urn:microsoft.com/office/officeart/2005/8/layout/vList2"/>
    <dgm:cxn modelId="{1BBC5EA1-FD0C-44F2-8BFA-32A4476959D9}" type="presParOf" srcId="{F97BF794-1C64-4EC4-AB9F-36EFF8B84485}" destId="{14C1191D-8C09-4BC7-8E26-55F0AD99DC1F}" srcOrd="1" destOrd="0" presId="urn:microsoft.com/office/officeart/2005/8/layout/vList2"/>
    <dgm:cxn modelId="{4489B2B4-F2AA-4DE5-AA61-107C01F8DDAE}" type="presParOf" srcId="{F97BF794-1C64-4EC4-AB9F-36EFF8B84485}" destId="{4F7028EE-91A0-4EAC-9C2D-BE2753BC289C}" srcOrd="2" destOrd="0" presId="urn:microsoft.com/office/officeart/2005/8/layout/vList2"/>
    <dgm:cxn modelId="{118F3259-C04A-4C1D-85D5-268EECD1B86A}" type="presParOf" srcId="{F97BF794-1C64-4EC4-AB9F-36EFF8B84485}" destId="{DA6800C7-4A7D-400E-AD00-47150D66E0A6}" srcOrd="3" destOrd="0" presId="urn:microsoft.com/office/officeart/2005/8/layout/vList2"/>
    <dgm:cxn modelId="{A3755F17-F809-4CAB-BC9A-36A8EBAA4078}" type="presParOf" srcId="{F97BF794-1C64-4EC4-AB9F-36EFF8B84485}" destId="{A8B32AA1-8B1D-426C-9920-692A03A87F46}" srcOrd="4" destOrd="0" presId="urn:microsoft.com/office/officeart/2005/8/layout/vList2"/>
    <dgm:cxn modelId="{98BB8307-8399-4523-B94F-AED784446A24}" type="presParOf" srcId="{F97BF794-1C64-4EC4-AB9F-36EFF8B84485}" destId="{D161B3D3-C26B-458E-AD61-356F0D44B402}" srcOrd="5" destOrd="0" presId="urn:microsoft.com/office/officeart/2005/8/layout/vList2"/>
    <dgm:cxn modelId="{7D53B1B2-0851-4F3D-BFBC-E0CCA1C55B51}" type="presParOf" srcId="{F97BF794-1C64-4EC4-AB9F-36EFF8B84485}" destId="{A34B8373-7551-4833-B548-2AABFE70358E}" srcOrd="6" destOrd="0" presId="urn:microsoft.com/office/officeart/2005/8/layout/vList2"/>
    <dgm:cxn modelId="{D66F2488-B003-4BF9-9642-216F8A5418CE}" type="presParOf" srcId="{F97BF794-1C64-4EC4-AB9F-36EFF8B84485}" destId="{2207FC60-870F-410B-91AB-3A95A1009E62}" srcOrd="7" destOrd="0" presId="urn:microsoft.com/office/officeart/2005/8/layout/vList2"/>
    <dgm:cxn modelId="{C0007C55-70D2-4CF6-B25F-C11E1A6CB732}" type="presParOf" srcId="{F97BF794-1C64-4EC4-AB9F-36EFF8B84485}" destId="{285C6ABC-BBBC-4ACC-935E-74F19A5B1545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0DCBEFE-2915-469B-BE89-C727B961E24E}" type="doc">
      <dgm:prSet loTypeId="urn:microsoft.com/office/officeart/2005/8/layout/b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EAD14F9-B2B0-4F32-9C13-844C94DE37E9}">
      <dgm:prSet phldrT="[Text]"/>
      <dgm:spPr/>
      <dgm:t>
        <a:bodyPr/>
        <a:lstStyle/>
        <a:p>
          <a:r>
            <a:rPr lang="cs-CZ" dirty="0" smtClean="0"/>
            <a:t>Evropská banka pro obnovu a rozvoj</a:t>
          </a:r>
          <a:endParaRPr lang="cs-CZ" dirty="0"/>
        </a:p>
      </dgm:t>
    </dgm:pt>
    <dgm:pt modelId="{5FEE2397-EC1F-48C9-93E1-9D1043D2144F}" type="parTrans" cxnId="{9E1AF3AD-83D7-483C-ABC8-B7BD26D61BE1}">
      <dgm:prSet/>
      <dgm:spPr/>
      <dgm:t>
        <a:bodyPr/>
        <a:lstStyle/>
        <a:p>
          <a:endParaRPr lang="cs-CZ"/>
        </a:p>
      </dgm:t>
    </dgm:pt>
    <dgm:pt modelId="{2446E44B-C1AD-4E5C-85A0-45F12329E828}" type="sibTrans" cxnId="{9E1AF3AD-83D7-483C-ABC8-B7BD26D61BE1}">
      <dgm:prSet/>
      <dgm:spPr/>
      <dgm:t>
        <a:bodyPr/>
        <a:lstStyle/>
        <a:p>
          <a:endParaRPr lang="cs-CZ"/>
        </a:p>
      </dgm:t>
    </dgm:pt>
    <dgm:pt modelId="{AF06D93D-205E-459D-86D5-84F770C5BC03}">
      <dgm:prSet phldrT="[Text]"/>
      <dgm:spPr/>
      <dgm:t>
        <a:bodyPr/>
        <a:lstStyle/>
        <a:p>
          <a:r>
            <a:rPr lang="cs-CZ" dirty="0" smtClean="0"/>
            <a:t>Výbor regionů</a:t>
          </a:r>
          <a:endParaRPr lang="cs-CZ" dirty="0"/>
        </a:p>
      </dgm:t>
    </dgm:pt>
    <dgm:pt modelId="{6B371396-AA73-4EF6-80AD-633F5D99C2A0}" type="parTrans" cxnId="{03F92BA0-4E15-4493-87CC-468AAF28F3BC}">
      <dgm:prSet/>
      <dgm:spPr/>
      <dgm:t>
        <a:bodyPr/>
        <a:lstStyle/>
        <a:p>
          <a:endParaRPr lang="cs-CZ"/>
        </a:p>
      </dgm:t>
    </dgm:pt>
    <dgm:pt modelId="{CA5B6E8D-D3F0-4698-9209-7B3DCAFD2ACB}" type="sibTrans" cxnId="{03F92BA0-4E15-4493-87CC-468AAF28F3BC}">
      <dgm:prSet/>
      <dgm:spPr/>
      <dgm:t>
        <a:bodyPr/>
        <a:lstStyle/>
        <a:p>
          <a:endParaRPr lang="cs-CZ"/>
        </a:p>
      </dgm:t>
    </dgm:pt>
    <dgm:pt modelId="{154543EB-BC79-4455-8AE2-B7117B41E1A8}">
      <dgm:prSet phldrT="[Text]"/>
      <dgm:spPr/>
      <dgm:t>
        <a:bodyPr/>
        <a:lstStyle/>
        <a:p>
          <a:r>
            <a:rPr lang="cs-CZ" dirty="0" smtClean="0"/>
            <a:t>Evropský hospodářský a sociální výbor</a:t>
          </a:r>
          <a:endParaRPr lang="cs-CZ" dirty="0"/>
        </a:p>
      </dgm:t>
    </dgm:pt>
    <dgm:pt modelId="{77478117-6AAD-4601-864E-432525242934}" type="parTrans" cxnId="{FD2DF19E-ADF4-4006-8471-80F7E8A07F20}">
      <dgm:prSet/>
      <dgm:spPr/>
      <dgm:t>
        <a:bodyPr/>
        <a:lstStyle/>
        <a:p>
          <a:endParaRPr lang="cs-CZ"/>
        </a:p>
      </dgm:t>
    </dgm:pt>
    <dgm:pt modelId="{2C670880-F7EA-4AB1-BE55-FA8E0AE30F73}" type="sibTrans" cxnId="{FD2DF19E-ADF4-4006-8471-80F7E8A07F20}">
      <dgm:prSet/>
      <dgm:spPr/>
      <dgm:t>
        <a:bodyPr/>
        <a:lstStyle/>
        <a:p>
          <a:endParaRPr lang="cs-CZ"/>
        </a:p>
      </dgm:t>
    </dgm:pt>
    <dgm:pt modelId="{BB055023-288A-4A70-BE43-BCF38C1A8E34}">
      <dgm:prSet phldrT="[Text]"/>
      <dgm:spPr/>
      <dgm:t>
        <a:bodyPr/>
        <a:lstStyle/>
        <a:p>
          <a:r>
            <a:rPr lang="cs-CZ" dirty="0" smtClean="0"/>
            <a:t>Evropská investiční banka</a:t>
          </a:r>
          <a:endParaRPr lang="cs-CZ" dirty="0"/>
        </a:p>
      </dgm:t>
    </dgm:pt>
    <dgm:pt modelId="{E74AAAD4-8660-4FD8-BA15-4FEC3A87DFAE}" type="parTrans" cxnId="{EFAFBCFE-9DD9-4923-BFF7-025EBCF3534D}">
      <dgm:prSet/>
      <dgm:spPr/>
      <dgm:t>
        <a:bodyPr/>
        <a:lstStyle/>
        <a:p>
          <a:endParaRPr lang="cs-CZ"/>
        </a:p>
      </dgm:t>
    </dgm:pt>
    <dgm:pt modelId="{951E72C1-D03F-428A-9441-D27CA338C77F}" type="sibTrans" cxnId="{EFAFBCFE-9DD9-4923-BFF7-025EBCF3534D}">
      <dgm:prSet/>
      <dgm:spPr/>
      <dgm:t>
        <a:bodyPr/>
        <a:lstStyle/>
        <a:p>
          <a:endParaRPr lang="cs-CZ"/>
        </a:p>
      </dgm:t>
    </dgm:pt>
    <dgm:pt modelId="{5D40022A-C653-48AF-9AFD-8945260A0BA6}">
      <dgm:prSet phldrT="[Text]"/>
      <dgm:spPr/>
      <dgm:t>
        <a:bodyPr/>
        <a:lstStyle/>
        <a:p>
          <a:r>
            <a:rPr lang="cs-CZ" dirty="0" smtClean="0"/>
            <a:t>Evropský investiční fond</a:t>
          </a:r>
          <a:endParaRPr lang="cs-CZ" dirty="0"/>
        </a:p>
      </dgm:t>
    </dgm:pt>
    <dgm:pt modelId="{E6FEA6A9-C719-4236-9698-7A304EDB9FC2}" type="parTrans" cxnId="{864EAA1F-44A8-47DB-B222-BEB83213FAC2}">
      <dgm:prSet/>
      <dgm:spPr/>
      <dgm:t>
        <a:bodyPr/>
        <a:lstStyle/>
        <a:p>
          <a:endParaRPr lang="cs-CZ"/>
        </a:p>
      </dgm:t>
    </dgm:pt>
    <dgm:pt modelId="{CCFF75FC-6431-45D0-B4F2-8C562F4E2986}" type="sibTrans" cxnId="{864EAA1F-44A8-47DB-B222-BEB83213FAC2}">
      <dgm:prSet/>
      <dgm:spPr/>
      <dgm:t>
        <a:bodyPr/>
        <a:lstStyle/>
        <a:p>
          <a:endParaRPr lang="cs-CZ"/>
        </a:p>
      </dgm:t>
    </dgm:pt>
    <dgm:pt modelId="{EBC95433-8ADB-47DC-8E3A-14D1D3170E91}">
      <dgm:prSet phldrT="[Text]"/>
      <dgm:spPr/>
      <dgm:t>
        <a:bodyPr/>
        <a:lstStyle/>
        <a:p>
          <a:r>
            <a:rPr lang="cs-CZ" smtClean="0"/>
            <a:t>Eurojust</a:t>
          </a:r>
          <a:endParaRPr lang="cs-CZ"/>
        </a:p>
      </dgm:t>
    </dgm:pt>
    <dgm:pt modelId="{04BED6CC-0B1F-4683-896D-5242B5DBDAC5}" type="parTrans" cxnId="{57E48DBC-0C1A-4337-A930-13EE09D98883}">
      <dgm:prSet/>
      <dgm:spPr/>
      <dgm:t>
        <a:bodyPr/>
        <a:lstStyle/>
        <a:p>
          <a:endParaRPr lang="cs-CZ"/>
        </a:p>
      </dgm:t>
    </dgm:pt>
    <dgm:pt modelId="{A874CD40-5E5B-4716-82E7-88995A362883}" type="sibTrans" cxnId="{57E48DBC-0C1A-4337-A930-13EE09D98883}">
      <dgm:prSet/>
      <dgm:spPr/>
      <dgm:t>
        <a:bodyPr/>
        <a:lstStyle/>
        <a:p>
          <a:endParaRPr lang="cs-CZ"/>
        </a:p>
      </dgm:t>
    </dgm:pt>
    <dgm:pt modelId="{DD22622D-A5F1-463C-B4F8-AC766BB094DB}">
      <dgm:prSet phldrT="[Text]"/>
      <dgm:spPr/>
      <dgm:t>
        <a:bodyPr/>
        <a:lstStyle/>
        <a:p>
          <a:r>
            <a:rPr lang="cs-CZ" dirty="0" smtClean="0"/>
            <a:t>Evropský veřejný ochránce práv</a:t>
          </a:r>
          <a:endParaRPr lang="cs-CZ" dirty="0"/>
        </a:p>
      </dgm:t>
    </dgm:pt>
    <dgm:pt modelId="{B8824318-8514-43B8-873F-1ED206EE1C1C}" type="parTrans" cxnId="{FB964D22-C4A7-4FFC-9B7C-456B9281EBAD}">
      <dgm:prSet/>
      <dgm:spPr/>
      <dgm:t>
        <a:bodyPr/>
        <a:lstStyle/>
        <a:p>
          <a:endParaRPr lang="cs-CZ"/>
        </a:p>
      </dgm:t>
    </dgm:pt>
    <dgm:pt modelId="{1BB3DCAC-6B75-4AAF-AAEA-77269E7C6532}" type="sibTrans" cxnId="{FB964D22-C4A7-4FFC-9B7C-456B9281EBAD}">
      <dgm:prSet/>
      <dgm:spPr/>
      <dgm:t>
        <a:bodyPr/>
        <a:lstStyle/>
        <a:p>
          <a:endParaRPr lang="cs-CZ"/>
        </a:p>
      </dgm:t>
    </dgm:pt>
    <dgm:pt modelId="{6F55B5D5-E7D4-46BA-A108-F2E085AF245E}">
      <dgm:prSet phldrT="[Text]"/>
      <dgm:spPr/>
      <dgm:t>
        <a:bodyPr/>
        <a:lstStyle/>
        <a:p>
          <a:r>
            <a:rPr lang="cs-CZ" dirty="0" smtClean="0"/>
            <a:t>Agentury EU</a:t>
          </a:r>
          <a:endParaRPr lang="cs-CZ" dirty="0"/>
        </a:p>
      </dgm:t>
    </dgm:pt>
    <dgm:pt modelId="{72E831A8-2419-41D1-9EE4-543C21B02667}" type="parTrans" cxnId="{0B3125BC-EA0E-49EC-ABC9-0D75771AFC42}">
      <dgm:prSet/>
      <dgm:spPr/>
      <dgm:t>
        <a:bodyPr/>
        <a:lstStyle/>
        <a:p>
          <a:endParaRPr lang="cs-CZ"/>
        </a:p>
      </dgm:t>
    </dgm:pt>
    <dgm:pt modelId="{1C145462-2E8B-4104-917D-6C3F7B8AD272}" type="sibTrans" cxnId="{0B3125BC-EA0E-49EC-ABC9-0D75771AFC42}">
      <dgm:prSet/>
      <dgm:spPr/>
      <dgm:t>
        <a:bodyPr/>
        <a:lstStyle/>
        <a:p>
          <a:endParaRPr lang="cs-CZ"/>
        </a:p>
      </dgm:t>
    </dgm:pt>
    <dgm:pt modelId="{9F99BDD9-16DB-4EC9-AAA1-42C7F1ABCB0E}">
      <dgm:prSet phldrT="[Text]"/>
      <dgm:spPr/>
      <dgm:t>
        <a:bodyPr/>
        <a:lstStyle/>
        <a:p>
          <a:r>
            <a:rPr lang="cs-CZ" dirty="0" err="1" smtClean="0"/>
            <a:t>Europol</a:t>
          </a:r>
          <a:r>
            <a:rPr lang="cs-CZ" dirty="0" smtClean="0"/>
            <a:t> </a:t>
          </a:r>
        </a:p>
        <a:p>
          <a:r>
            <a:rPr lang="cs-CZ" dirty="0" smtClean="0"/>
            <a:t>atd.</a:t>
          </a:r>
          <a:endParaRPr lang="cs-CZ" dirty="0"/>
        </a:p>
      </dgm:t>
    </dgm:pt>
    <dgm:pt modelId="{431CC346-7C6E-4FC7-946B-A03BE0FA7869}" type="parTrans" cxnId="{2F59BF8A-2EEE-4C52-A5F0-E2C6EBB6E219}">
      <dgm:prSet/>
      <dgm:spPr/>
      <dgm:t>
        <a:bodyPr/>
        <a:lstStyle/>
        <a:p>
          <a:endParaRPr lang="cs-CZ"/>
        </a:p>
      </dgm:t>
    </dgm:pt>
    <dgm:pt modelId="{24DCD07C-936D-400D-8730-0B1EB4333FAD}" type="sibTrans" cxnId="{2F59BF8A-2EEE-4C52-A5F0-E2C6EBB6E219}">
      <dgm:prSet/>
      <dgm:spPr/>
      <dgm:t>
        <a:bodyPr/>
        <a:lstStyle/>
        <a:p>
          <a:endParaRPr lang="cs-CZ"/>
        </a:p>
      </dgm:t>
    </dgm:pt>
    <dgm:pt modelId="{56930A54-20DC-4DE1-B9FD-512E97EAB7DF}" type="pres">
      <dgm:prSet presAssocID="{F0DCBEFE-2915-469B-BE89-C727B961E24E}" presName="Name0" presStyleCnt="0">
        <dgm:presLayoutVars>
          <dgm:dir/>
          <dgm:resizeHandles/>
        </dgm:presLayoutVars>
      </dgm:prSet>
      <dgm:spPr/>
    </dgm:pt>
    <dgm:pt modelId="{DA82A605-A0FE-4A3D-8EBA-B8EAD0E26403}" type="pres">
      <dgm:prSet presAssocID="{EEAD14F9-B2B0-4F32-9C13-844C94DE37E9}" presName="compNode" presStyleCnt="0"/>
      <dgm:spPr/>
    </dgm:pt>
    <dgm:pt modelId="{50C52F38-17EA-4B03-ADCF-308A0FEC81BB}" type="pres">
      <dgm:prSet presAssocID="{EEAD14F9-B2B0-4F32-9C13-844C94DE37E9}" presName="dummyConnPt" presStyleCnt="0"/>
      <dgm:spPr/>
    </dgm:pt>
    <dgm:pt modelId="{C3FABF62-ED67-4374-9E2F-7334ADA8E49C}" type="pres">
      <dgm:prSet presAssocID="{EEAD14F9-B2B0-4F32-9C13-844C94DE37E9}" presName="node" presStyleLbl="node1" presStyleIdx="0" presStyleCnt="9">
        <dgm:presLayoutVars>
          <dgm:bulletEnabled val="1"/>
        </dgm:presLayoutVars>
      </dgm:prSet>
      <dgm:spPr/>
    </dgm:pt>
    <dgm:pt modelId="{C3769C8D-CCA5-4BF9-8C63-20CAA8785746}" type="pres">
      <dgm:prSet presAssocID="{2446E44B-C1AD-4E5C-85A0-45F12329E828}" presName="sibTrans" presStyleLbl="bgSibTrans2D1" presStyleIdx="0" presStyleCnt="8"/>
      <dgm:spPr/>
    </dgm:pt>
    <dgm:pt modelId="{066ABD4E-D71A-42AF-8909-E83C04CC5A9E}" type="pres">
      <dgm:prSet presAssocID="{AF06D93D-205E-459D-86D5-84F770C5BC03}" presName="compNode" presStyleCnt="0"/>
      <dgm:spPr/>
    </dgm:pt>
    <dgm:pt modelId="{87BCB5CF-E1D1-4FB7-B145-8F2328CE9AB6}" type="pres">
      <dgm:prSet presAssocID="{AF06D93D-205E-459D-86D5-84F770C5BC03}" presName="dummyConnPt" presStyleCnt="0"/>
      <dgm:spPr/>
    </dgm:pt>
    <dgm:pt modelId="{9414E838-F022-418D-87C0-3DD528329F58}" type="pres">
      <dgm:prSet presAssocID="{AF06D93D-205E-459D-86D5-84F770C5BC03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2BC2D8-A941-4C3C-9867-A2BA7C1A010A}" type="pres">
      <dgm:prSet presAssocID="{CA5B6E8D-D3F0-4698-9209-7B3DCAFD2ACB}" presName="sibTrans" presStyleLbl="bgSibTrans2D1" presStyleIdx="1" presStyleCnt="8"/>
      <dgm:spPr/>
    </dgm:pt>
    <dgm:pt modelId="{64C9E8C9-AEDB-4C34-B50A-9347183FF123}" type="pres">
      <dgm:prSet presAssocID="{154543EB-BC79-4455-8AE2-B7117B41E1A8}" presName="compNode" presStyleCnt="0"/>
      <dgm:spPr/>
    </dgm:pt>
    <dgm:pt modelId="{A2ED258F-D125-4EB9-84D8-C785B06392E3}" type="pres">
      <dgm:prSet presAssocID="{154543EB-BC79-4455-8AE2-B7117B41E1A8}" presName="dummyConnPt" presStyleCnt="0"/>
      <dgm:spPr/>
    </dgm:pt>
    <dgm:pt modelId="{1442D05C-A307-4927-BC36-5F2407D1B5D7}" type="pres">
      <dgm:prSet presAssocID="{154543EB-BC79-4455-8AE2-B7117B41E1A8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03CD6D4-56CC-4644-A5C8-95AFE61AD134}" type="pres">
      <dgm:prSet presAssocID="{2C670880-F7EA-4AB1-BE55-FA8E0AE30F73}" presName="sibTrans" presStyleLbl="bgSibTrans2D1" presStyleIdx="2" presStyleCnt="8"/>
      <dgm:spPr/>
    </dgm:pt>
    <dgm:pt modelId="{AE65E3CF-2597-4DED-96CE-BFDF9EE203A9}" type="pres">
      <dgm:prSet presAssocID="{BB055023-288A-4A70-BE43-BCF38C1A8E34}" presName="compNode" presStyleCnt="0"/>
      <dgm:spPr/>
    </dgm:pt>
    <dgm:pt modelId="{AB0C65A4-CB0E-4575-84AD-6E0E7518F0EC}" type="pres">
      <dgm:prSet presAssocID="{BB055023-288A-4A70-BE43-BCF38C1A8E34}" presName="dummyConnPt" presStyleCnt="0"/>
      <dgm:spPr/>
    </dgm:pt>
    <dgm:pt modelId="{11870E97-9523-41AF-A171-B0BBB379D577}" type="pres">
      <dgm:prSet presAssocID="{BB055023-288A-4A70-BE43-BCF38C1A8E34}" presName="node" presStyleLbl="node1" presStyleIdx="3" presStyleCnt="9">
        <dgm:presLayoutVars>
          <dgm:bulletEnabled val="1"/>
        </dgm:presLayoutVars>
      </dgm:prSet>
      <dgm:spPr/>
    </dgm:pt>
    <dgm:pt modelId="{746CC2F8-8BCD-4BBA-9AA1-D1C8AA8D1B1D}" type="pres">
      <dgm:prSet presAssocID="{951E72C1-D03F-428A-9441-D27CA338C77F}" presName="sibTrans" presStyleLbl="bgSibTrans2D1" presStyleIdx="3" presStyleCnt="8"/>
      <dgm:spPr/>
    </dgm:pt>
    <dgm:pt modelId="{BAD8C8D0-2B6B-4ACB-B1F3-9F33AE19416B}" type="pres">
      <dgm:prSet presAssocID="{5D40022A-C653-48AF-9AFD-8945260A0BA6}" presName="compNode" presStyleCnt="0"/>
      <dgm:spPr/>
    </dgm:pt>
    <dgm:pt modelId="{8D04185A-6976-4168-96C7-C6C6172DD035}" type="pres">
      <dgm:prSet presAssocID="{5D40022A-C653-48AF-9AFD-8945260A0BA6}" presName="dummyConnPt" presStyleCnt="0"/>
      <dgm:spPr/>
    </dgm:pt>
    <dgm:pt modelId="{7805A6A2-F863-47D5-80B8-D67DBB0995AC}" type="pres">
      <dgm:prSet presAssocID="{5D40022A-C653-48AF-9AFD-8945260A0BA6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3446686-0387-4416-9B33-B9956F57AB0A}" type="pres">
      <dgm:prSet presAssocID="{CCFF75FC-6431-45D0-B4F2-8C562F4E2986}" presName="sibTrans" presStyleLbl="bgSibTrans2D1" presStyleIdx="4" presStyleCnt="8"/>
      <dgm:spPr/>
    </dgm:pt>
    <dgm:pt modelId="{825BC911-0C04-400E-BE2B-A6E03BC12B2B}" type="pres">
      <dgm:prSet presAssocID="{EBC95433-8ADB-47DC-8E3A-14D1D3170E91}" presName="compNode" presStyleCnt="0"/>
      <dgm:spPr/>
    </dgm:pt>
    <dgm:pt modelId="{EAEB9C24-0D7C-40B4-A5B3-D9CBB9E237D2}" type="pres">
      <dgm:prSet presAssocID="{EBC95433-8ADB-47DC-8E3A-14D1D3170E91}" presName="dummyConnPt" presStyleCnt="0"/>
      <dgm:spPr/>
    </dgm:pt>
    <dgm:pt modelId="{FBD24918-654F-4312-BD1E-CFE06EEA0B18}" type="pres">
      <dgm:prSet presAssocID="{EBC95433-8ADB-47DC-8E3A-14D1D3170E91}" presName="node" presStyleLbl="node1" presStyleIdx="5" presStyleCnt="9">
        <dgm:presLayoutVars>
          <dgm:bulletEnabled val="1"/>
        </dgm:presLayoutVars>
      </dgm:prSet>
      <dgm:spPr/>
    </dgm:pt>
    <dgm:pt modelId="{300BC332-77FF-4711-A971-5B80561F47A4}" type="pres">
      <dgm:prSet presAssocID="{A874CD40-5E5B-4716-82E7-88995A362883}" presName="sibTrans" presStyleLbl="bgSibTrans2D1" presStyleIdx="5" presStyleCnt="8"/>
      <dgm:spPr/>
    </dgm:pt>
    <dgm:pt modelId="{D1A18D7C-DEF1-44F5-852D-4A2B96D2C64A}" type="pres">
      <dgm:prSet presAssocID="{DD22622D-A5F1-463C-B4F8-AC766BB094DB}" presName="compNode" presStyleCnt="0"/>
      <dgm:spPr/>
    </dgm:pt>
    <dgm:pt modelId="{F8311F5F-2011-423D-9CAD-FB46433B5427}" type="pres">
      <dgm:prSet presAssocID="{DD22622D-A5F1-463C-B4F8-AC766BB094DB}" presName="dummyConnPt" presStyleCnt="0"/>
      <dgm:spPr/>
    </dgm:pt>
    <dgm:pt modelId="{9872A2A4-667F-4E7F-A1DA-E03275267908}" type="pres">
      <dgm:prSet presAssocID="{DD22622D-A5F1-463C-B4F8-AC766BB094DB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721DEAF-29F8-4837-A65C-2145E6F6DB66}" type="pres">
      <dgm:prSet presAssocID="{1BB3DCAC-6B75-4AAF-AAEA-77269E7C6532}" presName="sibTrans" presStyleLbl="bgSibTrans2D1" presStyleIdx="6" presStyleCnt="8"/>
      <dgm:spPr/>
    </dgm:pt>
    <dgm:pt modelId="{0936011B-036E-45D1-B17F-6D8C3B2D784B}" type="pres">
      <dgm:prSet presAssocID="{6F55B5D5-E7D4-46BA-A108-F2E085AF245E}" presName="compNode" presStyleCnt="0"/>
      <dgm:spPr/>
    </dgm:pt>
    <dgm:pt modelId="{E2DA7EEB-C79C-4A2F-BD2C-7EE021DA42E5}" type="pres">
      <dgm:prSet presAssocID="{6F55B5D5-E7D4-46BA-A108-F2E085AF245E}" presName="dummyConnPt" presStyleCnt="0"/>
      <dgm:spPr/>
    </dgm:pt>
    <dgm:pt modelId="{26E7D13D-9781-4F84-AE24-814D71BA108C}" type="pres">
      <dgm:prSet presAssocID="{6F55B5D5-E7D4-46BA-A108-F2E085AF245E}" presName="node" presStyleLbl="node1" presStyleIdx="7" presStyleCnt="9">
        <dgm:presLayoutVars>
          <dgm:bulletEnabled val="1"/>
        </dgm:presLayoutVars>
      </dgm:prSet>
      <dgm:spPr/>
    </dgm:pt>
    <dgm:pt modelId="{FCC35064-AB99-4585-9AA0-26D341CEB4B8}" type="pres">
      <dgm:prSet presAssocID="{1C145462-2E8B-4104-917D-6C3F7B8AD272}" presName="sibTrans" presStyleLbl="bgSibTrans2D1" presStyleIdx="7" presStyleCnt="8"/>
      <dgm:spPr/>
    </dgm:pt>
    <dgm:pt modelId="{81DCE5FD-35E4-4B7B-B9BB-BCEE9E96A8B1}" type="pres">
      <dgm:prSet presAssocID="{9F99BDD9-16DB-4EC9-AAA1-42C7F1ABCB0E}" presName="compNode" presStyleCnt="0"/>
      <dgm:spPr/>
    </dgm:pt>
    <dgm:pt modelId="{96861365-6EB3-4F27-8D4A-9C5DFD284DB2}" type="pres">
      <dgm:prSet presAssocID="{9F99BDD9-16DB-4EC9-AAA1-42C7F1ABCB0E}" presName="dummyConnPt" presStyleCnt="0"/>
      <dgm:spPr/>
    </dgm:pt>
    <dgm:pt modelId="{FA7E86C6-2922-4D88-A849-2956877C98F5}" type="pres">
      <dgm:prSet presAssocID="{9F99BDD9-16DB-4EC9-AAA1-42C7F1ABCB0E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4C179FE-0243-459D-9CE4-117321A960EC}" type="presOf" srcId="{1C145462-2E8B-4104-917D-6C3F7B8AD272}" destId="{FCC35064-AB99-4585-9AA0-26D341CEB4B8}" srcOrd="0" destOrd="0" presId="urn:microsoft.com/office/officeart/2005/8/layout/bProcess4"/>
    <dgm:cxn modelId="{2F59BF8A-2EEE-4C52-A5F0-E2C6EBB6E219}" srcId="{F0DCBEFE-2915-469B-BE89-C727B961E24E}" destId="{9F99BDD9-16DB-4EC9-AAA1-42C7F1ABCB0E}" srcOrd="8" destOrd="0" parTransId="{431CC346-7C6E-4FC7-946B-A03BE0FA7869}" sibTransId="{24DCD07C-936D-400D-8730-0B1EB4333FAD}"/>
    <dgm:cxn modelId="{E57C1198-DC44-4708-84E5-8715F2972678}" type="presOf" srcId="{DD22622D-A5F1-463C-B4F8-AC766BB094DB}" destId="{9872A2A4-667F-4E7F-A1DA-E03275267908}" srcOrd="0" destOrd="0" presId="urn:microsoft.com/office/officeart/2005/8/layout/bProcess4"/>
    <dgm:cxn modelId="{6A612E33-DF36-4E27-AEBD-44683A382DA5}" type="presOf" srcId="{9F99BDD9-16DB-4EC9-AAA1-42C7F1ABCB0E}" destId="{FA7E86C6-2922-4D88-A849-2956877C98F5}" srcOrd="0" destOrd="0" presId="urn:microsoft.com/office/officeart/2005/8/layout/bProcess4"/>
    <dgm:cxn modelId="{9FD574FB-1E26-4C67-8415-E0A30D872217}" type="presOf" srcId="{154543EB-BC79-4455-8AE2-B7117B41E1A8}" destId="{1442D05C-A307-4927-BC36-5F2407D1B5D7}" srcOrd="0" destOrd="0" presId="urn:microsoft.com/office/officeart/2005/8/layout/bProcess4"/>
    <dgm:cxn modelId="{0B3125BC-EA0E-49EC-ABC9-0D75771AFC42}" srcId="{F0DCBEFE-2915-469B-BE89-C727B961E24E}" destId="{6F55B5D5-E7D4-46BA-A108-F2E085AF245E}" srcOrd="7" destOrd="0" parTransId="{72E831A8-2419-41D1-9EE4-543C21B02667}" sibTransId="{1C145462-2E8B-4104-917D-6C3F7B8AD272}"/>
    <dgm:cxn modelId="{1E54F408-0579-4489-9272-BA760EB8F567}" type="presOf" srcId="{CCFF75FC-6431-45D0-B4F2-8C562F4E2986}" destId="{A3446686-0387-4416-9B33-B9956F57AB0A}" srcOrd="0" destOrd="0" presId="urn:microsoft.com/office/officeart/2005/8/layout/bProcess4"/>
    <dgm:cxn modelId="{9E1AF3AD-83D7-483C-ABC8-B7BD26D61BE1}" srcId="{F0DCBEFE-2915-469B-BE89-C727B961E24E}" destId="{EEAD14F9-B2B0-4F32-9C13-844C94DE37E9}" srcOrd="0" destOrd="0" parTransId="{5FEE2397-EC1F-48C9-93E1-9D1043D2144F}" sibTransId="{2446E44B-C1AD-4E5C-85A0-45F12329E828}"/>
    <dgm:cxn modelId="{DA3C3C28-D724-4577-96C2-9E55607AA583}" type="presOf" srcId="{CA5B6E8D-D3F0-4698-9209-7B3DCAFD2ACB}" destId="{0E2BC2D8-A941-4C3C-9867-A2BA7C1A010A}" srcOrd="0" destOrd="0" presId="urn:microsoft.com/office/officeart/2005/8/layout/bProcess4"/>
    <dgm:cxn modelId="{DC7D1D19-2044-4405-9872-2F3E7DA598F3}" type="presOf" srcId="{BB055023-288A-4A70-BE43-BCF38C1A8E34}" destId="{11870E97-9523-41AF-A171-B0BBB379D577}" srcOrd="0" destOrd="0" presId="urn:microsoft.com/office/officeart/2005/8/layout/bProcess4"/>
    <dgm:cxn modelId="{47515930-B538-46C6-A44B-43C334DEB4D2}" type="presOf" srcId="{2C670880-F7EA-4AB1-BE55-FA8E0AE30F73}" destId="{603CD6D4-56CC-4644-A5C8-95AFE61AD134}" srcOrd="0" destOrd="0" presId="urn:microsoft.com/office/officeart/2005/8/layout/bProcess4"/>
    <dgm:cxn modelId="{C7A26968-53F9-49A5-B5E6-8152A6A8CA2D}" type="presOf" srcId="{EEAD14F9-B2B0-4F32-9C13-844C94DE37E9}" destId="{C3FABF62-ED67-4374-9E2F-7334ADA8E49C}" srcOrd="0" destOrd="0" presId="urn:microsoft.com/office/officeart/2005/8/layout/bProcess4"/>
    <dgm:cxn modelId="{9F43BE4A-AE63-46C1-BB99-3DBF0594E286}" type="presOf" srcId="{2446E44B-C1AD-4E5C-85A0-45F12329E828}" destId="{C3769C8D-CCA5-4BF9-8C63-20CAA8785746}" srcOrd="0" destOrd="0" presId="urn:microsoft.com/office/officeart/2005/8/layout/bProcess4"/>
    <dgm:cxn modelId="{03F92BA0-4E15-4493-87CC-468AAF28F3BC}" srcId="{F0DCBEFE-2915-469B-BE89-C727B961E24E}" destId="{AF06D93D-205E-459D-86D5-84F770C5BC03}" srcOrd="1" destOrd="0" parTransId="{6B371396-AA73-4EF6-80AD-633F5D99C2A0}" sibTransId="{CA5B6E8D-D3F0-4698-9209-7B3DCAFD2ACB}"/>
    <dgm:cxn modelId="{07BE9409-2A35-4C3D-87E5-C52FDD763875}" type="presOf" srcId="{F0DCBEFE-2915-469B-BE89-C727B961E24E}" destId="{56930A54-20DC-4DE1-B9FD-512E97EAB7DF}" srcOrd="0" destOrd="0" presId="urn:microsoft.com/office/officeart/2005/8/layout/bProcess4"/>
    <dgm:cxn modelId="{8324879B-1018-4E5B-AE7B-B829C05FB7E6}" type="presOf" srcId="{A874CD40-5E5B-4716-82E7-88995A362883}" destId="{300BC332-77FF-4711-A971-5B80561F47A4}" srcOrd="0" destOrd="0" presId="urn:microsoft.com/office/officeart/2005/8/layout/bProcess4"/>
    <dgm:cxn modelId="{57E48DBC-0C1A-4337-A930-13EE09D98883}" srcId="{F0DCBEFE-2915-469B-BE89-C727B961E24E}" destId="{EBC95433-8ADB-47DC-8E3A-14D1D3170E91}" srcOrd="5" destOrd="0" parTransId="{04BED6CC-0B1F-4683-896D-5242B5DBDAC5}" sibTransId="{A874CD40-5E5B-4716-82E7-88995A362883}"/>
    <dgm:cxn modelId="{EFAFBCFE-9DD9-4923-BFF7-025EBCF3534D}" srcId="{F0DCBEFE-2915-469B-BE89-C727B961E24E}" destId="{BB055023-288A-4A70-BE43-BCF38C1A8E34}" srcOrd="3" destOrd="0" parTransId="{E74AAAD4-8660-4FD8-BA15-4FEC3A87DFAE}" sibTransId="{951E72C1-D03F-428A-9441-D27CA338C77F}"/>
    <dgm:cxn modelId="{FD2DF19E-ADF4-4006-8471-80F7E8A07F20}" srcId="{F0DCBEFE-2915-469B-BE89-C727B961E24E}" destId="{154543EB-BC79-4455-8AE2-B7117B41E1A8}" srcOrd="2" destOrd="0" parTransId="{77478117-6AAD-4601-864E-432525242934}" sibTransId="{2C670880-F7EA-4AB1-BE55-FA8E0AE30F73}"/>
    <dgm:cxn modelId="{78840C9C-0861-45D6-ABCE-D58C4A50E008}" type="presOf" srcId="{5D40022A-C653-48AF-9AFD-8945260A0BA6}" destId="{7805A6A2-F863-47D5-80B8-D67DBB0995AC}" srcOrd="0" destOrd="0" presId="urn:microsoft.com/office/officeart/2005/8/layout/bProcess4"/>
    <dgm:cxn modelId="{B44FABCF-F671-426A-8B62-32C0BF394149}" type="presOf" srcId="{6F55B5D5-E7D4-46BA-A108-F2E085AF245E}" destId="{26E7D13D-9781-4F84-AE24-814D71BA108C}" srcOrd="0" destOrd="0" presId="urn:microsoft.com/office/officeart/2005/8/layout/bProcess4"/>
    <dgm:cxn modelId="{FD083A0F-817B-4F06-A4BF-6BAD9EC7404C}" type="presOf" srcId="{951E72C1-D03F-428A-9441-D27CA338C77F}" destId="{746CC2F8-8BCD-4BBA-9AA1-D1C8AA8D1B1D}" srcOrd="0" destOrd="0" presId="urn:microsoft.com/office/officeart/2005/8/layout/bProcess4"/>
    <dgm:cxn modelId="{955BE0CB-16A9-4425-89F7-1073468467B3}" type="presOf" srcId="{AF06D93D-205E-459D-86D5-84F770C5BC03}" destId="{9414E838-F022-418D-87C0-3DD528329F58}" srcOrd="0" destOrd="0" presId="urn:microsoft.com/office/officeart/2005/8/layout/bProcess4"/>
    <dgm:cxn modelId="{FDFD9B1C-4ABE-484E-8D86-7DF741A1B890}" type="presOf" srcId="{EBC95433-8ADB-47DC-8E3A-14D1D3170E91}" destId="{FBD24918-654F-4312-BD1E-CFE06EEA0B18}" srcOrd="0" destOrd="0" presId="urn:microsoft.com/office/officeart/2005/8/layout/bProcess4"/>
    <dgm:cxn modelId="{FB964D22-C4A7-4FFC-9B7C-456B9281EBAD}" srcId="{F0DCBEFE-2915-469B-BE89-C727B961E24E}" destId="{DD22622D-A5F1-463C-B4F8-AC766BB094DB}" srcOrd="6" destOrd="0" parTransId="{B8824318-8514-43B8-873F-1ED206EE1C1C}" sibTransId="{1BB3DCAC-6B75-4AAF-AAEA-77269E7C6532}"/>
    <dgm:cxn modelId="{56094437-DFF2-4FC0-A6B6-5A8DB4EA6F44}" type="presOf" srcId="{1BB3DCAC-6B75-4AAF-AAEA-77269E7C6532}" destId="{7721DEAF-29F8-4837-A65C-2145E6F6DB66}" srcOrd="0" destOrd="0" presId="urn:microsoft.com/office/officeart/2005/8/layout/bProcess4"/>
    <dgm:cxn modelId="{864EAA1F-44A8-47DB-B222-BEB83213FAC2}" srcId="{F0DCBEFE-2915-469B-BE89-C727B961E24E}" destId="{5D40022A-C653-48AF-9AFD-8945260A0BA6}" srcOrd="4" destOrd="0" parTransId="{E6FEA6A9-C719-4236-9698-7A304EDB9FC2}" sibTransId="{CCFF75FC-6431-45D0-B4F2-8C562F4E2986}"/>
    <dgm:cxn modelId="{6B9C7C18-432B-4E4A-81FC-558EE39E3523}" type="presParOf" srcId="{56930A54-20DC-4DE1-B9FD-512E97EAB7DF}" destId="{DA82A605-A0FE-4A3D-8EBA-B8EAD0E26403}" srcOrd="0" destOrd="0" presId="urn:microsoft.com/office/officeart/2005/8/layout/bProcess4"/>
    <dgm:cxn modelId="{03E73C8E-6797-4897-861F-6142ECDEC95B}" type="presParOf" srcId="{DA82A605-A0FE-4A3D-8EBA-B8EAD0E26403}" destId="{50C52F38-17EA-4B03-ADCF-308A0FEC81BB}" srcOrd="0" destOrd="0" presId="urn:microsoft.com/office/officeart/2005/8/layout/bProcess4"/>
    <dgm:cxn modelId="{7CD560FA-267E-478F-97A6-49558820DA7C}" type="presParOf" srcId="{DA82A605-A0FE-4A3D-8EBA-B8EAD0E26403}" destId="{C3FABF62-ED67-4374-9E2F-7334ADA8E49C}" srcOrd="1" destOrd="0" presId="urn:microsoft.com/office/officeart/2005/8/layout/bProcess4"/>
    <dgm:cxn modelId="{CD478259-9715-4B1D-B98E-263BF65FF2E7}" type="presParOf" srcId="{56930A54-20DC-4DE1-B9FD-512E97EAB7DF}" destId="{C3769C8D-CCA5-4BF9-8C63-20CAA8785746}" srcOrd="1" destOrd="0" presId="urn:microsoft.com/office/officeart/2005/8/layout/bProcess4"/>
    <dgm:cxn modelId="{45D9ABCD-E9D0-4D09-8109-7BF0C661F06F}" type="presParOf" srcId="{56930A54-20DC-4DE1-B9FD-512E97EAB7DF}" destId="{066ABD4E-D71A-42AF-8909-E83C04CC5A9E}" srcOrd="2" destOrd="0" presId="urn:microsoft.com/office/officeart/2005/8/layout/bProcess4"/>
    <dgm:cxn modelId="{8805AA1A-1A62-4363-8E8C-8625C0ACAFC1}" type="presParOf" srcId="{066ABD4E-D71A-42AF-8909-E83C04CC5A9E}" destId="{87BCB5CF-E1D1-4FB7-B145-8F2328CE9AB6}" srcOrd="0" destOrd="0" presId="urn:microsoft.com/office/officeart/2005/8/layout/bProcess4"/>
    <dgm:cxn modelId="{4ACC77A5-4614-4E3A-8A8C-578D42D86EF5}" type="presParOf" srcId="{066ABD4E-D71A-42AF-8909-E83C04CC5A9E}" destId="{9414E838-F022-418D-87C0-3DD528329F58}" srcOrd="1" destOrd="0" presId="urn:microsoft.com/office/officeart/2005/8/layout/bProcess4"/>
    <dgm:cxn modelId="{7B595477-9D9E-431A-9B20-0A12179E054E}" type="presParOf" srcId="{56930A54-20DC-4DE1-B9FD-512E97EAB7DF}" destId="{0E2BC2D8-A941-4C3C-9867-A2BA7C1A010A}" srcOrd="3" destOrd="0" presId="urn:microsoft.com/office/officeart/2005/8/layout/bProcess4"/>
    <dgm:cxn modelId="{BCC10D0B-D212-4935-8E72-5753426594BB}" type="presParOf" srcId="{56930A54-20DC-4DE1-B9FD-512E97EAB7DF}" destId="{64C9E8C9-AEDB-4C34-B50A-9347183FF123}" srcOrd="4" destOrd="0" presId="urn:microsoft.com/office/officeart/2005/8/layout/bProcess4"/>
    <dgm:cxn modelId="{8380393A-4A92-4384-BD74-9DA3BC6E294C}" type="presParOf" srcId="{64C9E8C9-AEDB-4C34-B50A-9347183FF123}" destId="{A2ED258F-D125-4EB9-84D8-C785B06392E3}" srcOrd="0" destOrd="0" presId="urn:microsoft.com/office/officeart/2005/8/layout/bProcess4"/>
    <dgm:cxn modelId="{74D7B0B3-4E33-4847-BFB3-B87814BDB540}" type="presParOf" srcId="{64C9E8C9-AEDB-4C34-B50A-9347183FF123}" destId="{1442D05C-A307-4927-BC36-5F2407D1B5D7}" srcOrd="1" destOrd="0" presId="urn:microsoft.com/office/officeart/2005/8/layout/bProcess4"/>
    <dgm:cxn modelId="{F4FCF132-8A43-414E-A01C-6E732E890BCB}" type="presParOf" srcId="{56930A54-20DC-4DE1-B9FD-512E97EAB7DF}" destId="{603CD6D4-56CC-4644-A5C8-95AFE61AD134}" srcOrd="5" destOrd="0" presId="urn:microsoft.com/office/officeart/2005/8/layout/bProcess4"/>
    <dgm:cxn modelId="{93391E72-B78D-4AF3-80D7-419EDE308030}" type="presParOf" srcId="{56930A54-20DC-4DE1-B9FD-512E97EAB7DF}" destId="{AE65E3CF-2597-4DED-96CE-BFDF9EE203A9}" srcOrd="6" destOrd="0" presId="urn:microsoft.com/office/officeart/2005/8/layout/bProcess4"/>
    <dgm:cxn modelId="{9668D066-1D6E-4A8A-981F-AC1D057B9142}" type="presParOf" srcId="{AE65E3CF-2597-4DED-96CE-BFDF9EE203A9}" destId="{AB0C65A4-CB0E-4575-84AD-6E0E7518F0EC}" srcOrd="0" destOrd="0" presId="urn:microsoft.com/office/officeart/2005/8/layout/bProcess4"/>
    <dgm:cxn modelId="{6A22962A-5591-494E-8082-BE6A39946FF2}" type="presParOf" srcId="{AE65E3CF-2597-4DED-96CE-BFDF9EE203A9}" destId="{11870E97-9523-41AF-A171-B0BBB379D577}" srcOrd="1" destOrd="0" presId="urn:microsoft.com/office/officeart/2005/8/layout/bProcess4"/>
    <dgm:cxn modelId="{F4816978-5946-4C48-B337-B47839E3F8BE}" type="presParOf" srcId="{56930A54-20DC-4DE1-B9FD-512E97EAB7DF}" destId="{746CC2F8-8BCD-4BBA-9AA1-D1C8AA8D1B1D}" srcOrd="7" destOrd="0" presId="urn:microsoft.com/office/officeart/2005/8/layout/bProcess4"/>
    <dgm:cxn modelId="{DA25C2A1-1E25-42A4-80BB-5AE706372893}" type="presParOf" srcId="{56930A54-20DC-4DE1-B9FD-512E97EAB7DF}" destId="{BAD8C8D0-2B6B-4ACB-B1F3-9F33AE19416B}" srcOrd="8" destOrd="0" presId="urn:microsoft.com/office/officeart/2005/8/layout/bProcess4"/>
    <dgm:cxn modelId="{D73EC9AA-AF0E-4E2E-B4F6-4DF79BBFF739}" type="presParOf" srcId="{BAD8C8D0-2B6B-4ACB-B1F3-9F33AE19416B}" destId="{8D04185A-6976-4168-96C7-C6C6172DD035}" srcOrd="0" destOrd="0" presId="urn:microsoft.com/office/officeart/2005/8/layout/bProcess4"/>
    <dgm:cxn modelId="{109FFE87-DCEE-421F-A66E-1B1D25186F5A}" type="presParOf" srcId="{BAD8C8D0-2B6B-4ACB-B1F3-9F33AE19416B}" destId="{7805A6A2-F863-47D5-80B8-D67DBB0995AC}" srcOrd="1" destOrd="0" presId="urn:microsoft.com/office/officeart/2005/8/layout/bProcess4"/>
    <dgm:cxn modelId="{0B0F6DC7-3A62-417B-A244-7BC8BBE8C385}" type="presParOf" srcId="{56930A54-20DC-4DE1-B9FD-512E97EAB7DF}" destId="{A3446686-0387-4416-9B33-B9956F57AB0A}" srcOrd="9" destOrd="0" presId="urn:microsoft.com/office/officeart/2005/8/layout/bProcess4"/>
    <dgm:cxn modelId="{13BF00CA-8B9F-41B7-A05A-EEF8FCF75D5B}" type="presParOf" srcId="{56930A54-20DC-4DE1-B9FD-512E97EAB7DF}" destId="{825BC911-0C04-400E-BE2B-A6E03BC12B2B}" srcOrd="10" destOrd="0" presId="urn:microsoft.com/office/officeart/2005/8/layout/bProcess4"/>
    <dgm:cxn modelId="{E0FE6218-A2E9-45D6-9754-EF85A65A8FAA}" type="presParOf" srcId="{825BC911-0C04-400E-BE2B-A6E03BC12B2B}" destId="{EAEB9C24-0D7C-40B4-A5B3-D9CBB9E237D2}" srcOrd="0" destOrd="0" presId="urn:microsoft.com/office/officeart/2005/8/layout/bProcess4"/>
    <dgm:cxn modelId="{AAC8514F-E6B7-4E5E-8BFC-14AA4F3DDCA8}" type="presParOf" srcId="{825BC911-0C04-400E-BE2B-A6E03BC12B2B}" destId="{FBD24918-654F-4312-BD1E-CFE06EEA0B18}" srcOrd="1" destOrd="0" presId="urn:microsoft.com/office/officeart/2005/8/layout/bProcess4"/>
    <dgm:cxn modelId="{2A488061-D208-4066-B669-625812BB61FD}" type="presParOf" srcId="{56930A54-20DC-4DE1-B9FD-512E97EAB7DF}" destId="{300BC332-77FF-4711-A971-5B80561F47A4}" srcOrd="11" destOrd="0" presId="urn:microsoft.com/office/officeart/2005/8/layout/bProcess4"/>
    <dgm:cxn modelId="{20A62445-3092-416A-AD76-F49D8609DEED}" type="presParOf" srcId="{56930A54-20DC-4DE1-B9FD-512E97EAB7DF}" destId="{D1A18D7C-DEF1-44F5-852D-4A2B96D2C64A}" srcOrd="12" destOrd="0" presId="urn:microsoft.com/office/officeart/2005/8/layout/bProcess4"/>
    <dgm:cxn modelId="{E37F3F23-B12F-4463-9A6A-970094623397}" type="presParOf" srcId="{D1A18D7C-DEF1-44F5-852D-4A2B96D2C64A}" destId="{F8311F5F-2011-423D-9CAD-FB46433B5427}" srcOrd="0" destOrd="0" presId="urn:microsoft.com/office/officeart/2005/8/layout/bProcess4"/>
    <dgm:cxn modelId="{4DC0AEFF-A8DA-4CB8-A488-14D3302EA36B}" type="presParOf" srcId="{D1A18D7C-DEF1-44F5-852D-4A2B96D2C64A}" destId="{9872A2A4-667F-4E7F-A1DA-E03275267908}" srcOrd="1" destOrd="0" presId="urn:microsoft.com/office/officeart/2005/8/layout/bProcess4"/>
    <dgm:cxn modelId="{22C123C9-ED1C-4AA2-98F1-2630E28F36CD}" type="presParOf" srcId="{56930A54-20DC-4DE1-B9FD-512E97EAB7DF}" destId="{7721DEAF-29F8-4837-A65C-2145E6F6DB66}" srcOrd="13" destOrd="0" presId="urn:microsoft.com/office/officeart/2005/8/layout/bProcess4"/>
    <dgm:cxn modelId="{28AB0C21-5A07-42A5-8146-6FFAA19FB770}" type="presParOf" srcId="{56930A54-20DC-4DE1-B9FD-512E97EAB7DF}" destId="{0936011B-036E-45D1-B17F-6D8C3B2D784B}" srcOrd="14" destOrd="0" presId="urn:microsoft.com/office/officeart/2005/8/layout/bProcess4"/>
    <dgm:cxn modelId="{65336AE2-CCB5-49A9-8023-70046775072D}" type="presParOf" srcId="{0936011B-036E-45D1-B17F-6D8C3B2D784B}" destId="{E2DA7EEB-C79C-4A2F-BD2C-7EE021DA42E5}" srcOrd="0" destOrd="0" presId="urn:microsoft.com/office/officeart/2005/8/layout/bProcess4"/>
    <dgm:cxn modelId="{C25C2B13-5FEE-49DC-B3DD-33C1D79D5283}" type="presParOf" srcId="{0936011B-036E-45D1-B17F-6D8C3B2D784B}" destId="{26E7D13D-9781-4F84-AE24-814D71BA108C}" srcOrd="1" destOrd="0" presId="urn:microsoft.com/office/officeart/2005/8/layout/bProcess4"/>
    <dgm:cxn modelId="{4FD843BB-0F22-4553-B556-67A8FACEEC74}" type="presParOf" srcId="{56930A54-20DC-4DE1-B9FD-512E97EAB7DF}" destId="{FCC35064-AB99-4585-9AA0-26D341CEB4B8}" srcOrd="15" destOrd="0" presId="urn:microsoft.com/office/officeart/2005/8/layout/bProcess4"/>
    <dgm:cxn modelId="{C74C787F-22E8-40F2-BA04-210B867212BD}" type="presParOf" srcId="{56930A54-20DC-4DE1-B9FD-512E97EAB7DF}" destId="{81DCE5FD-35E4-4B7B-B9BB-BCEE9E96A8B1}" srcOrd="16" destOrd="0" presId="urn:microsoft.com/office/officeart/2005/8/layout/bProcess4"/>
    <dgm:cxn modelId="{E25BBA64-6527-41FE-88C1-42733F953202}" type="presParOf" srcId="{81DCE5FD-35E4-4B7B-B9BB-BCEE9E96A8B1}" destId="{96861365-6EB3-4F27-8D4A-9C5DFD284DB2}" srcOrd="0" destOrd="0" presId="urn:microsoft.com/office/officeart/2005/8/layout/bProcess4"/>
    <dgm:cxn modelId="{7FE486BB-C239-47FA-93D4-9229459CDBE2}" type="presParOf" srcId="{81DCE5FD-35E4-4B7B-B9BB-BCEE9E96A8B1}" destId="{FA7E86C6-2922-4D88-A849-2956877C98F5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2742CB6-9B68-443C-A888-6E55FD53F9AB}">
      <dsp:nvSpPr>
        <dsp:cNvPr id="0" name=""/>
        <dsp:cNvSpPr/>
      </dsp:nvSpPr>
      <dsp:spPr>
        <a:xfrm>
          <a:off x="0" y="0"/>
          <a:ext cx="7772400" cy="1371600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glow rad="63500">
            <a:schemeClr val="accent1">
              <a:shade val="80000"/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Hájí zájmy Unie jako celku.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Nesmí přijímat pokyny žádné vlády členského státu</a:t>
          </a:r>
          <a:endParaRPr lang="cs-CZ" sz="2800" kern="1200" dirty="0"/>
        </a:p>
      </dsp:txBody>
      <dsp:txXfrm>
        <a:off x="0" y="0"/>
        <a:ext cx="7772400" cy="1371600"/>
      </dsp:txXfrm>
    </dsp:sp>
    <dsp:sp modelId="{993168E7-6A8C-497B-B962-F01381E0AA57}">
      <dsp:nvSpPr>
        <dsp:cNvPr id="0" name=""/>
        <dsp:cNvSpPr/>
      </dsp:nvSpPr>
      <dsp:spPr>
        <a:xfrm>
          <a:off x="0" y="1371600"/>
          <a:ext cx="1943099" cy="288036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25000"/>
                <a:satMod val="125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55000"/>
                <a:satMod val="13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59000"/>
                <a:satMod val="13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55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0000"/>
                <a:satMod val="125000"/>
              </a:schemeClr>
            </a:gs>
          </a:gsLst>
          <a:lin ang="5400000" scaled="0"/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Předkládá návrhy právních předpisů Parlamentu a Radě</a:t>
          </a:r>
          <a:endParaRPr lang="cs-CZ" sz="2100" kern="1200" dirty="0"/>
        </a:p>
      </dsp:txBody>
      <dsp:txXfrm>
        <a:off x="0" y="1371600"/>
        <a:ext cx="1943099" cy="2880360"/>
      </dsp:txXfrm>
    </dsp:sp>
    <dsp:sp modelId="{A61B5DB8-C67D-40BC-8331-CD0865E5517E}">
      <dsp:nvSpPr>
        <dsp:cNvPr id="0" name=""/>
        <dsp:cNvSpPr/>
      </dsp:nvSpPr>
      <dsp:spPr>
        <a:xfrm>
          <a:off x="1943100" y="1371600"/>
          <a:ext cx="1943099" cy="288036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25000"/>
                <a:satMod val="125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55000"/>
                <a:satMod val="13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59000"/>
                <a:satMod val="13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55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0000"/>
                <a:satMod val="125000"/>
              </a:schemeClr>
            </a:gs>
          </a:gsLst>
          <a:lin ang="5400000" scaled="0"/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Spravuje rozpočet EU a přerozdělování finančních prostředků</a:t>
          </a:r>
          <a:endParaRPr lang="cs-CZ" sz="2100" kern="1200" dirty="0"/>
        </a:p>
      </dsp:txBody>
      <dsp:txXfrm>
        <a:off x="1943100" y="1371600"/>
        <a:ext cx="1943099" cy="2880360"/>
      </dsp:txXfrm>
    </dsp:sp>
    <dsp:sp modelId="{00496502-D232-4F6B-B98B-3846AE20F8FA}">
      <dsp:nvSpPr>
        <dsp:cNvPr id="0" name=""/>
        <dsp:cNvSpPr/>
      </dsp:nvSpPr>
      <dsp:spPr>
        <a:xfrm>
          <a:off x="3886200" y="1371600"/>
          <a:ext cx="1943099" cy="288036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25000"/>
                <a:satMod val="125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55000"/>
                <a:satMod val="13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59000"/>
                <a:satMod val="13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55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0000"/>
                <a:satMod val="125000"/>
              </a:schemeClr>
            </a:gs>
          </a:gsLst>
          <a:lin ang="5400000" scaled="0"/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Dohlíží na dodržování evropského práva (spolu s Evropským soudním dvorem)</a:t>
          </a:r>
          <a:endParaRPr lang="cs-CZ" sz="2100" kern="1200" dirty="0"/>
        </a:p>
      </dsp:txBody>
      <dsp:txXfrm>
        <a:off x="3886200" y="1371600"/>
        <a:ext cx="1943099" cy="2880360"/>
      </dsp:txXfrm>
    </dsp:sp>
    <dsp:sp modelId="{8EC3CB16-F4A4-47C7-ADED-A2FF229E5E1D}">
      <dsp:nvSpPr>
        <dsp:cNvPr id="0" name=""/>
        <dsp:cNvSpPr/>
      </dsp:nvSpPr>
      <dsp:spPr>
        <a:xfrm>
          <a:off x="5829299" y="1371600"/>
          <a:ext cx="1943099" cy="288036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25000"/>
                <a:satMod val="125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55000"/>
                <a:satMod val="13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59000"/>
                <a:satMod val="13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55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0000"/>
                <a:satMod val="125000"/>
              </a:schemeClr>
            </a:gs>
          </a:gsLst>
          <a:lin ang="5400000" scaled="0"/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Reprezentuje Evropskou unii na mezinárodní scéně (např. při uzavírání dohod mezi EU a ostatními zeměmi)</a:t>
          </a:r>
          <a:endParaRPr lang="cs-CZ" sz="2100" kern="1200" dirty="0"/>
        </a:p>
      </dsp:txBody>
      <dsp:txXfrm>
        <a:off x="5829299" y="1371600"/>
        <a:ext cx="1943099" cy="2880360"/>
      </dsp:txXfrm>
    </dsp:sp>
    <dsp:sp modelId="{1507B5A8-D1F1-4B59-8BF3-CF28BD0711B0}">
      <dsp:nvSpPr>
        <dsp:cNvPr id="0" name=""/>
        <dsp:cNvSpPr/>
      </dsp:nvSpPr>
      <dsp:spPr>
        <a:xfrm>
          <a:off x="0" y="4251960"/>
          <a:ext cx="7772400" cy="320040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glow rad="63500">
            <a:schemeClr val="accent1">
              <a:shade val="80000"/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377B62D-70D6-4CD3-9BFF-14C439EDA0FB}">
      <dsp:nvSpPr>
        <dsp:cNvPr id="0" name=""/>
        <dsp:cNvSpPr/>
      </dsp:nvSpPr>
      <dsp:spPr>
        <a:xfrm>
          <a:off x="0" y="191899"/>
          <a:ext cx="3888432" cy="631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chemeClr val="bg1"/>
              </a:solidFill>
            </a:rPr>
            <a:t>žaloba pro nesplnění povinnosti</a:t>
          </a:r>
          <a:endParaRPr lang="cs-CZ" sz="2000" kern="1200" dirty="0" smtClean="0">
            <a:solidFill>
              <a:schemeClr val="bg1"/>
            </a:solidFill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 dirty="0"/>
        </a:p>
      </dsp:txBody>
      <dsp:txXfrm>
        <a:off x="0" y="191899"/>
        <a:ext cx="3888432" cy="631800"/>
      </dsp:txXfrm>
    </dsp:sp>
    <dsp:sp modelId="{4F7028EE-91A0-4EAC-9C2D-BE2753BC289C}">
      <dsp:nvSpPr>
        <dsp:cNvPr id="0" name=""/>
        <dsp:cNvSpPr/>
      </dsp:nvSpPr>
      <dsp:spPr>
        <a:xfrm>
          <a:off x="0" y="834685"/>
          <a:ext cx="3888432" cy="631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chemeClr val="bg1"/>
              </a:solidFill>
            </a:rPr>
            <a:t>rozhodnutí o předběžné otázce</a:t>
          </a:r>
          <a:endParaRPr lang="cs-CZ" sz="2000" kern="1200" dirty="0" smtClean="0">
            <a:solidFill>
              <a:schemeClr val="bg1"/>
            </a:solidFill>
          </a:endParaRPr>
        </a:p>
      </dsp:txBody>
      <dsp:txXfrm>
        <a:off x="0" y="834685"/>
        <a:ext cx="3888432" cy="631800"/>
      </dsp:txXfrm>
    </dsp:sp>
    <dsp:sp modelId="{A8B32AA1-8B1D-426C-9920-692A03A87F46}">
      <dsp:nvSpPr>
        <dsp:cNvPr id="0" name=""/>
        <dsp:cNvSpPr/>
      </dsp:nvSpPr>
      <dsp:spPr>
        <a:xfrm>
          <a:off x="0" y="1484299"/>
          <a:ext cx="3888432" cy="631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chemeClr val="bg1"/>
              </a:solidFill>
            </a:rPr>
            <a:t>žaloba na neplatnost</a:t>
          </a:r>
          <a:endParaRPr lang="cs-CZ" sz="2000" kern="1200" dirty="0">
            <a:solidFill>
              <a:schemeClr val="bg1"/>
            </a:solidFill>
          </a:endParaRPr>
        </a:p>
      </dsp:txBody>
      <dsp:txXfrm>
        <a:off x="0" y="1484299"/>
        <a:ext cx="3888432" cy="631800"/>
      </dsp:txXfrm>
    </dsp:sp>
    <dsp:sp modelId="{A34B8373-7551-4833-B548-2AABFE70358E}">
      <dsp:nvSpPr>
        <dsp:cNvPr id="0" name=""/>
        <dsp:cNvSpPr/>
      </dsp:nvSpPr>
      <dsp:spPr>
        <a:xfrm>
          <a:off x="0" y="2130499"/>
          <a:ext cx="3888432" cy="631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chemeClr val="bg1"/>
              </a:solidFill>
            </a:rPr>
            <a:t>žaloba pro nečinnost</a:t>
          </a:r>
          <a:endParaRPr lang="cs-CZ" sz="2000" kern="1200" dirty="0">
            <a:solidFill>
              <a:schemeClr val="bg1"/>
            </a:solidFill>
          </a:endParaRPr>
        </a:p>
      </dsp:txBody>
      <dsp:txXfrm>
        <a:off x="0" y="2130499"/>
        <a:ext cx="3888432" cy="631800"/>
      </dsp:txXfrm>
    </dsp:sp>
    <dsp:sp modelId="{285C6ABC-BBBC-4ACC-935E-74F19A5B1545}">
      <dsp:nvSpPr>
        <dsp:cNvPr id="0" name=""/>
        <dsp:cNvSpPr/>
      </dsp:nvSpPr>
      <dsp:spPr>
        <a:xfrm>
          <a:off x="0" y="2776700"/>
          <a:ext cx="3888432" cy="631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chemeClr val="bg1"/>
              </a:solidFill>
            </a:rPr>
            <a:t>přímé žaloby</a:t>
          </a:r>
          <a:endParaRPr lang="cs-CZ" sz="2000" kern="1200" dirty="0">
            <a:solidFill>
              <a:schemeClr val="bg1"/>
            </a:solidFill>
          </a:endParaRPr>
        </a:p>
      </dsp:txBody>
      <dsp:txXfrm>
        <a:off x="0" y="2776700"/>
        <a:ext cx="3888432" cy="63180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3769C8D-CCA5-4BF9-8C63-20CAA8785746}">
      <dsp:nvSpPr>
        <dsp:cNvPr id="0" name=""/>
        <dsp:cNvSpPr/>
      </dsp:nvSpPr>
      <dsp:spPr>
        <a:xfrm rot="5400000">
          <a:off x="-357522" y="1071067"/>
          <a:ext cx="1581276" cy="190932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FABF62-ED67-4374-9E2F-7334ADA8E49C}">
      <dsp:nvSpPr>
        <dsp:cNvPr id="0" name=""/>
        <dsp:cNvSpPr/>
      </dsp:nvSpPr>
      <dsp:spPr>
        <a:xfrm>
          <a:off x="3908" y="58455"/>
          <a:ext cx="2121470" cy="12728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Evropská banka pro obnovu a rozvoj</a:t>
          </a:r>
          <a:endParaRPr lang="cs-CZ" sz="2200" kern="1200" dirty="0"/>
        </a:p>
      </dsp:txBody>
      <dsp:txXfrm>
        <a:off x="3908" y="58455"/>
        <a:ext cx="2121470" cy="1272882"/>
      </dsp:txXfrm>
    </dsp:sp>
    <dsp:sp modelId="{0E2BC2D8-A941-4C3C-9867-A2BA7C1A010A}">
      <dsp:nvSpPr>
        <dsp:cNvPr id="0" name=""/>
        <dsp:cNvSpPr/>
      </dsp:nvSpPr>
      <dsp:spPr>
        <a:xfrm rot="5400000">
          <a:off x="-357522" y="2662170"/>
          <a:ext cx="1581276" cy="190932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14E838-F022-418D-87C0-3DD528329F58}">
      <dsp:nvSpPr>
        <dsp:cNvPr id="0" name=""/>
        <dsp:cNvSpPr/>
      </dsp:nvSpPr>
      <dsp:spPr>
        <a:xfrm>
          <a:off x="3908" y="1649558"/>
          <a:ext cx="2121470" cy="12728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Výbor regionů</a:t>
          </a:r>
          <a:endParaRPr lang="cs-CZ" sz="2200" kern="1200" dirty="0"/>
        </a:p>
      </dsp:txBody>
      <dsp:txXfrm>
        <a:off x="3908" y="1649558"/>
        <a:ext cx="2121470" cy="1272882"/>
      </dsp:txXfrm>
    </dsp:sp>
    <dsp:sp modelId="{603CD6D4-56CC-4644-A5C8-95AFE61AD134}">
      <dsp:nvSpPr>
        <dsp:cNvPr id="0" name=""/>
        <dsp:cNvSpPr/>
      </dsp:nvSpPr>
      <dsp:spPr>
        <a:xfrm>
          <a:off x="438029" y="3457721"/>
          <a:ext cx="2811729" cy="190932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42D05C-A307-4927-BC36-5F2407D1B5D7}">
      <dsp:nvSpPr>
        <dsp:cNvPr id="0" name=""/>
        <dsp:cNvSpPr/>
      </dsp:nvSpPr>
      <dsp:spPr>
        <a:xfrm>
          <a:off x="3908" y="3240661"/>
          <a:ext cx="2121470" cy="12728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Evropský hospodářský a sociální výbor</a:t>
          </a:r>
          <a:endParaRPr lang="cs-CZ" sz="2200" kern="1200" dirty="0"/>
        </a:p>
      </dsp:txBody>
      <dsp:txXfrm>
        <a:off x="3908" y="3240661"/>
        <a:ext cx="2121470" cy="1272882"/>
      </dsp:txXfrm>
    </dsp:sp>
    <dsp:sp modelId="{746CC2F8-8BCD-4BBA-9AA1-D1C8AA8D1B1D}">
      <dsp:nvSpPr>
        <dsp:cNvPr id="0" name=""/>
        <dsp:cNvSpPr/>
      </dsp:nvSpPr>
      <dsp:spPr>
        <a:xfrm rot="16200000">
          <a:off x="2464033" y="2662170"/>
          <a:ext cx="1581276" cy="190932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870E97-9523-41AF-A171-B0BBB379D577}">
      <dsp:nvSpPr>
        <dsp:cNvPr id="0" name=""/>
        <dsp:cNvSpPr/>
      </dsp:nvSpPr>
      <dsp:spPr>
        <a:xfrm>
          <a:off x="2825464" y="3240661"/>
          <a:ext cx="2121470" cy="12728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Evropská investiční banka</a:t>
          </a:r>
          <a:endParaRPr lang="cs-CZ" sz="2200" kern="1200" dirty="0"/>
        </a:p>
      </dsp:txBody>
      <dsp:txXfrm>
        <a:off x="2825464" y="3240661"/>
        <a:ext cx="2121470" cy="1272882"/>
      </dsp:txXfrm>
    </dsp:sp>
    <dsp:sp modelId="{A3446686-0387-4416-9B33-B9956F57AB0A}">
      <dsp:nvSpPr>
        <dsp:cNvPr id="0" name=""/>
        <dsp:cNvSpPr/>
      </dsp:nvSpPr>
      <dsp:spPr>
        <a:xfrm rot="16200000">
          <a:off x="2464033" y="1071067"/>
          <a:ext cx="1581276" cy="190932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05A6A2-F863-47D5-80B8-D67DBB0995AC}">
      <dsp:nvSpPr>
        <dsp:cNvPr id="0" name=""/>
        <dsp:cNvSpPr/>
      </dsp:nvSpPr>
      <dsp:spPr>
        <a:xfrm>
          <a:off x="2825464" y="1649558"/>
          <a:ext cx="2121470" cy="12728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Evropský investiční fond</a:t>
          </a:r>
          <a:endParaRPr lang="cs-CZ" sz="2200" kern="1200" dirty="0"/>
        </a:p>
      </dsp:txBody>
      <dsp:txXfrm>
        <a:off x="2825464" y="1649558"/>
        <a:ext cx="2121470" cy="1272882"/>
      </dsp:txXfrm>
    </dsp:sp>
    <dsp:sp modelId="{300BC332-77FF-4711-A971-5B80561F47A4}">
      <dsp:nvSpPr>
        <dsp:cNvPr id="0" name=""/>
        <dsp:cNvSpPr/>
      </dsp:nvSpPr>
      <dsp:spPr>
        <a:xfrm>
          <a:off x="3259585" y="275516"/>
          <a:ext cx="2811729" cy="190932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D24918-654F-4312-BD1E-CFE06EEA0B18}">
      <dsp:nvSpPr>
        <dsp:cNvPr id="0" name=""/>
        <dsp:cNvSpPr/>
      </dsp:nvSpPr>
      <dsp:spPr>
        <a:xfrm>
          <a:off x="2825464" y="58455"/>
          <a:ext cx="2121470" cy="12728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smtClean="0"/>
            <a:t>Eurojust</a:t>
          </a:r>
          <a:endParaRPr lang="cs-CZ" sz="2200" kern="1200"/>
        </a:p>
      </dsp:txBody>
      <dsp:txXfrm>
        <a:off x="2825464" y="58455"/>
        <a:ext cx="2121470" cy="1272882"/>
      </dsp:txXfrm>
    </dsp:sp>
    <dsp:sp modelId="{7721DEAF-29F8-4837-A65C-2145E6F6DB66}">
      <dsp:nvSpPr>
        <dsp:cNvPr id="0" name=""/>
        <dsp:cNvSpPr/>
      </dsp:nvSpPr>
      <dsp:spPr>
        <a:xfrm rot="5400000">
          <a:off x="5285589" y="1071067"/>
          <a:ext cx="1581276" cy="190932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72A2A4-667F-4E7F-A1DA-E03275267908}">
      <dsp:nvSpPr>
        <dsp:cNvPr id="0" name=""/>
        <dsp:cNvSpPr/>
      </dsp:nvSpPr>
      <dsp:spPr>
        <a:xfrm>
          <a:off x="5647020" y="58455"/>
          <a:ext cx="2121470" cy="12728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Evropský veřejný ochránce práv</a:t>
          </a:r>
          <a:endParaRPr lang="cs-CZ" sz="2200" kern="1200" dirty="0"/>
        </a:p>
      </dsp:txBody>
      <dsp:txXfrm>
        <a:off x="5647020" y="58455"/>
        <a:ext cx="2121470" cy="1272882"/>
      </dsp:txXfrm>
    </dsp:sp>
    <dsp:sp modelId="{FCC35064-AB99-4585-9AA0-26D341CEB4B8}">
      <dsp:nvSpPr>
        <dsp:cNvPr id="0" name=""/>
        <dsp:cNvSpPr/>
      </dsp:nvSpPr>
      <dsp:spPr>
        <a:xfrm rot="5400000">
          <a:off x="5285589" y="2662170"/>
          <a:ext cx="1581276" cy="190932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E7D13D-9781-4F84-AE24-814D71BA108C}">
      <dsp:nvSpPr>
        <dsp:cNvPr id="0" name=""/>
        <dsp:cNvSpPr/>
      </dsp:nvSpPr>
      <dsp:spPr>
        <a:xfrm>
          <a:off x="5647020" y="1649558"/>
          <a:ext cx="2121470" cy="12728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Agentury EU</a:t>
          </a:r>
          <a:endParaRPr lang="cs-CZ" sz="2200" kern="1200" dirty="0"/>
        </a:p>
      </dsp:txBody>
      <dsp:txXfrm>
        <a:off x="5647020" y="1649558"/>
        <a:ext cx="2121470" cy="1272882"/>
      </dsp:txXfrm>
    </dsp:sp>
    <dsp:sp modelId="{FA7E86C6-2922-4D88-A849-2956877C98F5}">
      <dsp:nvSpPr>
        <dsp:cNvPr id="0" name=""/>
        <dsp:cNvSpPr/>
      </dsp:nvSpPr>
      <dsp:spPr>
        <a:xfrm>
          <a:off x="5647020" y="3240661"/>
          <a:ext cx="2121470" cy="12728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err="1" smtClean="0"/>
            <a:t>Europol</a:t>
          </a:r>
          <a:r>
            <a:rPr lang="cs-CZ" sz="2200" kern="1200" dirty="0" smtClean="0"/>
            <a:t> 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atd.</a:t>
          </a:r>
          <a:endParaRPr lang="cs-CZ" sz="2200" kern="1200" dirty="0"/>
        </a:p>
      </dsp:txBody>
      <dsp:txXfrm>
        <a:off x="5647020" y="3240661"/>
        <a:ext cx="2121470" cy="12728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664855-F83A-4576-882A-9C35592707A7}" type="datetimeFigureOut">
              <a:rPr lang="cs-CZ" smtClean="0"/>
              <a:t>11.4.2014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7046CC-E6F9-4ECE-80D7-A98714D1AEC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7046CC-E6F9-4ECE-80D7-A98714D1AECA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B9CC2A-E79B-4227-A3FA-7DB8D86FB661}" type="datetimeFigureOut">
              <a:rPr lang="cs-CZ" smtClean="0"/>
              <a:pPr/>
              <a:t>11.4.2014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ECA8E6-0B4A-40AA-87A9-9B7E11FEDE7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Obdélník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Obdélník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Obdélník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56" name="Obdélník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Obdélník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Obdélník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Obdélník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B9CC2A-E79B-4227-A3FA-7DB8D86FB661}" type="datetimeFigureOut">
              <a:rPr lang="cs-CZ" smtClean="0"/>
              <a:pPr/>
              <a:t>11.4.2014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ECA8E6-0B4A-40AA-87A9-9B7E11FEDE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olný tvar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Volný tvar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Volný tvar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Volný tvar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Volný tvar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Volný tvar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Volný tvar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Volný tvar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Volný tvar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Volný tvar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B9CC2A-E79B-4227-A3FA-7DB8D86FB661}" type="datetimeFigureOut">
              <a:rPr lang="cs-CZ" smtClean="0"/>
              <a:pPr/>
              <a:t>11.4.2014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ECA8E6-0B4A-40AA-87A9-9B7E11FEDE7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élník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B9CC2A-E79B-4227-A3FA-7DB8D86FB661}" type="datetimeFigureOut">
              <a:rPr lang="cs-CZ" smtClean="0"/>
              <a:pPr/>
              <a:t>11.4.2014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ECA8E6-0B4A-40AA-87A9-9B7E11FEDE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élník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B9CC2A-E79B-4227-A3FA-7DB8D86FB661}" type="datetimeFigureOut">
              <a:rPr lang="cs-CZ" smtClean="0"/>
              <a:pPr/>
              <a:t>11.4.2014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ECA8E6-0B4A-40AA-87A9-9B7E11FEDE7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Obdélník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Obdélník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Obdélník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B9CC2A-E79B-4227-A3FA-7DB8D86FB661}" type="datetimeFigureOut">
              <a:rPr lang="cs-CZ" smtClean="0"/>
              <a:pPr/>
              <a:t>11.4.2014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ECA8E6-0B4A-40AA-87A9-9B7E11FEDE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B9CC2A-E79B-4227-A3FA-7DB8D86FB661}" type="datetimeFigureOut">
              <a:rPr lang="cs-CZ" smtClean="0"/>
              <a:pPr/>
              <a:t>11.4.2014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ECA8E6-0B4A-40AA-87A9-9B7E11FEDE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B9CC2A-E79B-4227-A3FA-7DB8D86FB661}" type="datetimeFigureOut">
              <a:rPr lang="cs-CZ" smtClean="0"/>
              <a:pPr/>
              <a:t>11.4.2014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ECA8E6-0B4A-40AA-87A9-9B7E11FEDE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Přímá spojovací čára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Přímá spojovací čára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grpSp>
        <p:nvGrpSpPr>
          <p:cNvPr id="14" name="Skupin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Přímá spojovací čára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Přímá spojovací čára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C6B9CC2A-E79B-4227-A3FA-7DB8D86FB661}" type="datetimeFigureOut">
              <a:rPr lang="cs-CZ" smtClean="0"/>
              <a:pPr/>
              <a:t>11.4.2014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2EECA8E6-0B4A-40AA-87A9-9B7E11FEDE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B9CC2A-E79B-4227-A3FA-7DB8D86FB661}" type="datetimeFigureOut">
              <a:rPr lang="cs-CZ" smtClean="0"/>
              <a:pPr/>
              <a:t>11.4.2014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ECA8E6-0B4A-40AA-87A9-9B7E11FEDE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B9CC2A-E79B-4227-A3FA-7DB8D86FB661}" type="datetimeFigureOut">
              <a:rPr lang="cs-CZ" smtClean="0"/>
              <a:pPr/>
              <a:t>11.4.2014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ECA8E6-0B4A-40AA-87A9-9B7E11FEDE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Obdélník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C6B9CC2A-E79B-4227-A3FA-7DB8D86FB661}" type="datetimeFigureOut">
              <a:rPr lang="cs-CZ" smtClean="0"/>
              <a:pPr/>
              <a:t>11.4.2014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2EECA8E6-0B4A-40AA-87A9-9B7E11FEDE7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>
    <p:zoom/>
  </p:transition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539552" y="1988837"/>
          <a:ext cx="7920880" cy="4680519"/>
        </p:xfrm>
        <a:graphic>
          <a:graphicData uri="http://schemas.openxmlformats.org/drawingml/2006/table">
            <a:tbl>
              <a:tblPr/>
              <a:tblGrid>
                <a:gridCol w="2017348"/>
                <a:gridCol w="5903532"/>
              </a:tblGrid>
              <a:tr h="425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OP VK 1.5 25549863</a:t>
                      </a:r>
                      <a:endParaRPr lang="cs-CZ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425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projektu</a:t>
                      </a:r>
                      <a:endParaRPr lang="cs-CZ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Moderní škola</a:t>
                      </a: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233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Soukromá střední škola podnikání a managementu, o.p.s.</a:t>
                      </a: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25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Občanská</a:t>
                      </a:r>
                      <a:r>
                        <a:rPr lang="cs-CZ" sz="1800" baseline="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 nauka  (klíčová aktivita III/2)</a:t>
                      </a:r>
                      <a:endParaRPr lang="cs-CZ" sz="1800" dirty="0" smtClean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25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  <a:endParaRPr lang="cs-CZ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Orgány</a:t>
                      </a:r>
                      <a:r>
                        <a:rPr lang="cs-CZ" sz="1800" baseline="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 EU</a:t>
                      </a:r>
                      <a:endParaRPr lang="cs-CZ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425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4.</a:t>
                      </a:r>
                      <a:endParaRPr lang="cs-CZ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233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Jméno autora</a:t>
                      </a:r>
                      <a:endParaRPr lang="cs-CZ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Bc.</a:t>
                      </a:r>
                      <a:r>
                        <a:rPr lang="cs-CZ" sz="1800" baseline="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 Lenka Přichystalová</a:t>
                      </a:r>
                      <a:endParaRPr lang="cs-CZ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12835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Anotace</a:t>
                      </a:r>
                      <a:endParaRPr lang="cs-CZ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Prezentace </a:t>
                      </a:r>
                      <a:r>
                        <a:rPr lang="cs-CZ" sz="180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má</a:t>
                      </a:r>
                      <a:r>
                        <a:rPr lang="cs-CZ" sz="1800" baseline="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 za úkol </a:t>
                      </a:r>
                      <a:r>
                        <a:rPr lang="cs-CZ" sz="1800" baseline="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seznámit studenty s orgány EU a jejich činností.</a:t>
                      </a:r>
                      <a:endParaRPr lang="cs-CZ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425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15. </a:t>
                      </a:r>
                      <a:r>
                        <a:rPr lang="cs-CZ" sz="1800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r>
                        <a:rPr lang="cs-CZ" sz="180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. 2014</a:t>
                      </a:r>
                      <a:endParaRPr lang="cs-CZ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11" name="Skupina 10"/>
          <p:cNvGrpSpPr>
            <a:grpSpLocks/>
          </p:cNvGrpSpPr>
          <p:nvPr/>
        </p:nvGrpSpPr>
        <p:grpSpPr bwMode="auto">
          <a:xfrm>
            <a:off x="152400" y="228600"/>
            <a:ext cx="8810625" cy="1544216"/>
            <a:chOff x="0" y="0"/>
            <a:chExt cx="88837" cy="15314"/>
          </a:xfrm>
        </p:grpSpPr>
        <p:pic>
          <p:nvPicPr>
            <p:cNvPr id="12" name="Obrázek 2" descr="Výřez obrazovky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922" y="0"/>
              <a:ext cx="66141" cy="15314"/>
            </a:xfrm>
            <a:prstGeom prst="rect">
              <a:avLst/>
            </a:prstGeom>
            <a:noFill/>
          </p:spPr>
        </p:pic>
        <p:pic>
          <p:nvPicPr>
            <p:cNvPr id="13" name="Obrázek 3" descr="loga soukrškolyvjpeg.jpg"/>
            <p:cNvPicPr>
              <a:picLocks noChangeAspect="1"/>
            </p:cNvPicPr>
            <p:nvPr/>
          </p:nvPicPr>
          <p:blipFill>
            <a:blip r:embed="rId3" cstate="print"/>
            <a:srcRect r="73221" b="6723"/>
            <a:stretch>
              <a:fillRect/>
            </a:stretch>
          </p:blipFill>
          <p:spPr bwMode="auto">
            <a:xfrm>
              <a:off x="0" y="0"/>
              <a:ext cx="9922" cy="9984"/>
            </a:xfrm>
            <a:prstGeom prst="rect">
              <a:avLst/>
            </a:prstGeom>
            <a:noFill/>
          </p:spPr>
        </p:pic>
        <p:pic>
          <p:nvPicPr>
            <p:cNvPr id="14" name="Obrázek 4" descr="loga soukrškolyvjpeg.jpg"/>
            <p:cNvPicPr>
              <a:picLocks noChangeAspect="1"/>
            </p:cNvPicPr>
            <p:nvPr/>
          </p:nvPicPr>
          <p:blipFill>
            <a:blip r:embed="rId4" cstate="print"/>
            <a:srcRect l="86334" b="10297"/>
            <a:stretch>
              <a:fillRect/>
            </a:stretch>
          </p:blipFill>
          <p:spPr bwMode="auto">
            <a:xfrm>
              <a:off x="76063" y="0"/>
              <a:ext cx="12774" cy="15314"/>
            </a:xfrm>
            <a:prstGeom prst="rect">
              <a:avLst/>
            </a:prstGeom>
            <a:noFill/>
          </p:spPr>
        </p:pic>
        <p:sp>
          <p:nvSpPr>
            <p:cNvPr id="15" name="Obdélník 5"/>
            <p:cNvSpPr>
              <a:spLocks noChangeArrowheads="1"/>
            </p:cNvSpPr>
            <p:nvPr/>
          </p:nvSpPr>
          <p:spPr bwMode="auto">
            <a:xfrm>
              <a:off x="0" y="9984"/>
              <a:ext cx="9922" cy="533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ORGÁNY EU – OBSAH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Evropský parlament</a:t>
            </a:r>
          </a:p>
          <a:p>
            <a:r>
              <a:rPr lang="cs-CZ" dirty="0" smtClean="0"/>
              <a:t>Evropská rada</a:t>
            </a:r>
          </a:p>
          <a:p>
            <a:r>
              <a:rPr lang="cs-CZ" dirty="0" smtClean="0"/>
              <a:t>Rada Evropské unie</a:t>
            </a:r>
          </a:p>
          <a:p>
            <a:r>
              <a:rPr lang="cs-CZ" dirty="0" smtClean="0"/>
              <a:t>Evropská komise</a:t>
            </a:r>
          </a:p>
          <a:p>
            <a:r>
              <a:rPr lang="cs-CZ" dirty="0" smtClean="0"/>
              <a:t>Soudní dvůr Evropské unie </a:t>
            </a:r>
          </a:p>
          <a:p>
            <a:r>
              <a:rPr lang="cs-CZ" dirty="0" smtClean="0"/>
              <a:t>Evropská centrální banka</a:t>
            </a:r>
          </a:p>
          <a:p>
            <a:r>
              <a:rPr lang="cs-CZ" dirty="0" smtClean="0"/>
              <a:t>Evropský účetní dvůr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 descr="450px-La2-eu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68144" y="1484784"/>
            <a:ext cx="2643758" cy="3525011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EVROPSKÝ PARLAMENT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sz="2000" dirty="0" smtClean="0"/>
              <a:t>736 poslanců / 22 za ČR</a:t>
            </a:r>
          </a:p>
          <a:p>
            <a:r>
              <a:rPr lang="cs-CZ" sz="2000" dirty="0" smtClean="0"/>
              <a:t>Voleni na 5 let v přímých volbách</a:t>
            </a:r>
          </a:p>
          <a:p>
            <a:r>
              <a:rPr lang="cs-CZ" sz="2000" dirty="0" smtClean="0"/>
              <a:t>Sídlo: </a:t>
            </a:r>
            <a:r>
              <a:rPr lang="cs-CZ" sz="2000" dirty="0" err="1" smtClean="0"/>
              <a:t>Štrasburg</a:t>
            </a:r>
            <a:endParaRPr lang="cs-CZ" sz="2000" dirty="0" smtClean="0"/>
          </a:p>
          <a:p>
            <a:r>
              <a:rPr lang="cs-CZ" sz="2000" dirty="0" smtClean="0"/>
              <a:t>Dále působí v Bruselu a v Lucemburku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000" u="sng" dirty="0" smtClean="0"/>
              <a:t>Činnost</a:t>
            </a:r>
          </a:p>
          <a:p>
            <a:r>
              <a:rPr lang="cs-CZ" sz="2000" dirty="0" smtClean="0"/>
              <a:t>společně s Radou projednává a schvaluje právní předpisy EU</a:t>
            </a:r>
          </a:p>
          <a:p>
            <a:r>
              <a:rPr lang="cs-CZ" sz="2000" dirty="0" smtClean="0"/>
              <a:t>vykonává dohled nad dalšími orgány EU, zejména Evropskou komisí, a kontroluje tak demokratičnost jejich fungování</a:t>
            </a:r>
          </a:p>
          <a:p>
            <a:r>
              <a:rPr lang="cs-CZ" sz="2000" dirty="0" smtClean="0"/>
              <a:t>společně s Radou projednává a přijímá rozpočet EU.</a:t>
            </a:r>
          </a:p>
          <a:p>
            <a:pPr>
              <a:buNone/>
            </a:pPr>
            <a:endParaRPr lang="cs-CZ" sz="2000" u="sng" dirty="0"/>
          </a:p>
        </p:txBody>
      </p:sp>
      <p:pic>
        <p:nvPicPr>
          <p:cNvPr id="7" name="Obrázek 6" descr="Institutions_europeennes_IMG_42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3933056"/>
            <a:ext cx="3328414" cy="2221716"/>
          </a:xfrm>
          <a:prstGeom prst="rect">
            <a:avLst/>
          </a:prstGeom>
        </p:spPr>
      </p:pic>
      <p:pic>
        <p:nvPicPr>
          <p:cNvPr id="8" name="Obrázek 7" descr="423px-Europarl_logo_sv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6" y="4941168"/>
            <a:ext cx="2337395" cy="1386965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EVROPSKÁ RADA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2200" dirty="0" smtClean="0"/>
              <a:t>Členové:  </a:t>
            </a:r>
            <a:r>
              <a:rPr lang="cs-CZ" sz="2200" dirty="0" smtClean="0"/>
              <a:t>hlavy států nebo předsedové </a:t>
            </a:r>
            <a:r>
              <a:rPr lang="cs-CZ" sz="2200" dirty="0" smtClean="0"/>
              <a:t>vlád + zasedání </a:t>
            </a:r>
            <a:r>
              <a:rPr lang="cs-CZ" sz="2200" dirty="0" smtClean="0"/>
              <a:t>se účastní předseda Evropské </a:t>
            </a:r>
            <a:r>
              <a:rPr lang="cs-CZ" sz="2200" dirty="0" smtClean="0"/>
              <a:t>komise</a:t>
            </a:r>
            <a:r>
              <a:rPr lang="cs-CZ" sz="2200" dirty="0" smtClean="0"/>
              <a:t> </a:t>
            </a:r>
            <a:endParaRPr lang="cs-CZ" sz="2200" dirty="0" smtClean="0"/>
          </a:p>
          <a:p>
            <a:r>
              <a:rPr lang="cs-CZ" sz="2200" dirty="0" smtClean="0"/>
              <a:t>Za ČR Bohuslav Sobotka (předseda vlády)</a:t>
            </a:r>
          </a:p>
          <a:p>
            <a:r>
              <a:rPr lang="cs-CZ" sz="2200" dirty="0" smtClean="0"/>
              <a:t>Schází se asi 4 x ročně </a:t>
            </a:r>
          </a:p>
          <a:p>
            <a:r>
              <a:rPr lang="cs-CZ" sz="2200" dirty="0" smtClean="0"/>
              <a:t>dává Unii </a:t>
            </a:r>
            <a:r>
              <a:rPr lang="cs-CZ" sz="2200" dirty="0" smtClean="0"/>
              <a:t>nezbytné podněty pro její rozvoj a </a:t>
            </a:r>
            <a:r>
              <a:rPr lang="cs-CZ" sz="2200" dirty="0" smtClean="0"/>
              <a:t>vymezuje  její obecné </a:t>
            </a:r>
            <a:r>
              <a:rPr lang="cs-CZ" sz="2200" dirty="0" smtClean="0"/>
              <a:t>politické </a:t>
            </a:r>
            <a:r>
              <a:rPr lang="cs-CZ" sz="2200" dirty="0" smtClean="0"/>
              <a:t>směry a priority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2200" dirty="0" smtClean="0"/>
              <a:t>Předseda volen na 2,5 roku, max. 2x po sobě</a:t>
            </a:r>
          </a:p>
          <a:p>
            <a:pPr algn="ctr">
              <a:buNone/>
            </a:pPr>
            <a:r>
              <a:rPr lang="cs-CZ" sz="2200" dirty="0" smtClean="0"/>
              <a:t>HERMAN VAN ROMPUY</a:t>
            </a:r>
          </a:p>
          <a:p>
            <a:pPr algn="ctr">
              <a:buNone/>
            </a:pPr>
            <a:endParaRPr lang="cs-CZ" sz="2200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6" name="Obrázek 5" descr="421px-Herman_Van_Rompuy_at_the_37th_G8_Summit_in_Deauville_0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08104" y="3068960"/>
            <a:ext cx="2334007" cy="3326376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RADA EVROPSKÉ UNIE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sz="2400" dirty="0" smtClean="0"/>
              <a:t>schází </a:t>
            </a:r>
            <a:r>
              <a:rPr lang="cs-CZ" sz="2400" dirty="0" smtClean="0"/>
              <a:t>se 4x </a:t>
            </a:r>
            <a:r>
              <a:rPr lang="cs-CZ" sz="2400" dirty="0" smtClean="0"/>
              <a:t>do </a:t>
            </a:r>
            <a:r>
              <a:rPr lang="cs-CZ" sz="2400" dirty="0" smtClean="0"/>
              <a:t>roka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u="sng" dirty="0" smtClean="0"/>
              <a:t>Činnost</a:t>
            </a:r>
          </a:p>
          <a:p>
            <a:r>
              <a:rPr lang="cs-CZ" sz="2400" dirty="0" smtClean="0"/>
              <a:t>schvaluje zákony EU</a:t>
            </a:r>
          </a:p>
          <a:p>
            <a:r>
              <a:rPr lang="cs-CZ" sz="2400" dirty="0" smtClean="0"/>
              <a:t>koordinuje hlavní směry hospodářských politik </a:t>
            </a:r>
            <a:r>
              <a:rPr lang="cs-CZ" sz="2400" dirty="0" smtClean="0"/>
              <a:t> </a:t>
            </a:r>
            <a:r>
              <a:rPr lang="cs-CZ" sz="2400" dirty="0" smtClean="0"/>
              <a:t>států EU</a:t>
            </a:r>
          </a:p>
          <a:p>
            <a:r>
              <a:rPr lang="cs-CZ" sz="2400" dirty="0" smtClean="0"/>
              <a:t>podepisuje dohody mezi EU a dalšími zeměmi</a:t>
            </a:r>
          </a:p>
          <a:p>
            <a:r>
              <a:rPr lang="cs-CZ" sz="2400" dirty="0" smtClean="0"/>
              <a:t>schvaluje roční rozpočet EU</a:t>
            </a:r>
          </a:p>
          <a:p>
            <a:r>
              <a:rPr lang="cs-CZ" sz="2400" dirty="0" smtClean="0"/>
              <a:t>rozvíjí zahraniční a obrannou politiku EU</a:t>
            </a:r>
          </a:p>
          <a:p>
            <a:r>
              <a:rPr lang="cs-CZ" sz="2400" dirty="0" smtClean="0"/>
              <a:t>koordinuje spolupráci mezi soudními orgány a policejními složkami členských států</a:t>
            </a:r>
          </a:p>
          <a:p>
            <a:pPr>
              <a:buNone/>
            </a:pPr>
            <a:endParaRPr lang="cs-CZ" sz="2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sz="2400" dirty="0" smtClean="0"/>
              <a:t>nemá </a:t>
            </a:r>
            <a:r>
              <a:rPr lang="cs-CZ" sz="2400" dirty="0" smtClean="0"/>
              <a:t>stálé </a:t>
            </a:r>
            <a:r>
              <a:rPr lang="cs-CZ" sz="2400" dirty="0" smtClean="0"/>
              <a:t>členy</a:t>
            </a:r>
          </a:p>
          <a:p>
            <a:r>
              <a:rPr lang="cs-CZ" sz="2400" dirty="0" smtClean="0"/>
              <a:t> zasedání se účastní ministr, který </a:t>
            </a:r>
            <a:r>
              <a:rPr lang="cs-CZ" sz="2400" dirty="0" smtClean="0"/>
              <a:t>odpovídá za </a:t>
            </a:r>
            <a:r>
              <a:rPr lang="cs-CZ" sz="2400" dirty="0" smtClean="0"/>
              <a:t>politickou oblast</a:t>
            </a:r>
            <a:r>
              <a:rPr lang="cs-CZ" sz="2400" dirty="0" smtClean="0"/>
              <a:t>, jež bude </a:t>
            </a:r>
            <a:r>
              <a:rPr lang="cs-CZ" sz="2400" dirty="0" smtClean="0"/>
              <a:t>projednávána</a:t>
            </a:r>
          </a:p>
          <a:p>
            <a:r>
              <a:rPr lang="cs-CZ" sz="2400" dirty="0" smtClean="0"/>
              <a:t>Každý půl rok předsedá jiná členská země</a:t>
            </a:r>
          </a:p>
          <a:p>
            <a:r>
              <a:rPr lang="cs-CZ" sz="2400" dirty="0" smtClean="0"/>
              <a:t>ČR (leden – červen 2009)</a:t>
            </a:r>
            <a:endParaRPr lang="cs-CZ" sz="2400" dirty="0"/>
          </a:p>
        </p:txBody>
      </p:sp>
      <p:pic>
        <p:nvPicPr>
          <p:cNvPr id="6" name="Obrázek 5" descr="Cuboid_suga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3861047"/>
            <a:ext cx="2736304" cy="2390603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9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9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9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9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EVROPSKÁ KOMISE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914400" y="1784350"/>
          <a:ext cx="77724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EVROPSKÁ KOMISE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000" dirty="0" smtClean="0"/>
              <a:t>Složení:  </a:t>
            </a:r>
            <a:r>
              <a:rPr lang="cs-CZ" sz="2000" dirty="0" smtClean="0"/>
              <a:t>28 </a:t>
            </a:r>
            <a:r>
              <a:rPr lang="cs-CZ" sz="2000" dirty="0" smtClean="0"/>
              <a:t>komisařů</a:t>
            </a:r>
          </a:p>
          <a:p>
            <a:r>
              <a:rPr lang="cs-CZ" sz="2000" dirty="0" smtClean="0"/>
              <a:t>Funkční období: 5 let</a:t>
            </a:r>
          </a:p>
          <a:p>
            <a:r>
              <a:rPr lang="cs-CZ" sz="2000" dirty="0" smtClean="0"/>
              <a:t>každou zemi reprezentuje 1 komisař</a:t>
            </a:r>
          </a:p>
          <a:p>
            <a:r>
              <a:rPr lang="cs-CZ" sz="2000" dirty="0" smtClean="0"/>
              <a:t>Předseda </a:t>
            </a:r>
            <a:r>
              <a:rPr lang="cs-CZ" sz="2000" dirty="0" smtClean="0"/>
              <a:t>Komise přiděluje každému </a:t>
            </a:r>
            <a:r>
              <a:rPr lang="cs-CZ" sz="2000" dirty="0" smtClean="0"/>
              <a:t>komisaři určitou oblast </a:t>
            </a:r>
            <a:r>
              <a:rPr lang="cs-CZ" sz="2000" dirty="0" smtClean="0"/>
              <a:t>politiky</a:t>
            </a:r>
            <a:r>
              <a:rPr lang="cs-CZ" sz="2000" dirty="0" smtClean="0"/>
              <a:t>.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pPr>
              <a:buNone/>
            </a:pPr>
            <a:endParaRPr lang="cs-CZ" sz="1500" b="1" dirty="0" smtClean="0"/>
          </a:p>
          <a:p>
            <a:pPr algn="ctr">
              <a:buNone/>
            </a:pPr>
            <a:r>
              <a:rPr lang="cs-CZ" sz="1500" b="1" dirty="0" smtClean="0"/>
              <a:t>Štefan </a:t>
            </a:r>
            <a:r>
              <a:rPr lang="cs-CZ" sz="1500" b="1" dirty="0" err="1" smtClean="0"/>
              <a:t>Füle</a:t>
            </a:r>
            <a:r>
              <a:rPr lang="cs-CZ" sz="1500" b="1" dirty="0" smtClean="0"/>
              <a:t> (ČR) rozšíření </a:t>
            </a:r>
            <a:r>
              <a:rPr lang="cs-CZ" sz="1500" b="1" dirty="0" smtClean="0"/>
              <a:t>a politika sousedství</a:t>
            </a:r>
            <a:endParaRPr lang="cs-CZ" sz="1500" b="1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sz="2000" dirty="0" smtClean="0"/>
              <a:t>Předsedu Komise jmenuje Evropská rada, která po dohodě s předsedou také jmenuje jednotlivé komisaře</a:t>
            </a:r>
            <a:r>
              <a:rPr lang="cs-CZ" sz="2000" dirty="0" smtClean="0"/>
              <a:t>.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 algn="ctr">
              <a:buNone/>
            </a:pPr>
            <a:endParaRPr lang="cs-CZ" sz="2000" dirty="0" smtClean="0"/>
          </a:p>
          <a:p>
            <a:pPr algn="ctr">
              <a:buNone/>
            </a:pPr>
            <a:r>
              <a:rPr lang="cs-CZ" sz="1500" b="1" dirty="0" err="1" smtClean="0"/>
              <a:t>José</a:t>
            </a:r>
            <a:r>
              <a:rPr lang="cs-CZ" sz="1500" b="1" dirty="0" smtClean="0"/>
              <a:t> </a:t>
            </a:r>
            <a:r>
              <a:rPr lang="cs-CZ" sz="1500" b="1" dirty="0" smtClean="0"/>
              <a:t>Manuel </a:t>
            </a:r>
            <a:r>
              <a:rPr lang="cs-CZ" sz="1500" b="1" dirty="0" err="1" smtClean="0"/>
              <a:t>Barroso</a:t>
            </a:r>
            <a:r>
              <a:rPr lang="cs-CZ" sz="1500" b="1" dirty="0" smtClean="0"/>
              <a:t> </a:t>
            </a:r>
            <a:r>
              <a:rPr lang="cs-CZ" sz="1500" b="1" dirty="0" smtClean="0"/>
              <a:t>- předseda</a:t>
            </a:r>
            <a:endParaRPr lang="cs-CZ" sz="1500" dirty="0"/>
          </a:p>
        </p:txBody>
      </p:sp>
      <p:pic>
        <p:nvPicPr>
          <p:cNvPr id="7" name="Obrázek 6" descr="800px-Stefan_Fi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3776" y="4149080"/>
            <a:ext cx="2269670" cy="1512168"/>
          </a:xfrm>
          <a:prstGeom prst="rect">
            <a:avLst/>
          </a:prstGeom>
        </p:spPr>
      </p:pic>
      <p:pic>
        <p:nvPicPr>
          <p:cNvPr id="8" name="Obrázek 7" descr="465px-José_Manuel_Barroso_MEDEF_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2160" y="3212975"/>
            <a:ext cx="1800200" cy="2318967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" decel="100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SOUDNÍ DVŮR EVROPSKÉ UNIE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dirty="0" smtClean="0"/>
              <a:t>Složení: 1 soudce </a:t>
            </a:r>
            <a:r>
              <a:rPr lang="cs-CZ" dirty="0" smtClean="0"/>
              <a:t>za každý členský stát </a:t>
            </a:r>
            <a:r>
              <a:rPr lang="cs-CZ" dirty="0" smtClean="0"/>
              <a:t>EU</a:t>
            </a:r>
            <a:r>
              <a:rPr lang="cs-CZ" dirty="0" smtClean="0"/>
              <a:t> </a:t>
            </a:r>
            <a:r>
              <a:rPr lang="cs-CZ" dirty="0" smtClean="0"/>
              <a:t>+ 9  </a:t>
            </a:r>
            <a:r>
              <a:rPr lang="cs-CZ" dirty="0" smtClean="0"/>
              <a:t>generálních </a:t>
            </a:r>
            <a:r>
              <a:rPr lang="cs-CZ" dirty="0" smtClean="0"/>
              <a:t>advokátů</a:t>
            </a:r>
          </a:p>
          <a:p>
            <a:pPr marL="582930" indent="-514350">
              <a:buNone/>
            </a:pPr>
            <a:r>
              <a:rPr lang="cs-CZ" dirty="0" smtClean="0"/>
              <a:t>funkční období: </a:t>
            </a:r>
            <a:r>
              <a:rPr lang="cs-CZ" dirty="0" smtClean="0"/>
              <a:t>6</a:t>
            </a:r>
            <a:r>
              <a:rPr lang="cs-CZ" dirty="0" smtClean="0"/>
              <a:t> </a:t>
            </a:r>
            <a:r>
              <a:rPr lang="cs-CZ" dirty="0" smtClean="0"/>
              <a:t>let </a:t>
            </a:r>
          </a:p>
          <a:p>
            <a:pPr marL="582930" indent="-514350">
              <a:buAutoNum type="arabicParenR"/>
            </a:pPr>
            <a:r>
              <a:rPr lang="cs-CZ" b="1" dirty="0" smtClean="0"/>
              <a:t>Soudní </a:t>
            </a:r>
            <a:r>
              <a:rPr lang="cs-CZ" b="1" dirty="0" smtClean="0"/>
              <a:t>dvůr </a:t>
            </a:r>
          </a:p>
          <a:p>
            <a:pPr marL="582930" indent="-514350">
              <a:buAutoNum type="arabicParenR"/>
            </a:pPr>
            <a:r>
              <a:rPr lang="cs-CZ" b="1" dirty="0" smtClean="0"/>
              <a:t>Tribunál</a:t>
            </a:r>
            <a:r>
              <a:rPr lang="cs-CZ" dirty="0" smtClean="0"/>
              <a:t>: řeší </a:t>
            </a:r>
            <a:r>
              <a:rPr lang="cs-CZ" dirty="0" smtClean="0"/>
              <a:t>případy předložené jednotlivci, podniky nebo některými organizacemi, a také případy, jež se týkají </a:t>
            </a:r>
            <a:r>
              <a:rPr lang="cs-CZ" dirty="0" smtClean="0"/>
              <a:t>práva hospodářské soutěže.</a:t>
            </a:r>
          </a:p>
          <a:p>
            <a:pPr marL="582930" indent="-514350">
              <a:buAutoNum type="arabicParenR"/>
            </a:pPr>
            <a:r>
              <a:rPr lang="cs-CZ" b="1" dirty="0" smtClean="0"/>
              <a:t>Soud </a:t>
            </a:r>
            <a:r>
              <a:rPr lang="cs-CZ" b="1" dirty="0" smtClean="0"/>
              <a:t>pro veřejnou službu </a:t>
            </a:r>
            <a:r>
              <a:rPr lang="cs-CZ" b="1" dirty="0" smtClean="0"/>
              <a:t>EU: </a:t>
            </a:r>
            <a:r>
              <a:rPr lang="cs-CZ" dirty="0" smtClean="0"/>
              <a:t>rozhoduje spory mezi </a:t>
            </a:r>
            <a:r>
              <a:rPr lang="cs-CZ" dirty="0" smtClean="0"/>
              <a:t>EU </a:t>
            </a:r>
            <a:r>
              <a:rPr lang="cs-CZ" dirty="0" smtClean="0"/>
              <a:t>a jejími zaměstnanci.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u="sng" dirty="0" smtClean="0"/>
              <a:t>Soudní </a:t>
            </a:r>
            <a:r>
              <a:rPr lang="cs-CZ" u="sng" dirty="0" smtClean="0"/>
              <a:t>dvůr </a:t>
            </a:r>
            <a:r>
              <a:rPr lang="cs-CZ" u="sng" dirty="0" smtClean="0"/>
              <a:t>- případy</a:t>
            </a:r>
            <a:endParaRPr lang="cs-CZ" sz="4100" u="sng" dirty="0" smtClean="0"/>
          </a:p>
          <a:p>
            <a:pPr marL="582930" indent="-514350">
              <a:buAutoNum type="arabicParenR"/>
            </a:pPr>
            <a:endParaRPr lang="cs-CZ" dirty="0"/>
          </a:p>
        </p:txBody>
      </p:sp>
      <p:graphicFrame>
        <p:nvGraphicFramePr>
          <p:cNvPr id="6" name="Diagram 5"/>
          <p:cNvGraphicFramePr/>
          <p:nvPr/>
        </p:nvGraphicFramePr>
        <p:xfrm>
          <a:off x="4644008" y="2276872"/>
          <a:ext cx="3888432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decel="100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EVROPSKÁ CENTRÁLNÍ BANKA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1600" u="sng" dirty="0" smtClean="0"/>
              <a:t>ČINNOST</a:t>
            </a:r>
            <a:endParaRPr lang="cs-CZ" sz="1600" u="sng" dirty="0" smtClean="0"/>
          </a:p>
          <a:p>
            <a:r>
              <a:rPr lang="cs-CZ" sz="1600" b="1" dirty="0" smtClean="0"/>
              <a:t>úrokové sazby</a:t>
            </a:r>
            <a:r>
              <a:rPr lang="cs-CZ" sz="1600" dirty="0" smtClean="0"/>
              <a:t> </a:t>
            </a:r>
            <a:r>
              <a:rPr lang="cs-CZ" sz="1600" dirty="0" smtClean="0"/>
              <a:t>v </a:t>
            </a:r>
            <a:r>
              <a:rPr lang="cs-CZ" sz="1600" dirty="0" err="1" smtClean="0"/>
              <a:t>eurozóně</a:t>
            </a:r>
            <a:r>
              <a:rPr lang="cs-CZ" sz="1600" dirty="0" smtClean="0"/>
              <a:t> </a:t>
            </a:r>
          </a:p>
          <a:p>
            <a:r>
              <a:rPr lang="cs-CZ" sz="1600" dirty="0" smtClean="0"/>
              <a:t>správa </a:t>
            </a:r>
            <a:r>
              <a:rPr lang="cs-CZ" sz="1600" b="1" dirty="0" smtClean="0"/>
              <a:t>devizových rezerv</a:t>
            </a:r>
            <a:endParaRPr lang="cs-CZ" sz="1600" dirty="0" smtClean="0"/>
          </a:p>
          <a:p>
            <a:r>
              <a:rPr lang="cs-CZ" sz="1600" b="1" dirty="0" smtClean="0"/>
              <a:t>Dohled </a:t>
            </a:r>
            <a:r>
              <a:rPr lang="cs-CZ" sz="1600" dirty="0" smtClean="0"/>
              <a:t>nad </a:t>
            </a:r>
            <a:r>
              <a:rPr lang="cs-CZ" sz="1600" b="1" dirty="0" smtClean="0"/>
              <a:t>finančními trhy a </a:t>
            </a:r>
            <a:r>
              <a:rPr lang="cs-CZ" sz="1600" b="1" dirty="0" smtClean="0"/>
              <a:t>institucemi</a:t>
            </a:r>
            <a:endParaRPr lang="cs-CZ" sz="1600" dirty="0" smtClean="0"/>
          </a:p>
          <a:p>
            <a:r>
              <a:rPr lang="cs-CZ" sz="1600" dirty="0" smtClean="0"/>
              <a:t>pomáhá fungování </a:t>
            </a:r>
            <a:r>
              <a:rPr lang="cs-CZ" sz="1600" b="1" dirty="0" smtClean="0"/>
              <a:t>platebního styku</a:t>
            </a:r>
            <a:r>
              <a:rPr lang="cs-CZ" sz="1600" dirty="0" smtClean="0"/>
              <a:t> </a:t>
            </a:r>
          </a:p>
          <a:p>
            <a:r>
              <a:rPr lang="cs-CZ" sz="1600" dirty="0" smtClean="0"/>
              <a:t>Povoluje </a:t>
            </a:r>
            <a:r>
              <a:rPr lang="cs-CZ" sz="1600" b="1" dirty="0" smtClean="0"/>
              <a:t>vydávání </a:t>
            </a:r>
            <a:r>
              <a:rPr lang="cs-CZ" sz="1600" b="1" dirty="0" err="1" smtClean="0"/>
              <a:t>eurobankovek</a:t>
            </a:r>
            <a:endParaRPr lang="cs-CZ" sz="1600" dirty="0" smtClean="0"/>
          </a:p>
          <a:p>
            <a:r>
              <a:rPr lang="cs-CZ" sz="1600" b="1" dirty="0" smtClean="0"/>
              <a:t>sleduje </a:t>
            </a:r>
            <a:r>
              <a:rPr lang="cs-CZ" sz="1600" b="1" dirty="0" smtClean="0"/>
              <a:t>vývoj </a:t>
            </a:r>
            <a:r>
              <a:rPr lang="cs-CZ" sz="1600" b="1" dirty="0" smtClean="0"/>
              <a:t>cen</a:t>
            </a:r>
          </a:p>
          <a:p>
            <a:pPr>
              <a:buNone/>
            </a:pPr>
            <a:endParaRPr lang="cs-CZ" sz="1600" b="1" dirty="0" smtClean="0"/>
          </a:p>
          <a:p>
            <a:pPr>
              <a:buNone/>
            </a:pPr>
            <a:r>
              <a:rPr lang="cs-CZ" sz="1600" b="1" u="sng" dirty="0" smtClean="0"/>
              <a:t>SÍDLO</a:t>
            </a:r>
          </a:p>
          <a:p>
            <a:pPr>
              <a:buNone/>
            </a:pPr>
            <a:r>
              <a:rPr lang="cs-CZ" sz="1600" dirty="0" smtClean="0"/>
              <a:t>Frankfurt nad Mohanem</a:t>
            </a:r>
            <a:endParaRPr lang="cs-CZ" sz="1600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1600" u="sng" dirty="0" smtClean="0"/>
              <a:t>ORGÁNY</a:t>
            </a:r>
            <a:endParaRPr lang="cs-CZ" sz="1600" u="sng" dirty="0" smtClean="0"/>
          </a:p>
          <a:p>
            <a:r>
              <a:rPr lang="cs-CZ" sz="1600" b="1" dirty="0" smtClean="0"/>
              <a:t>Výkonná rada</a:t>
            </a:r>
            <a:r>
              <a:rPr lang="cs-CZ" sz="1600" dirty="0" smtClean="0"/>
              <a:t>, která dohlíží na každodenní chod </a:t>
            </a:r>
            <a:r>
              <a:rPr lang="cs-CZ" sz="1600" dirty="0" smtClean="0"/>
              <a:t>banky</a:t>
            </a:r>
            <a:endParaRPr lang="cs-CZ" sz="1600" dirty="0" smtClean="0"/>
          </a:p>
          <a:p>
            <a:r>
              <a:rPr lang="cs-CZ" sz="1600" b="1" dirty="0" smtClean="0"/>
              <a:t>Rada guvernérů</a:t>
            </a:r>
            <a:r>
              <a:rPr lang="cs-CZ" sz="1600" dirty="0" smtClean="0"/>
              <a:t> určuje měnovou politiku </a:t>
            </a:r>
            <a:r>
              <a:rPr lang="cs-CZ" sz="1600" dirty="0" err="1" smtClean="0"/>
              <a:t>eurozóny</a:t>
            </a:r>
            <a:r>
              <a:rPr lang="cs-CZ" sz="1600" dirty="0" smtClean="0"/>
              <a:t> a stanoví úrokové </a:t>
            </a:r>
            <a:r>
              <a:rPr lang="cs-CZ" sz="1600" dirty="0" smtClean="0"/>
              <a:t>sazby</a:t>
            </a:r>
            <a:endParaRPr lang="cs-CZ" sz="1600" dirty="0" smtClean="0"/>
          </a:p>
          <a:p>
            <a:r>
              <a:rPr lang="cs-CZ" sz="1600" b="1" dirty="0" smtClean="0"/>
              <a:t>Generální rada</a:t>
            </a:r>
            <a:r>
              <a:rPr lang="cs-CZ" sz="1600" dirty="0" smtClean="0"/>
              <a:t> přispívá k poradní a koordinační činnosti ECB a pomáhá novým zemím při jejich přípravě na vstup do </a:t>
            </a:r>
            <a:r>
              <a:rPr lang="cs-CZ" sz="1600" dirty="0" err="1" smtClean="0"/>
              <a:t>eurozóny</a:t>
            </a:r>
            <a:r>
              <a:rPr lang="cs-CZ" sz="1600" dirty="0" smtClean="0"/>
              <a:t>.</a:t>
            </a:r>
            <a:endParaRPr lang="cs-CZ" sz="1600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7" name="Obrázek 6" descr="399px-Logo_European_Central_Bank_sv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19895" y="260648"/>
            <a:ext cx="1659248" cy="1368152"/>
          </a:xfrm>
          <a:prstGeom prst="rect">
            <a:avLst/>
          </a:prstGeom>
        </p:spPr>
      </p:pic>
      <p:pic>
        <p:nvPicPr>
          <p:cNvPr id="8" name="Obrázek 7" descr="400px-Euro_Tower_Frankfurt_am_Mai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6" y="4149080"/>
            <a:ext cx="1637928" cy="2456892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EVROPSKÝ ÚČETNÍ DVŮR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/>
              <a:t>SÍDLO: </a:t>
            </a:r>
            <a:r>
              <a:rPr lang="cs-CZ" sz="2000" dirty="0" err="1" smtClean="0"/>
              <a:t>Lucemburg</a:t>
            </a: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SLOŽENÍ: 1 člen </a:t>
            </a:r>
            <a:r>
              <a:rPr lang="cs-CZ" sz="2000" dirty="0" smtClean="0"/>
              <a:t>z každé </a:t>
            </a:r>
            <a:r>
              <a:rPr lang="cs-CZ" sz="2000" dirty="0" smtClean="0"/>
              <a:t>země EU</a:t>
            </a:r>
          </a:p>
          <a:p>
            <a:pPr>
              <a:buNone/>
            </a:pPr>
            <a:r>
              <a:rPr lang="cs-CZ" sz="2000" dirty="0" smtClean="0"/>
              <a:t>FUNKČNÍ OBDOBÍ: 6 let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000" b="1" u="sng" dirty="0" smtClean="0"/>
              <a:t>ÚKOLY</a:t>
            </a:r>
            <a:endParaRPr lang="cs-CZ" sz="2000" b="1" u="sng" dirty="0" smtClean="0"/>
          </a:p>
          <a:p>
            <a:r>
              <a:rPr lang="cs-CZ" sz="2000" dirty="0" smtClean="0"/>
              <a:t> předkládá </a:t>
            </a:r>
            <a:r>
              <a:rPr lang="cs-CZ" sz="2000" dirty="0" smtClean="0"/>
              <a:t>každoročně </a:t>
            </a:r>
            <a:r>
              <a:rPr lang="cs-CZ" sz="2000" dirty="0" smtClean="0"/>
              <a:t>E. parlamentu </a:t>
            </a:r>
            <a:r>
              <a:rPr lang="cs-CZ" sz="2000" dirty="0" smtClean="0"/>
              <a:t>a Radě zprávu o uplynulém finančním roce (tzv. výroční absolutorium</a:t>
            </a:r>
            <a:r>
              <a:rPr lang="cs-CZ" sz="2000" dirty="0" smtClean="0"/>
              <a:t>).</a:t>
            </a:r>
            <a:endParaRPr lang="cs-CZ" sz="2000" dirty="0" smtClean="0"/>
          </a:p>
          <a:p>
            <a:r>
              <a:rPr lang="cs-CZ" sz="2000" dirty="0" smtClean="0"/>
              <a:t>v</a:t>
            </a:r>
            <a:r>
              <a:rPr lang="cs-CZ" sz="2000" dirty="0" smtClean="0"/>
              <a:t>yjadřuje se </a:t>
            </a:r>
            <a:r>
              <a:rPr lang="cs-CZ" sz="2000" dirty="0" smtClean="0"/>
              <a:t>k finančním předpisům EU a k tomu, jak EU proti podvodům a zpronevěrám postupuje.</a:t>
            </a:r>
          </a:p>
          <a:p>
            <a:r>
              <a:rPr lang="cs-CZ" sz="2000" dirty="0" smtClean="0"/>
              <a:t>Auditoři </a:t>
            </a:r>
            <a:r>
              <a:rPr lang="cs-CZ" sz="2000" dirty="0" smtClean="0"/>
              <a:t>provádí </a:t>
            </a:r>
            <a:r>
              <a:rPr lang="cs-CZ" sz="2000" dirty="0" smtClean="0"/>
              <a:t>kontroly v orgánech EU, členských </a:t>
            </a:r>
            <a:r>
              <a:rPr lang="cs-CZ" sz="2000" dirty="0" smtClean="0"/>
              <a:t>státech.</a:t>
            </a:r>
            <a:endParaRPr lang="cs-CZ" sz="2000" dirty="0"/>
          </a:p>
        </p:txBody>
      </p:sp>
      <p:pic>
        <p:nvPicPr>
          <p:cNvPr id="11" name="Obrázek 10" descr="800px-Europäischer_Rechnungsho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3284984"/>
            <a:ext cx="3161928" cy="2320065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INSTITUCE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914400" y="1784350"/>
          <a:ext cx="77724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Pokuste se vyjmenovat všechny orgány EU.</a:t>
            </a:r>
            <a:endParaRPr lang="cs-CZ" sz="2800" dirty="0" smtClean="0"/>
          </a:p>
          <a:p>
            <a:r>
              <a:rPr lang="cs-CZ" sz="2800" dirty="0" smtClean="0"/>
              <a:t>Jaký symbol si ČR zvolila při svém předsednictví v Radě EU?</a:t>
            </a:r>
            <a:endParaRPr lang="cs-CZ" sz="2800" dirty="0" smtClean="0"/>
          </a:p>
          <a:p>
            <a:r>
              <a:rPr lang="cs-CZ" sz="2800" dirty="0" smtClean="0"/>
              <a:t>Kolik poslanců zastupuje ČR v Evropském parlamentu?</a:t>
            </a:r>
            <a:endParaRPr lang="cs-CZ" sz="2800" dirty="0" smtClean="0"/>
          </a:p>
          <a:p>
            <a:r>
              <a:rPr lang="cs-CZ" sz="2800" dirty="0" smtClean="0"/>
              <a:t>Jakou oblast má na starost komisař Štefan </a:t>
            </a:r>
            <a:r>
              <a:rPr lang="cs-CZ" sz="2800" dirty="0" err="1" smtClean="0"/>
              <a:t>Füle</a:t>
            </a:r>
            <a:r>
              <a:rPr lang="cs-CZ" sz="2800" dirty="0" smtClean="0"/>
              <a:t>?</a:t>
            </a:r>
            <a:endParaRPr lang="cs-CZ" sz="2800" dirty="0" smtClean="0"/>
          </a:p>
          <a:p>
            <a:r>
              <a:rPr lang="cs-CZ" sz="2800" dirty="0" smtClean="0"/>
              <a:t>Co patří k činnostem Evropské centrální banky?</a:t>
            </a:r>
          </a:p>
          <a:p>
            <a:r>
              <a:rPr lang="cs-CZ" sz="2800" dirty="0" smtClean="0"/>
              <a:t>Ve kterých městech sídlí jednotlivé orgány EU?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268760"/>
            <a:ext cx="7931224" cy="5086800"/>
          </a:xfrm>
        </p:spPr>
        <p:txBody>
          <a:bodyPr>
            <a:normAutofit/>
          </a:bodyPr>
          <a:lstStyle/>
          <a:p>
            <a:r>
              <a:rPr lang="cs-CZ" sz="1400" dirty="0" smtClean="0"/>
              <a:t>DVOŘÁK, Jan, a kol. Odmaturuj ze společenských věd. 1. </a:t>
            </a:r>
            <a:r>
              <a:rPr lang="cs-CZ" sz="1400" dirty="0" err="1" smtClean="0"/>
              <a:t>vyd</a:t>
            </a:r>
            <a:r>
              <a:rPr lang="cs-CZ" sz="1400" dirty="0" smtClean="0"/>
              <a:t>. Brno: </a:t>
            </a:r>
            <a:r>
              <a:rPr lang="cs-CZ" sz="1400" dirty="0" err="1" smtClean="0"/>
              <a:t>Didaktis</a:t>
            </a:r>
            <a:r>
              <a:rPr lang="cs-CZ" sz="1400" dirty="0" smtClean="0"/>
              <a:t>, 2008, 256 s. ISBN 978-80-7358-122-0</a:t>
            </a:r>
          </a:p>
          <a:p>
            <a:r>
              <a:rPr lang="cs-CZ" sz="1400" dirty="0" smtClean="0"/>
              <a:t>RAMA</a:t>
            </a:r>
            <a:r>
              <a:rPr lang="cs-CZ" sz="1400" dirty="0" smtClean="0"/>
              <a:t> </a:t>
            </a:r>
            <a:r>
              <a:rPr lang="cs-CZ" sz="1400" dirty="0" smtClean="0"/>
              <a:t>. </a:t>
            </a:r>
            <a:r>
              <a:rPr lang="pt-BR" sz="1400" i="1" dirty="0" smtClean="0"/>
              <a:t>http://</a:t>
            </a:r>
            <a:r>
              <a:rPr lang="cs-CZ" sz="1400" i="1" dirty="0" err="1" smtClean="0"/>
              <a:t>commons.wikimedia.org</a:t>
            </a:r>
            <a:r>
              <a:rPr lang="pt-BR" sz="1400" dirty="0" smtClean="0"/>
              <a:t> [online]. [cit. </a:t>
            </a:r>
            <a:r>
              <a:rPr lang="cs-CZ" sz="1400" dirty="0" smtClean="0"/>
              <a:t>15</a:t>
            </a:r>
            <a:r>
              <a:rPr lang="pt-BR" sz="1400" dirty="0" smtClean="0"/>
              <a:t>.</a:t>
            </a:r>
            <a:r>
              <a:rPr lang="cs-CZ" sz="1400" dirty="0" smtClean="0"/>
              <a:t>1</a:t>
            </a:r>
            <a:r>
              <a:rPr lang="pt-BR" sz="1400" dirty="0" smtClean="0"/>
              <a:t>.2014</a:t>
            </a:r>
            <a:r>
              <a:rPr lang="pt-BR" sz="1400" dirty="0" smtClean="0"/>
              <a:t>]. Dostupný na WWW</a:t>
            </a:r>
            <a:r>
              <a:rPr lang="cs-CZ" sz="1400" dirty="0" smtClean="0"/>
              <a:t>: </a:t>
            </a:r>
            <a:r>
              <a:rPr lang="cs-CZ" sz="1400" dirty="0" smtClean="0"/>
              <a:t>http://commons.wikimedia.org/wiki/File:Institutions_europeennes_IMG_4297.jpghttp</a:t>
            </a:r>
            <a:r>
              <a:rPr lang="cs-CZ" sz="1400" dirty="0" smtClean="0"/>
              <a:t>://commons.wikimedia.org/wiki/File:La2-euro.jpg</a:t>
            </a:r>
          </a:p>
          <a:p>
            <a:r>
              <a:rPr lang="cs-CZ" sz="1400" dirty="0" smtClean="0"/>
              <a:t>FRY 1989</a:t>
            </a:r>
            <a:r>
              <a:rPr lang="cs-CZ" sz="1400" dirty="0" smtClean="0"/>
              <a:t>. </a:t>
            </a:r>
            <a:r>
              <a:rPr lang="pt-BR" sz="1400" i="1" dirty="0" smtClean="0"/>
              <a:t>http://</a:t>
            </a:r>
            <a:r>
              <a:rPr lang="cs-CZ" sz="1400" i="1" dirty="0" err="1" smtClean="0"/>
              <a:t>commons.wikimedia.org</a:t>
            </a:r>
            <a:r>
              <a:rPr lang="pt-BR" sz="1400" dirty="0" smtClean="0"/>
              <a:t> [online]. [cit. </a:t>
            </a:r>
            <a:r>
              <a:rPr lang="cs-CZ" sz="1400" dirty="0" smtClean="0"/>
              <a:t>15</a:t>
            </a:r>
            <a:r>
              <a:rPr lang="pt-BR" sz="1400" dirty="0" smtClean="0"/>
              <a:t>.</a:t>
            </a:r>
            <a:r>
              <a:rPr lang="cs-CZ" sz="1400" dirty="0" smtClean="0"/>
              <a:t>1</a:t>
            </a:r>
            <a:r>
              <a:rPr lang="pt-BR" sz="1400" dirty="0" smtClean="0"/>
              <a:t>.2014</a:t>
            </a:r>
            <a:r>
              <a:rPr lang="pt-BR" sz="1400" dirty="0" smtClean="0"/>
              <a:t>]. Dostupný na WWW</a:t>
            </a:r>
            <a:r>
              <a:rPr lang="cs-CZ" sz="1400" dirty="0" smtClean="0"/>
              <a:t>:http://</a:t>
            </a:r>
            <a:r>
              <a:rPr lang="cs-CZ" sz="1400" dirty="0" err="1" smtClean="0"/>
              <a:t>commons.wikimedia.org</a:t>
            </a:r>
            <a:r>
              <a:rPr lang="cs-CZ" sz="1400" dirty="0" smtClean="0"/>
              <a:t>/</a:t>
            </a:r>
            <a:r>
              <a:rPr lang="cs-CZ" sz="1400" dirty="0" err="1" smtClean="0"/>
              <a:t>wiki</a:t>
            </a:r>
            <a:r>
              <a:rPr lang="cs-CZ" sz="1400" dirty="0" smtClean="0"/>
              <a:t>/</a:t>
            </a:r>
            <a:r>
              <a:rPr lang="cs-CZ" sz="1400" dirty="0" err="1" smtClean="0"/>
              <a:t>File</a:t>
            </a:r>
            <a:r>
              <a:rPr lang="cs-CZ" sz="1400" dirty="0" smtClean="0"/>
              <a:t>:</a:t>
            </a:r>
            <a:r>
              <a:rPr lang="cs-CZ" sz="1400" dirty="0" err="1" smtClean="0"/>
              <a:t>Europarl</a:t>
            </a:r>
            <a:r>
              <a:rPr lang="cs-CZ" sz="1400" dirty="0" smtClean="0"/>
              <a:t>_logo.</a:t>
            </a:r>
            <a:r>
              <a:rPr lang="cs-CZ" sz="1400" dirty="0" err="1" smtClean="0"/>
              <a:t>svg</a:t>
            </a:r>
            <a:endParaRPr lang="cs-CZ" sz="1400" dirty="0" smtClean="0"/>
          </a:p>
          <a:p>
            <a:r>
              <a:rPr lang="cs-CZ" sz="1400" dirty="0" smtClean="0"/>
              <a:t>GUILAUME PAUMEIER</a:t>
            </a:r>
            <a:r>
              <a:rPr lang="cs-CZ" sz="1400" dirty="0" smtClean="0"/>
              <a:t> </a:t>
            </a:r>
            <a:r>
              <a:rPr lang="cs-CZ" sz="1400" dirty="0" smtClean="0"/>
              <a:t>. </a:t>
            </a:r>
            <a:r>
              <a:rPr lang="pt-BR" sz="1400" i="1" dirty="0" smtClean="0"/>
              <a:t>http://</a:t>
            </a:r>
            <a:r>
              <a:rPr lang="cs-CZ" sz="1400" i="1" dirty="0" err="1" smtClean="0"/>
              <a:t>commons.wikimedia.org</a:t>
            </a:r>
            <a:r>
              <a:rPr lang="pt-BR" sz="1400" dirty="0" smtClean="0"/>
              <a:t> [online]. [cit. </a:t>
            </a:r>
            <a:r>
              <a:rPr lang="cs-CZ" sz="1400" dirty="0" smtClean="0"/>
              <a:t>15</a:t>
            </a:r>
            <a:r>
              <a:rPr lang="pt-BR" sz="1400" dirty="0" smtClean="0"/>
              <a:t>.</a:t>
            </a:r>
            <a:r>
              <a:rPr lang="cs-CZ" sz="1400" dirty="0" smtClean="0"/>
              <a:t>1</a:t>
            </a:r>
            <a:r>
              <a:rPr lang="pt-BR" sz="1400" dirty="0" smtClean="0"/>
              <a:t>.2014</a:t>
            </a:r>
            <a:r>
              <a:rPr lang="pt-BR" sz="1400" dirty="0" smtClean="0"/>
              <a:t>]. Dostupný na WWW</a:t>
            </a:r>
            <a:r>
              <a:rPr lang="cs-CZ" sz="1400" dirty="0" smtClean="0"/>
              <a:t>: </a:t>
            </a:r>
            <a:r>
              <a:rPr lang="cs-CZ" sz="1400" dirty="0" smtClean="0"/>
              <a:t>http://commons.wikimedia.org/wiki/File:Herman_Van_Rompuy_at_the_37th_G8_Summit_in_Deauville_030.jpg</a:t>
            </a:r>
            <a:endParaRPr lang="cs-CZ" sz="1400" dirty="0" smtClean="0"/>
          </a:p>
          <a:p>
            <a:r>
              <a:rPr lang="cs-CZ" sz="1400" dirty="0" smtClean="0"/>
              <a:t>EU INFO CENTRAL</a:t>
            </a:r>
            <a:r>
              <a:rPr lang="cs-CZ" sz="1400" dirty="0" smtClean="0"/>
              <a:t>. </a:t>
            </a:r>
            <a:r>
              <a:rPr lang="pt-BR" sz="1400" i="1" dirty="0" smtClean="0"/>
              <a:t>http://</a:t>
            </a:r>
            <a:r>
              <a:rPr lang="cs-CZ" sz="1400" i="1" dirty="0" err="1" smtClean="0"/>
              <a:t>commons.wikimedia.org</a:t>
            </a:r>
            <a:r>
              <a:rPr lang="pt-BR" sz="1400" dirty="0" smtClean="0"/>
              <a:t> [online]. [cit. </a:t>
            </a:r>
            <a:r>
              <a:rPr lang="cs-CZ" sz="1400" dirty="0" smtClean="0"/>
              <a:t>15</a:t>
            </a:r>
            <a:r>
              <a:rPr lang="pt-BR" sz="1400" dirty="0" smtClean="0"/>
              <a:t>.</a:t>
            </a:r>
            <a:r>
              <a:rPr lang="cs-CZ" sz="1400" dirty="0" smtClean="0"/>
              <a:t>1</a:t>
            </a:r>
            <a:r>
              <a:rPr lang="pt-BR" sz="1400" dirty="0" smtClean="0"/>
              <a:t>.2014</a:t>
            </a:r>
            <a:r>
              <a:rPr lang="pt-BR" sz="1400" dirty="0" smtClean="0"/>
              <a:t>]. Dostupný na WWW</a:t>
            </a:r>
            <a:r>
              <a:rPr lang="cs-CZ" sz="1400" dirty="0" smtClean="0"/>
              <a:t>: </a:t>
            </a:r>
            <a:r>
              <a:rPr lang="cs-CZ" sz="1400" dirty="0" smtClean="0"/>
              <a:t>http://commons.wikimedia.org/wiki/File:Stefan_File.jpg</a:t>
            </a:r>
            <a:endParaRPr lang="cs-CZ" sz="1400" dirty="0" smtClean="0"/>
          </a:p>
          <a:p>
            <a:r>
              <a:rPr lang="cs-CZ" sz="1400" dirty="0" smtClean="0"/>
              <a:t>SSOLBERG. </a:t>
            </a:r>
            <a:r>
              <a:rPr lang="cs-CZ" sz="1400" dirty="0" smtClean="0"/>
              <a:t>. </a:t>
            </a:r>
            <a:r>
              <a:rPr lang="pt-BR" sz="1400" i="1" dirty="0" smtClean="0"/>
              <a:t>http://</a:t>
            </a:r>
            <a:r>
              <a:rPr lang="cs-CZ" sz="1400" i="1" dirty="0" err="1" smtClean="0"/>
              <a:t>commons.wikimedia.org</a:t>
            </a:r>
            <a:r>
              <a:rPr lang="pt-BR" sz="1400" dirty="0" smtClean="0"/>
              <a:t> [online]. [cit. </a:t>
            </a:r>
            <a:r>
              <a:rPr lang="cs-CZ" sz="1400" dirty="0" smtClean="0"/>
              <a:t>15</a:t>
            </a:r>
            <a:r>
              <a:rPr lang="pt-BR" sz="1400" dirty="0" smtClean="0"/>
              <a:t>.</a:t>
            </a:r>
            <a:r>
              <a:rPr lang="cs-CZ" sz="1400" dirty="0" smtClean="0"/>
              <a:t>1</a:t>
            </a:r>
            <a:r>
              <a:rPr lang="pt-BR" sz="1400" dirty="0" smtClean="0"/>
              <a:t>.2014</a:t>
            </a:r>
            <a:r>
              <a:rPr lang="pt-BR" sz="1400" dirty="0" smtClean="0"/>
              <a:t>]. Dostupný na WWW</a:t>
            </a:r>
            <a:r>
              <a:rPr lang="cs-CZ" sz="1400" dirty="0" smtClean="0"/>
              <a:t>: http://commons.wikimedia.org/wiki/File:Jos%C3%A9_Manuel_Barroso_MEDEF_2.jpg</a:t>
            </a:r>
          </a:p>
          <a:p>
            <a:r>
              <a:rPr lang="cs-CZ" sz="1400" dirty="0" smtClean="0"/>
              <a:t>ECB. </a:t>
            </a:r>
            <a:r>
              <a:rPr lang="cs-CZ" sz="1400" dirty="0" smtClean="0"/>
              <a:t>. </a:t>
            </a:r>
            <a:r>
              <a:rPr lang="pt-BR" sz="1400" i="1" dirty="0" smtClean="0"/>
              <a:t>http://</a:t>
            </a:r>
            <a:r>
              <a:rPr lang="cs-CZ" sz="1400" i="1" dirty="0" err="1" smtClean="0"/>
              <a:t>commons.wikimedia.org</a:t>
            </a:r>
            <a:r>
              <a:rPr lang="pt-BR" sz="1400" dirty="0" smtClean="0"/>
              <a:t> [online]. [cit. </a:t>
            </a:r>
            <a:r>
              <a:rPr lang="cs-CZ" sz="1400" dirty="0" smtClean="0"/>
              <a:t>15</a:t>
            </a:r>
            <a:r>
              <a:rPr lang="pt-BR" sz="1400" dirty="0" smtClean="0"/>
              <a:t>.</a:t>
            </a:r>
            <a:r>
              <a:rPr lang="cs-CZ" sz="1400" dirty="0" smtClean="0"/>
              <a:t>1</a:t>
            </a:r>
            <a:r>
              <a:rPr lang="pt-BR" sz="1400" dirty="0" smtClean="0"/>
              <a:t>.2014</a:t>
            </a:r>
            <a:r>
              <a:rPr lang="pt-BR" sz="1400" dirty="0" smtClean="0"/>
              <a:t>]. Dostupný na WWW</a:t>
            </a:r>
            <a:r>
              <a:rPr lang="cs-CZ" sz="1400" dirty="0" smtClean="0"/>
              <a:t>: http://commons.wikimedia.org/wiki/File:Logo_European_Central_Bank.svg?uselang=cs</a:t>
            </a:r>
          </a:p>
          <a:p>
            <a:r>
              <a:rPr lang="cs-CZ" sz="1400" dirty="0" smtClean="0"/>
              <a:t>DE EUSESON. </a:t>
            </a:r>
            <a:r>
              <a:rPr lang="cs-CZ" sz="1400" dirty="0" smtClean="0"/>
              <a:t>. </a:t>
            </a:r>
            <a:r>
              <a:rPr lang="pt-BR" sz="1400" i="1" dirty="0" smtClean="0"/>
              <a:t>http://</a:t>
            </a:r>
            <a:r>
              <a:rPr lang="cs-CZ" sz="1400" i="1" dirty="0" err="1" smtClean="0"/>
              <a:t>commons.wikimedia.org</a:t>
            </a:r>
            <a:r>
              <a:rPr lang="pt-BR" sz="1400" dirty="0" smtClean="0"/>
              <a:t> [online]. [cit. </a:t>
            </a:r>
            <a:r>
              <a:rPr lang="cs-CZ" sz="1400" dirty="0" smtClean="0"/>
              <a:t>15</a:t>
            </a:r>
            <a:r>
              <a:rPr lang="pt-BR" sz="1400" dirty="0" smtClean="0"/>
              <a:t>.</a:t>
            </a:r>
            <a:r>
              <a:rPr lang="cs-CZ" sz="1400" dirty="0" smtClean="0"/>
              <a:t>1</a:t>
            </a:r>
            <a:r>
              <a:rPr lang="pt-BR" sz="1400" dirty="0" smtClean="0"/>
              <a:t>.2014</a:t>
            </a:r>
            <a:r>
              <a:rPr lang="pt-BR" sz="1400" dirty="0" smtClean="0"/>
              <a:t>]. Dostupný na WWW</a:t>
            </a:r>
            <a:r>
              <a:rPr lang="cs-CZ" sz="1400" dirty="0" smtClean="0"/>
              <a:t>: http://commons.wikimedia.org/wiki/File:Europ%C3%A4ischer_Rechnungshof.jpg</a:t>
            </a:r>
          </a:p>
          <a:p>
            <a:endParaRPr lang="cs-CZ" sz="1400" dirty="0" smtClean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Vlastní 7">
      <a:dk1>
        <a:srgbClr val="7030A0"/>
      </a:dk1>
      <a:lt1>
        <a:srgbClr val="93E2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368</TotalTime>
  <Words>735</Words>
  <Application>Microsoft Office PowerPoint</Application>
  <PresentationFormat>Předvádění na obrazovce (4:3)</PresentationFormat>
  <Paragraphs>149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Metro</vt:lpstr>
      <vt:lpstr>Snímek 1</vt:lpstr>
      <vt:lpstr>ORGÁNY EU – OBSAH</vt:lpstr>
      <vt:lpstr>EVROPSKÝ PARLAMENT</vt:lpstr>
      <vt:lpstr>EVROPSKÁ RADA</vt:lpstr>
      <vt:lpstr>RADA EVROPSKÉ UNIE</vt:lpstr>
      <vt:lpstr>EVROPSKÁ KOMISE</vt:lpstr>
      <vt:lpstr>EVROPSKÁ KOMISE</vt:lpstr>
      <vt:lpstr>SOUDNÍ DVŮR EVROPSKÉ UNIE</vt:lpstr>
      <vt:lpstr>EVROPSKÁ CENTRÁLNÍ BANKA</vt:lpstr>
      <vt:lpstr>EVROPSKÝ ÚČETNÍ DVŮR</vt:lpstr>
      <vt:lpstr>DALŠÍ INSTITUCE</vt:lpstr>
      <vt:lpstr>Otázky</vt:lpstr>
      <vt:lpstr>Zdroje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Notebook</dc:creator>
  <cp:lastModifiedBy>Lenka</cp:lastModifiedBy>
  <cp:revision>41</cp:revision>
  <dcterms:created xsi:type="dcterms:W3CDTF">2014-03-23T15:18:13Z</dcterms:created>
  <dcterms:modified xsi:type="dcterms:W3CDTF">2014-04-11T09:52:30Z</dcterms:modified>
</cp:coreProperties>
</file>