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0DD21E-EE7B-4A95-84E1-844836D6F13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4031FA3-C160-4B88-984F-81AD8095EB6E}">
      <dgm:prSet phldrT="[Text]"/>
      <dgm:spPr/>
      <dgm:t>
        <a:bodyPr/>
        <a:lstStyle/>
        <a:p>
          <a:r>
            <a:rPr lang="cs-CZ" dirty="0" smtClean="0"/>
            <a:t>1. Pilíř</a:t>
          </a:r>
          <a:endParaRPr lang="cs-CZ" dirty="0"/>
        </a:p>
      </dgm:t>
    </dgm:pt>
    <dgm:pt modelId="{DD4131B9-1E9D-4D87-B4CE-D8D298D48741}" type="parTrans" cxnId="{A90EAA33-098F-4207-B6AE-11BDCEC4AF8A}">
      <dgm:prSet/>
      <dgm:spPr/>
      <dgm:t>
        <a:bodyPr/>
        <a:lstStyle/>
        <a:p>
          <a:endParaRPr lang="cs-CZ"/>
        </a:p>
      </dgm:t>
    </dgm:pt>
    <dgm:pt modelId="{0B585ED2-3582-478F-B0D0-33D2A8621F41}" type="sibTrans" cxnId="{A90EAA33-098F-4207-B6AE-11BDCEC4AF8A}">
      <dgm:prSet/>
      <dgm:spPr/>
      <dgm:t>
        <a:bodyPr/>
        <a:lstStyle/>
        <a:p>
          <a:endParaRPr lang="cs-CZ"/>
        </a:p>
      </dgm:t>
    </dgm:pt>
    <dgm:pt modelId="{8FA6E431-E2F4-423C-849E-2F95200BA292}">
      <dgm:prSet phldrT="[Text]"/>
      <dgm:spPr/>
      <dgm:t>
        <a:bodyPr/>
        <a:lstStyle/>
        <a:p>
          <a:r>
            <a:rPr lang="cs-CZ" dirty="0" smtClean="0"/>
            <a:t>Evropské společenství (EHS, ESUO, EUROATOM) </a:t>
          </a:r>
          <a:endParaRPr lang="cs-CZ" dirty="0"/>
        </a:p>
      </dgm:t>
    </dgm:pt>
    <dgm:pt modelId="{ADC8420B-1004-4ED0-A898-E6B58B523365}" type="parTrans" cxnId="{CC23F687-7AE3-4B3D-86BF-EB1D09D5528F}">
      <dgm:prSet/>
      <dgm:spPr/>
      <dgm:t>
        <a:bodyPr/>
        <a:lstStyle/>
        <a:p>
          <a:endParaRPr lang="cs-CZ"/>
        </a:p>
      </dgm:t>
    </dgm:pt>
    <dgm:pt modelId="{4EB231C2-A20D-4E4A-9049-2675DF9EE6D5}" type="sibTrans" cxnId="{CC23F687-7AE3-4B3D-86BF-EB1D09D5528F}">
      <dgm:prSet/>
      <dgm:spPr/>
      <dgm:t>
        <a:bodyPr/>
        <a:lstStyle/>
        <a:p>
          <a:endParaRPr lang="cs-CZ"/>
        </a:p>
      </dgm:t>
    </dgm:pt>
    <dgm:pt modelId="{11608776-AD29-4FAD-AB21-9AB95990CEC7}">
      <dgm:prSet phldrT="[Text]"/>
      <dgm:spPr/>
      <dgm:t>
        <a:bodyPr/>
        <a:lstStyle/>
        <a:p>
          <a:r>
            <a:rPr lang="cs-CZ" dirty="0" smtClean="0"/>
            <a:t>Politiky: zemědělská, obchodní, regionální..</a:t>
          </a:r>
          <a:endParaRPr lang="cs-CZ" dirty="0"/>
        </a:p>
      </dgm:t>
    </dgm:pt>
    <dgm:pt modelId="{57F5E064-DEDC-4ABC-8EF2-251F47D725BF}" type="parTrans" cxnId="{CA787574-9A29-4064-95BE-5FC8F24F4AF0}">
      <dgm:prSet/>
      <dgm:spPr/>
      <dgm:t>
        <a:bodyPr/>
        <a:lstStyle/>
        <a:p>
          <a:endParaRPr lang="cs-CZ"/>
        </a:p>
      </dgm:t>
    </dgm:pt>
    <dgm:pt modelId="{54BA227B-8D5B-4AA6-9331-1D6EE294AC8E}" type="sibTrans" cxnId="{CA787574-9A29-4064-95BE-5FC8F24F4AF0}">
      <dgm:prSet/>
      <dgm:spPr/>
      <dgm:t>
        <a:bodyPr/>
        <a:lstStyle/>
        <a:p>
          <a:endParaRPr lang="cs-CZ"/>
        </a:p>
      </dgm:t>
    </dgm:pt>
    <dgm:pt modelId="{D92773F9-38D5-491C-BFD5-5AF7241B57D4}">
      <dgm:prSet phldrT="[Text]"/>
      <dgm:spPr/>
      <dgm:t>
        <a:bodyPr/>
        <a:lstStyle/>
        <a:p>
          <a:r>
            <a:rPr lang="cs-CZ" dirty="0" smtClean="0"/>
            <a:t>2. Pilíř</a:t>
          </a:r>
          <a:endParaRPr lang="cs-CZ" dirty="0"/>
        </a:p>
      </dgm:t>
    </dgm:pt>
    <dgm:pt modelId="{DB89823C-69A4-4CFB-B298-30FB49CE481E}" type="parTrans" cxnId="{B9ED65D9-CC0F-44DE-B67B-4AA60504774D}">
      <dgm:prSet/>
      <dgm:spPr/>
      <dgm:t>
        <a:bodyPr/>
        <a:lstStyle/>
        <a:p>
          <a:endParaRPr lang="cs-CZ"/>
        </a:p>
      </dgm:t>
    </dgm:pt>
    <dgm:pt modelId="{9BEF02CD-7A3F-458C-B6EC-1F521C1F44C0}" type="sibTrans" cxnId="{B9ED65D9-CC0F-44DE-B67B-4AA60504774D}">
      <dgm:prSet/>
      <dgm:spPr/>
      <dgm:t>
        <a:bodyPr/>
        <a:lstStyle/>
        <a:p>
          <a:endParaRPr lang="cs-CZ"/>
        </a:p>
      </dgm:t>
    </dgm:pt>
    <dgm:pt modelId="{4BC54371-D94C-43EF-BF17-854AB6AAD4B3}">
      <dgm:prSet phldrT="[Text]"/>
      <dgm:spPr/>
      <dgm:t>
        <a:bodyPr/>
        <a:lstStyle/>
        <a:p>
          <a:r>
            <a:rPr lang="cs-CZ" dirty="0" smtClean="0"/>
            <a:t>Společná zahraniční politika</a:t>
          </a:r>
          <a:endParaRPr lang="cs-CZ" dirty="0"/>
        </a:p>
      </dgm:t>
    </dgm:pt>
    <dgm:pt modelId="{321902E8-B2CA-4543-AF23-0F61AEC5BF78}" type="parTrans" cxnId="{9B0747C5-DC1A-4067-8912-232F16A4DD6F}">
      <dgm:prSet/>
      <dgm:spPr/>
      <dgm:t>
        <a:bodyPr/>
        <a:lstStyle/>
        <a:p>
          <a:endParaRPr lang="cs-CZ"/>
        </a:p>
      </dgm:t>
    </dgm:pt>
    <dgm:pt modelId="{EDB0FF45-1C99-4665-ACB3-1369F943FD1B}" type="sibTrans" cxnId="{9B0747C5-DC1A-4067-8912-232F16A4DD6F}">
      <dgm:prSet/>
      <dgm:spPr/>
      <dgm:t>
        <a:bodyPr/>
        <a:lstStyle/>
        <a:p>
          <a:endParaRPr lang="cs-CZ"/>
        </a:p>
      </dgm:t>
    </dgm:pt>
    <dgm:pt modelId="{5278CEF7-39EB-46EF-B475-BBF749628DC1}">
      <dgm:prSet phldrT="[Text]"/>
      <dgm:spPr/>
      <dgm:t>
        <a:bodyPr/>
        <a:lstStyle/>
        <a:p>
          <a:r>
            <a:rPr lang="cs-CZ" dirty="0" smtClean="0"/>
            <a:t>Společná bezpečnostní politika</a:t>
          </a:r>
          <a:endParaRPr lang="cs-CZ" dirty="0"/>
        </a:p>
      </dgm:t>
    </dgm:pt>
    <dgm:pt modelId="{ECF5B136-70AD-499D-8C77-94DBED574C07}" type="parTrans" cxnId="{6173F22B-12E8-46FF-BFFB-8F6F4F0EFA69}">
      <dgm:prSet/>
      <dgm:spPr/>
      <dgm:t>
        <a:bodyPr/>
        <a:lstStyle/>
        <a:p>
          <a:endParaRPr lang="cs-CZ"/>
        </a:p>
      </dgm:t>
    </dgm:pt>
    <dgm:pt modelId="{F3A9073B-1AFC-41F5-9005-80300B4D0A1A}" type="sibTrans" cxnId="{6173F22B-12E8-46FF-BFFB-8F6F4F0EFA69}">
      <dgm:prSet/>
      <dgm:spPr/>
      <dgm:t>
        <a:bodyPr/>
        <a:lstStyle/>
        <a:p>
          <a:endParaRPr lang="cs-CZ"/>
        </a:p>
      </dgm:t>
    </dgm:pt>
    <dgm:pt modelId="{6CFE1717-79CA-4C28-A63F-592EDE1A5D46}">
      <dgm:prSet phldrT="[Text]"/>
      <dgm:spPr/>
      <dgm:t>
        <a:bodyPr/>
        <a:lstStyle/>
        <a:p>
          <a:r>
            <a:rPr lang="cs-CZ" dirty="0" smtClean="0"/>
            <a:t>3. Pilíř</a:t>
          </a:r>
          <a:endParaRPr lang="cs-CZ" dirty="0"/>
        </a:p>
      </dgm:t>
    </dgm:pt>
    <dgm:pt modelId="{34BE048C-E0F1-4484-98CF-948AC07BC0A7}" type="parTrans" cxnId="{AB0C9D79-3F6F-4DA4-AAE4-8AA0E5C97BAA}">
      <dgm:prSet/>
      <dgm:spPr/>
      <dgm:t>
        <a:bodyPr/>
        <a:lstStyle/>
        <a:p>
          <a:endParaRPr lang="cs-CZ"/>
        </a:p>
      </dgm:t>
    </dgm:pt>
    <dgm:pt modelId="{44719233-F09E-4EC5-8F9E-504BDDF0D457}" type="sibTrans" cxnId="{AB0C9D79-3F6F-4DA4-AAE4-8AA0E5C97BAA}">
      <dgm:prSet/>
      <dgm:spPr/>
      <dgm:t>
        <a:bodyPr/>
        <a:lstStyle/>
        <a:p>
          <a:endParaRPr lang="cs-CZ"/>
        </a:p>
      </dgm:t>
    </dgm:pt>
    <dgm:pt modelId="{FAE2B44D-23F8-40A9-81A3-605118664CF9}">
      <dgm:prSet phldrT="[Text]"/>
      <dgm:spPr/>
      <dgm:t>
        <a:bodyPr/>
        <a:lstStyle/>
        <a:p>
          <a:r>
            <a:rPr lang="cs-CZ" dirty="0" smtClean="0"/>
            <a:t>Justice </a:t>
          </a:r>
          <a:endParaRPr lang="cs-CZ" dirty="0"/>
        </a:p>
      </dgm:t>
    </dgm:pt>
    <dgm:pt modelId="{D4B4EC70-A84C-4935-B7A3-9517BA3088D0}" type="parTrans" cxnId="{4D5F99AE-68E4-41CD-8B2E-81C5A87E10AE}">
      <dgm:prSet/>
      <dgm:spPr/>
      <dgm:t>
        <a:bodyPr/>
        <a:lstStyle/>
        <a:p>
          <a:endParaRPr lang="cs-CZ"/>
        </a:p>
      </dgm:t>
    </dgm:pt>
    <dgm:pt modelId="{613634E0-5592-4EC7-8D7D-FA6F47CF1FF0}" type="sibTrans" cxnId="{4D5F99AE-68E4-41CD-8B2E-81C5A87E10AE}">
      <dgm:prSet/>
      <dgm:spPr/>
      <dgm:t>
        <a:bodyPr/>
        <a:lstStyle/>
        <a:p>
          <a:endParaRPr lang="cs-CZ"/>
        </a:p>
      </dgm:t>
    </dgm:pt>
    <dgm:pt modelId="{CE4FA9B5-F262-42F7-9E83-60C1412A69CD}">
      <dgm:prSet phldrT="[Text]"/>
      <dgm:spPr/>
      <dgm:t>
        <a:bodyPr/>
        <a:lstStyle/>
        <a:p>
          <a:r>
            <a:rPr lang="cs-CZ" dirty="0" smtClean="0"/>
            <a:t>Vnitřní bezpečnost</a:t>
          </a:r>
          <a:endParaRPr lang="cs-CZ" dirty="0"/>
        </a:p>
      </dgm:t>
    </dgm:pt>
    <dgm:pt modelId="{86F9F8FB-F2E8-43DB-9B51-7ED5C02434CB}" type="parTrans" cxnId="{19236988-F439-4DF6-941A-29D2AB795F92}">
      <dgm:prSet/>
      <dgm:spPr/>
      <dgm:t>
        <a:bodyPr/>
        <a:lstStyle/>
        <a:p>
          <a:endParaRPr lang="cs-CZ"/>
        </a:p>
      </dgm:t>
    </dgm:pt>
    <dgm:pt modelId="{DF539E19-0D7C-45DF-BCB4-5E8AC28CBBB5}" type="sibTrans" cxnId="{19236988-F439-4DF6-941A-29D2AB795F92}">
      <dgm:prSet/>
      <dgm:spPr/>
      <dgm:t>
        <a:bodyPr/>
        <a:lstStyle/>
        <a:p>
          <a:endParaRPr lang="cs-CZ"/>
        </a:p>
      </dgm:t>
    </dgm:pt>
    <dgm:pt modelId="{C03C3EDB-E095-40C7-AF8E-60BA6CE7A0BD}" type="pres">
      <dgm:prSet presAssocID="{F50DD21E-EE7B-4A95-84E1-844836D6F13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B63D2D-E9A3-415F-8DCD-519EB014D0B2}" type="pres">
      <dgm:prSet presAssocID="{F4031FA3-C160-4B88-984F-81AD8095EB6E}" presName="linNode" presStyleCnt="0"/>
      <dgm:spPr/>
    </dgm:pt>
    <dgm:pt modelId="{9959B984-7CB0-4F9D-ADC0-EC6CEE837C93}" type="pres">
      <dgm:prSet presAssocID="{F4031FA3-C160-4B88-984F-81AD8095EB6E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C4FC9F-2190-4B90-9455-F1596F8D8BD0}" type="pres">
      <dgm:prSet presAssocID="{F4031FA3-C160-4B88-984F-81AD8095EB6E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C2C283-8187-4114-98A6-97EBE2126E45}" type="pres">
      <dgm:prSet presAssocID="{0B585ED2-3582-478F-B0D0-33D2A8621F41}" presName="sp" presStyleCnt="0"/>
      <dgm:spPr/>
    </dgm:pt>
    <dgm:pt modelId="{87F5D2A1-F696-43DF-A564-56ACA0DD4D97}" type="pres">
      <dgm:prSet presAssocID="{D92773F9-38D5-491C-BFD5-5AF7241B57D4}" presName="linNode" presStyleCnt="0"/>
      <dgm:spPr/>
    </dgm:pt>
    <dgm:pt modelId="{82C3AFBD-259F-4D25-91CF-F6FAF031F026}" type="pres">
      <dgm:prSet presAssocID="{D92773F9-38D5-491C-BFD5-5AF7241B57D4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0A248-3B01-46EF-8BD2-DFC76C8D9204}" type="pres">
      <dgm:prSet presAssocID="{D92773F9-38D5-491C-BFD5-5AF7241B57D4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7535F-0311-4EE0-BC50-B3920622A702}" type="pres">
      <dgm:prSet presAssocID="{9BEF02CD-7A3F-458C-B6EC-1F521C1F44C0}" presName="sp" presStyleCnt="0"/>
      <dgm:spPr/>
    </dgm:pt>
    <dgm:pt modelId="{A10549E7-5789-4298-A3A4-44419B01DEB5}" type="pres">
      <dgm:prSet presAssocID="{6CFE1717-79CA-4C28-A63F-592EDE1A5D46}" presName="linNode" presStyleCnt="0"/>
      <dgm:spPr/>
    </dgm:pt>
    <dgm:pt modelId="{CA6DD9E6-B336-4B48-A6E1-73835C5F3276}" type="pres">
      <dgm:prSet presAssocID="{6CFE1717-79CA-4C28-A63F-592EDE1A5D46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255793-3499-4215-A3C4-14BD3B38C0A5}" type="pres">
      <dgm:prSet presAssocID="{6CFE1717-79CA-4C28-A63F-592EDE1A5D46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236988-F439-4DF6-941A-29D2AB795F92}" srcId="{6CFE1717-79CA-4C28-A63F-592EDE1A5D46}" destId="{CE4FA9B5-F262-42F7-9E83-60C1412A69CD}" srcOrd="1" destOrd="0" parTransId="{86F9F8FB-F2E8-43DB-9B51-7ED5C02434CB}" sibTransId="{DF539E19-0D7C-45DF-BCB4-5E8AC28CBBB5}"/>
    <dgm:cxn modelId="{B9ED65D9-CC0F-44DE-B67B-4AA60504774D}" srcId="{F50DD21E-EE7B-4A95-84E1-844836D6F131}" destId="{D92773F9-38D5-491C-BFD5-5AF7241B57D4}" srcOrd="1" destOrd="0" parTransId="{DB89823C-69A4-4CFB-B298-30FB49CE481E}" sibTransId="{9BEF02CD-7A3F-458C-B6EC-1F521C1F44C0}"/>
    <dgm:cxn modelId="{B5C83C2E-8FE6-4C27-8A4D-1BEFCE7D2637}" type="presOf" srcId="{11608776-AD29-4FAD-AB21-9AB95990CEC7}" destId="{A2C4FC9F-2190-4B90-9455-F1596F8D8BD0}" srcOrd="0" destOrd="1" presId="urn:microsoft.com/office/officeart/2005/8/layout/vList5"/>
    <dgm:cxn modelId="{AB0C9D79-3F6F-4DA4-AAE4-8AA0E5C97BAA}" srcId="{F50DD21E-EE7B-4A95-84E1-844836D6F131}" destId="{6CFE1717-79CA-4C28-A63F-592EDE1A5D46}" srcOrd="2" destOrd="0" parTransId="{34BE048C-E0F1-4484-98CF-948AC07BC0A7}" sibTransId="{44719233-F09E-4EC5-8F9E-504BDDF0D457}"/>
    <dgm:cxn modelId="{CC23F687-7AE3-4B3D-86BF-EB1D09D5528F}" srcId="{F4031FA3-C160-4B88-984F-81AD8095EB6E}" destId="{8FA6E431-E2F4-423C-849E-2F95200BA292}" srcOrd="0" destOrd="0" parTransId="{ADC8420B-1004-4ED0-A898-E6B58B523365}" sibTransId="{4EB231C2-A20D-4E4A-9049-2675DF9EE6D5}"/>
    <dgm:cxn modelId="{8A020B23-E0E6-4B11-9B1C-0710D7B4E12D}" type="presOf" srcId="{8FA6E431-E2F4-423C-849E-2F95200BA292}" destId="{A2C4FC9F-2190-4B90-9455-F1596F8D8BD0}" srcOrd="0" destOrd="0" presId="urn:microsoft.com/office/officeart/2005/8/layout/vList5"/>
    <dgm:cxn modelId="{4D5F99AE-68E4-41CD-8B2E-81C5A87E10AE}" srcId="{6CFE1717-79CA-4C28-A63F-592EDE1A5D46}" destId="{FAE2B44D-23F8-40A9-81A3-605118664CF9}" srcOrd="0" destOrd="0" parTransId="{D4B4EC70-A84C-4935-B7A3-9517BA3088D0}" sibTransId="{613634E0-5592-4EC7-8D7D-FA6F47CF1FF0}"/>
    <dgm:cxn modelId="{6173F22B-12E8-46FF-BFFB-8F6F4F0EFA69}" srcId="{D92773F9-38D5-491C-BFD5-5AF7241B57D4}" destId="{5278CEF7-39EB-46EF-B475-BBF749628DC1}" srcOrd="1" destOrd="0" parTransId="{ECF5B136-70AD-499D-8C77-94DBED574C07}" sibTransId="{F3A9073B-1AFC-41F5-9005-80300B4D0A1A}"/>
    <dgm:cxn modelId="{EF18F00B-6052-4DF1-AB8A-F4215C0795CD}" type="presOf" srcId="{D92773F9-38D5-491C-BFD5-5AF7241B57D4}" destId="{82C3AFBD-259F-4D25-91CF-F6FAF031F026}" srcOrd="0" destOrd="0" presId="urn:microsoft.com/office/officeart/2005/8/layout/vList5"/>
    <dgm:cxn modelId="{9B0747C5-DC1A-4067-8912-232F16A4DD6F}" srcId="{D92773F9-38D5-491C-BFD5-5AF7241B57D4}" destId="{4BC54371-D94C-43EF-BF17-854AB6AAD4B3}" srcOrd="0" destOrd="0" parTransId="{321902E8-B2CA-4543-AF23-0F61AEC5BF78}" sibTransId="{EDB0FF45-1C99-4665-ACB3-1369F943FD1B}"/>
    <dgm:cxn modelId="{A5230973-D620-4967-B6B9-FCDD3F0A5658}" type="presOf" srcId="{FAE2B44D-23F8-40A9-81A3-605118664CF9}" destId="{5B255793-3499-4215-A3C4-14BD3B38C0A5}" srcOrd="0" destOrd="0" presId="urn:microsoft.com/office/officeart/2005/8/layout/vList5"/>
    <dgm:cxn modelId="{A90EAA33-098F-4207-B6AE-11BDCEC4AF8A}" srcId="{F50DD21E-EE7B-4A95-84E1-844836D6F131}" destId="{F4031FA3-C160-4B88-984F-81AD8095EB6E}" srcOrd="0" destOrd="0" parTransId="{DD4131B9-1E9D-4D87-B4CE-D8D298D48741}" sibTransId="{0B585ED2-3582-478F-B0D0-33D2A8621F41}"/>
    <dgm:cxn modelId="{9B3BA50A-98A0-4107-8925-1EF962A02498}" type="presOf" srcId="{F4031FA3-C160-4B88-984F-81AD8095EB6E}" destId="{9959B984-7CB0-4F9D-ADC0-EC6CEE837C93}" srcOrd="0" destOrd="0" presId="urn:microsoft.com/office/officeart/2005/8/layout/vList5"/>
    <dgm:cxn modelId="{37F1058B-0446-4836-8CE5-8C45D1EB6663}" type="presOf" srcId="{5278CEF7-39EB-46EF-B475-BBF749628DC1}" destId="{5450A248-3B01-46EF-8BD2-DFC76C8D9204}" srcOrd="0" destOrd="1" presId="urn:microsoft.com/office/officeart/2005/8/layout/vList5"/>
    <dgm:cxn modelId="{8F9E2196-B42A-4955-90AC-A16D4D58DF54}" type="presOf" srcId="{F50DD21E-EE7B-4A95-84E1-844836D6F131}" destId="{C03C3EDB-E095-40C7-AF8E-60BA6CE7A0BD}" srcOrd="0" destOrd="0" presId="urn:microsoft.com/office/officeart/2005/8/layout/vList5"/>
    <dgm:cxn modelId="{F186182F-7B3E-4449-967A-49A63EC33491}" type="presOf" srcId="{6CFE1717-79CA-4C28-A63F-592EDE1A5D46}" destId="{CA6DD9E6-B336-4B48-A6E1-73835C5F3276}" srcOrd="0" destOrd="0" presId="urn:microsoft.com/office/officeart/2005/8/layout/vList5"/>
    <dgm:cxn modelId="{CA787574-9A29-4064-95BE-5FC8F24F4AF0}" srcId="{F4031FA3-C160-4B88-984F-81AD8095EB6E}" destId="{11608776-AD29-4FAD-AB21-9AB95990CEC7}" srcOrd="1" destOrd="0" parTransId="{57F5E064-DEDC-4ABC-8EF2-251F47D725BF}" sibTransId="{54BA227B-8D5B-4AA6-9331-1D6EE294AC8E}"/>
    <dgm:cxn modelId="{97046F2E-4E26-4B6A-AE99-F7BF7CC37D3F}" type="presOf" srcId="{CE4FA9B5-F262-42F7-9E83-60C1412A69CD}" destId="{5B255793-3499-4215-A3C4-14BD3B38C0A5}" srcOrd="0" destOrd="1" presId="urn:microsoft.com/office/officeart/2005/8/layout/vList5"/>
    <dgm:cxn modelId="{7F1E8733-5B86-417C-AB69-120295EDBB08}" type="presOf" srcId="{4BC54371-D94C-43EF-BF17-854AB6AAD4B3}" destId="{5450A248-3B01-46EF-8BD2-DFC76C8D9204}" srcOrd="0" destOrd="0" presId="urn:microsoft.com/office/officeart/2005/8/layout/vList5"/>
    <dgm:cxn modelId="{2F9DA6C4-E901-4976-B978-C661A2970ED1}" type="presParOf" srcId="{C03C3EDB-E095-40C7-AF8E-60BA6CE7A0BD}" destId="{9AB63D2D-E9A3-415F-8DCD-519EB014D0B2}" srcOrd="0" destOrd="0" presId="urn:microsoft.com/office/officeart/2005/8/layout/vList5"/>
    <dgm:cxn modelId="{86FD7C47-9358-4C93-9E7A-75F250B4C0C7}" type="presParOf" srcId="{9AB63D2D-E9A3-415F-8DCD-519EB014D0B2}" destId="{9959B984-7CB0-4F9D-ADC0-EC6CEE837C93}" srcOrd="0" destOrd="0" presId="urn:microsoft.com/office/officeart/2005/8/layout/vList5"/>
    <dgm:cxn modelId="{66CA3069-D7B8-4ED0-B560-A389539A2CD3}" type="presParOf" srcId="{9AB63D2D-E9A3-415F-8DCD-519EB014D0B2}" destId="{A2C4FC9F-2190-4B90-9455-F1596F8D8BD0}" srcOrd="1" destOrd="0" presId="urn:microsoft.com/office/officeart/2005/8/layout/vList5"/>
    <dgm:cxn modelId="{366179E5-53E1-4FE9-BD11-D8A7886388CD}" type="presParOf" srcId="{C03C3EDB-E095-40C7-AF8E-60BA6CE7A0BD}" destId="{14C2C283-8187-4114-98A6-97EBE2126E45}" srcOrd="1" destOrd="0" presId="urn:microsoft.com/office/officeart/2005/8/layout/vList5"/>
    <dgm:cxn modelId="{3A7AB538-CAA0-49AB-9ADB-7DCD9033AA47}" type="presParOf" srcId="{C03C3EDB-E095-40C7-AF8E-60BA6CE7A0BD}" destId="{87F5D2A1-F696-43DF-A564-56ACA0DD4D97}" srcOrd="2" destOrd="0" presId="urn:microsoft.com/office/officeart/2005/8/layout/vList5"/>
    <dgm:cxn modelId="{2186461F-80F1-40EE-87DA-E0AC3E0DDEBE}" type="presParOf" srcId="{87F5D2A1-F696-43DF-A564-56ACA0DD4D97}" destId="{82C3AFBD-259F-4D25-91CF-F6FAF031F026}" srcOrd="0" destOrd="0" presId="urn:microsoft.com/office/officeart/2005/8/layout/vList5"/>
    <dgm:cxn modelId="{9C042534-3921-48A4-AFB0-67ADAC7420C9}" type="presParOf" srcId="{87F5D2A1-F696-43DF-A564-56ACA0DD4D97}" destId="{5450A248-3B01-46EF-8BD2-DFC76C8D9204}" srcOrd="1" destOrd="0" presId="urn:microsoft.com/office/officeart/2005/8/layout/vList5"/>
    <dgm:cxn modelId="{C95B4D05-93AC-4C30-9570-159ECF681AB5}" type="presParOf" srcId="{C03C3EDB-E095-40C7-AF8E-60BA6CE7A0BD}" destId="{CAB7535F-0311-4EE0-BC50-B3920622A702}" srcOrd="3" destOrd="0" presId="urn:microsoft.com/office/officeart/2005/8/layout/vList5"/>
    <dgm:cxn modelId="{B75E9581-6220-44EA-AAD2-3996B61A65C6}" type="presParOf" srcId="{C03C3EDB-E095-40C7-AF8E-60BA6CE7A0BD}" destId="{A10549E7-5789-4298-A3A4-44419B01DEB5}" srcOrd="4" destOrd="0" presId="urn:microsoft.com/office/officeart/2005/8/layout/vList5"/>
    <dgm:cxn modelId="{A1906170-C2C3-4FDA-9AE0-4FE495CB4465}" type="presParOf" srcId="{A10549E7-5789-4298-A3A4-44419B01DEB5}" destId="{CA6DD9E6-B336-4B48-A6E1-73835C5F3276}" srcOrd="0" destOrd="0" presId="urn:microsoft.com/office/officeart/2005/8/layout/vList5"/>
    <dgm:cxn modelId="{74DDC0DD-E0C0-422D-9E86-CC362E673C10}" type="presParOf" srcId="{A10549E7-5789-4298-A3A4-44419B01DEB5}" destId="{5B255793-3499-4215-A3C4-14BD3B38C0A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C4FC9F-2190-4B90-9455-F1596F8D8BD0}">
      <dsp:nvSpPr>
        <dsp:cNvPr id="0" name=""/>
        <dsp:cNvSpPr/>
      </dsp:nvSpPr>
      <dsp:spPr>
        <a:xfrm rot="5400000">
          <a:off x="4297799" y="-1533212"/>
          <a:ext cx="124944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Evropské společenství (EHS, ESUO, EUROATOM) 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Politiky: zemědělská, obchodní, regionální..</a:t>
          </a:r>
          <a:endParaRPr lang="cs-CZ" sz="1900" kern="1200" dirty="0"/>
        </a:p>
      </dsp:txBody>
      <dsp:txXfrm rot="5400000">
        <a:off x="4297799" y="-1533212"/>
        <a:ext cx="1249441" cy="4632960"/>
      </dsp:txXfrm>
    </dsp:sp>
    <dsp:sp modelId="{9959B984-7CB0-4F9D-ADC0-EC6CEE837C93}">
      <dsp:nvSpPr>
        <dsp:cNvPr id="0" name=""/>
        <dsp:cNvSpPr/>
      </dsp:nvSpPr>
      <dsp:spPr>
        <a:xfrm>
          <a:off x="0" y="2366"/>
          <a:ext cx="2606040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102870" rIns="205740" bIns="10287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1. Pilíř</a:t>
          </a:r>
          <a:endParaRPr lang="cs-CZ" sz="5400" kern="1200" dirty="0"/>
        </a:p>
      </dsp:txBody>
      <dsp:txXfrm>
        <a:off x="0" y="2366"/>
        <a:ext cx="2606040" cy="1561802"/>
      </dsp:txXfrm>
    </dsp:sp>
    <dsp:sp modelId="{5450A248-3B01-46EF-8BD2-DFC76C8D9204}">
      <dsp:nvSpPr>
        <dsp:cNvPr id="0" name=""/>
        <dsp:cNvSpPr/>
      </dsp:nvSpPr>
      <dsp:spPr>
        <a:xfrm rot="5400000">
          <a:off x="4297799" y="106680"/>
          <a:ext cx="124944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Společná zahraniční politika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Společná bezpečnostní politika</a:t>
          </a:r>
          <a:endParaRPr lang="cs-CZ" sz="1900" kern="1200" dirty="0"/>
        </a:p>
      </dsp:txBody>
      <dsp:txXfrm rot="5400000">
        <a:off x="4297799" y="106680"/>
        <a:ext cx="1249441" cy="4632960"/>
      </dsp:txXfrm>
    </dsp:sp>
    <dsp:sp modelId="{82C3AFBD-259F-4D25-91CF-F6FAF031F026}">
      <dsp:nvSpPr>
        <dsp:cNvPr id="0" name=""/>
        <dsp:cNvSpPr/>
      </dsp:nvSpPr>
      <dsp:spPr>
        <a:xfrm>
          <a:off x="0" y="1642258"/>
          <a:ext cx="2606040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102870" rIns="205740" bIns="10287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2. Pilíř</a:t>
          </a:r>
          <a:endParaRPr lang="cs-CZ" sz="5400" kern="1200" dirty="0"/>
        </a:p>
      </dsp:txBody>
      <dsp:txXfrm>
        <a:off x="0" y="1642258"/>
        <a:ext cx="2606040" cy="1561802"/>
      </dsp:txXfrm>
    </dsp:sp>
    <dsp:sp modelId="{5B255793-3499-4215-A3C4-14BD3B38C0A5}">
      <dsp:nvSpPr>
        <dsp:cNvPr id="0" name=""/>
        <dsp:cNvSpPr/>
      </dsp:nvSpPr>
      <dsp:spPr>
        <a:xfrm rot="5400000">
          <a:off x="4297799" y="1746572"/>
          <a:ext cx="124944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Justice 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Vnitřní bezpečnost</a:t>
          </a:r>
          <a:endParaRPr lang="cs-CZ" sz="1900" kern="1200" dirty="0"/>
        </a:p>
      </dsp:txBody>
      <dsp:txXfrm rot="5400000">
        <a:off x="4297799" y="1746572"/>
        <a:ext cx="1249441" cy="4632960"/>
      </dsp:txXfrm>
    </dsp:sp>
    <dsp:sp modelId="{CA6DD9E6-B336-4B48-A6E1-73835C5F3276}">
      <dsp:nvSpPr>
        <dsp:cNvPr id="0" name=""/>
        <dsp:cNvSpPr/>
      </dsp:nvSpPr>
      <dsp:spPr>
        <a:xfrm>
          <a:off x="0" y="3282151"/>
          <a:ext cx="2606040" cy="1561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102870" rIns="205740" bIns="10287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3. Pilíř</a:t>
          </a:r>
          <a:endParaRPr lang="cs-CZ" sz="5400" kern="1200" dirty="0"/>
        </a:p>
      </dsp:txBody>
      <dsp:txXfrm>
        <a:off x="0" y="3282151"/>
        <a:ext cx="2606040" cy="15618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25F7165-11E4-4DE5-9A3D-923B9E8A11E8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DA5AC1-31B0-4906-A55E-247856DF02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z&#225;kon&amp;ex=1" TargetMode="External"/><Relationship Id="rId2" Type="http://schemas.openxmlformats.org/officeDocument/2006/relationships/hyperlink" Target="http://commons.wikimedia.org/wiki/File:Flag_of_Europe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lajka_EU.JPG" TargetMode="External"/><Relationship Id="rId5" Type="http://schemas.openxmlformats.org/officeDocument/2006/relationships/hyperlink" Target="http://commons.wikimedia.org/wiki/File:Les_trois_pr&#233;sidents_2011-11-30.jpg?uselang=cs" TargetMode="External"/><Relationship Id="rId4" Type="http://schemas.openxmlformats.org/officeDocument/2006/relationships/hyperlink" Target="http://commons.wikimedia.org/wiki/File:Jean_Monnet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214282" y="214290"/>
            <a:ext cx="8748464" cy="1440160"/>
            <a:chOff x="0" y="0"/>
            <a:chExt cx="88837" cy="16120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00034" y="1900325"/>
          <a:ext cx="7960398" cy="4529038"/>
        </p:xfrm>
        <a:graphic>
          <a:graphicData uri="http://schemas.openxmlformats.org/drawingml/2006/table">
            <a:tbl>
              <a:tblPr/>
              <a:tblGrid>
                <a:gridCol w="2056866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EU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- historie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přiblížit téma historie EU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a definovat základní smlouvy.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2. </a:t>
                      </a: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2014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EU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1949 vznikají některé mezinárodní organizace, které vyvíjejí svojí činnost převážně v evropském </a:t>
            </a:r>
            <a:r>
              <a:rPr lang="cs-CZ" dirty="0" smtClean="0"/>
              <a:t>měřítku.</a:t>
            </a:r>
            <a:endParaRPr lang="cs-CZ" dirty="0" smtClean="0"/>
          </a:p>
          <a:p>
            <a:r>
              <a:rPr lang="cs-CZ" dirty="0" smtClean="0"/>
              <a:t>Myšlenka na sjednocení Evropy je přirozenou reakcí na právě skončenou 2. světovou </a:t>
            </a:r>
            <a:r>
              <a:rPr lang="cs-CZ" dirty="0" smtClean="0"/>
              <a:t>válku.</a:t>
            </a:r>
            <a:endParaRPr lang="cs-CZ" dirty="0" smtClean="0"/>
          </a:p>
          <a:p>
            <a:r>
              <a:rPr lang="cs-CZ" dirty="0" smtClean="0"/>
              <a:t>Snaha o postupné vytváření evropské politické velmoci, o kvalitativní zvýšení efektivnosti </a:t>
            </a:r>
            <a:r>
              <a:rPr lang="cs-CZ" dirty="0" smtClean="0"/>
              <a:t>ekonomik.</a:t>
            </a:r>
            <a:endParaRPr lang="cs-CZ" dirty="0" smtClean="0"/>
          </a:p>
          <a:p>
            <a:r>
              <a:rPr lang="cs-CZ" dirty="0" smtClean="0"/>
              <a:t>Idea vytvořit velký hospodářský celek, který by se mohl stát světovou hospodářskou </a:t>
            </a:r>
            <a:r>
              <a:rPr lang="cs-CZ" dirty="0" smtClean="0"/>
              <a:t>velmocí.</a:t>
            </a:r>
            <a:endParaRPr lang="cs-CZ" dirty="0"/>
          </a:p>
        </p:txBody>
      </p:sp>
      <p:pic>
        <p:nvPicPr>
          <p:cNvPr id="5" name="Obrázek 4" descr="Flag_of_Europe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214290"/>
            <a:ext cx="1987727" cy="1324323"/>
          </a:xfrm>
          <a:prstGeom prst="rect">
            <a:avLst/>
          </a:prstGeo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Nová metoda- nadstátnost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Dříve vznikaly mezinárodní organizace</a:t>
            </a:r>
          </a:p>
          <a:p>
            <a:r>
              <a:rPr lang="cs-CZ" dirty="0" smtClean="0"/>
              <a:t>Nyní snaha o vytvoření nadstátního celku (tedy organizace s vlastními pravomocemi, která stojí nad členskými státy a je vybavena určitými pravomocemi vůči těmto státům)</a:t>
            </a:r>
          </a:p>
          <a:p>
            <a:r>
              <a:rPr lang="cs-CZ" dirty="0" smtClean="0"/>
              <a:t>Zasloužil se o to </a:t>
            </a:r>
            <a:r>
              <a:rPr lang="cs-CZ" b="1" dirty="0" smtClean="0"/>
              <a:t>Jean </a:t>
            </a:r>
            <a:r>
              <a:rPr lang="cs-CZ" b="1" dirty="0" err="1" smtClean="0"/>
              <a:t>Monnet</a:t>
            </a:r>
            <a:r>
              <a:rPr lang="cs-CZ" b="1" dirty="0" smtClean="0"/>
              <a:t> </a:t>
            </a:r>
            <a:r>
              <a:rPr lang="cs-CZ" dirty="0" smtClean="0"/>
              <a:t>(označován za „otce“ evropské integrace)</a:t>
            </a:r>
          </a:p>
          <a:p>
            <a:r>
              <a:rPr lang="cs-CZ" dirty="0" smtClean="0"/>
              <a:t>Nadstátní organizace je ta, jíž členové dobrovolně svěří část své svrchovanosti</a:t>
            </a:r>
          </a:p>
          <a:p>
            <a:endParaRPr lang="cs-CZ" dirty="0"/>
          </a:p>
        </p:txBody>
      </p:sp>
      <p:pic>
        <p:nvPicPr>
          <p:cNvPr id="5" name="Zástupný symbol pro obsah 4" descr="456px-Jean_Monnet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9124" y="1643050"/>
            <a:ext cx="3157979" cy="4155236"/>
          </a:xfr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integrace?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Evropě se uplatňují cla a další finanční prostředky (daně)</a:t>
            </a:r>
          </a:p>
          <a:p>
            <a:r>
              <a:rPr lang="cs-CZ" dirty="0" smtClean="0"/>
              <a:t>Další překážky obchodu- kvantitativní a kvalitativní omezení</a:t>
            </a:r>
          </a:p>
          <a:p>
            <a:r>
              <a:rPr lang="cs-CZ" dirty="0" smtClean="0"/>
              <a:t>Začíná být patrné, že větší společný trh by fungoval efektivněji</a:t>
            </a:r>
          </a:p>
          <a:p>
            <a:r>
              <a:rPr lang="cs-CZ" dirty="0" smtClean="0"/>
              <a:t>6 zemí (Francie, Itálie, Německo, Belgie, Lucembursko a Nizozemí) se rozhodlo překonat tyto překážky a založily 3 nadstátní organizace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Pařížská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1951</a:t>
            </a:r>
          </a:p>
          <a:p>
            <a:r>
              <a:rPr lang="cs-CZ" dirty="0" smtClean="0"/>
              <a:t>Založila ESUO (Evropské společenství uhlí a oceli)</a:t>
            </a:r>
          </a:p>
          <a:p>
            <a:r>
              <a:rPr lang="cs-CZ" dirty="0" smtClean="0"/>
              <a:t>Společný trh pro uhlí a ocel, se společnou kontrolou, plánováním a managementem odbytu</a:t>
            </a:r>
          </a:p>
          <a:p>
            <a:r>
              <a:rPr lang="cs-CZ" dirty="0" smtClean="0"/>
              <a:t>Proč zrovna uhlí a ocel? Jsou to 2 důležité složky pro případné vyzbrojování a těsně po 2. světové válce chtěly mít státy nad tímto odvětvím kontrolu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římské smlouvy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roce 1957</a:t>
            </a:r>
          </a:p>
          <a:p>
            <a:r>
              <a:rPr lang="cs-CZ" dirty="0" smtClean="0"/>
              <a:t>Vznikly 2 nadstátní organizace: EHS a EUROATOM</a:t>
            </a:r>
          </a:p>
          <a:p>
            <a:r>
              <a:rPr lang="cs-CZ" b="1" dirty="0" smtClean="0"/>
              <a:t>EHS: </a:t>
            </a:r>
            <a:r>
              <a:rPr lang="cs-CZ" dirty="0" smtClean="0"/>
              <a:t>Evropské hospodářské společenství- za cíl vytvoření společného trhu</a:t>
            </a:r>
          </a:p>
          <a:p>
            <a:r>
              <a:rPr lang="cs-CZ" b="1" dirty="0" smtClean="0"/>
              <a:t>EUROATOM: </a:t>
            </a:r>
            <a:r>
              <a:rPr lang="cs-CZ" dirty="0" smtClean="0"/>
              <a:t>Evropské společenství pro atomovou energii- mírové využití atomové energie</a:t>
            </a:r>
          </a:p>
          <a:p>
            <a:r>
              <a:rPr lang="cs-CZ" dirty="0" smtClean="0"/>
              <a:t>Stejní zakladatelé jako u ESUO</a:t>
            </a:r>
          </a:p>
          <a:p>
            <a:r>
              <a:rPr lang="cs-CZ" dirty="0" smtClean="0"/>
              <a:t>I jejich organizační struktura založena na stejném principu jako ESUO (komise, rada ministrů, parlamentní shromáždění a soudní dvůr)</a:t>
            </a:r>
            <a:endParaRPr lang="cs-CZ" dirty="0"/>
          </a:p>
        </p:txBody>
      </p:sp>
      <p:pic>
        <p:nvPicPr>
          <p:cNvPr id="4" name="Obrázek 3" descr="800px-Les_trois_présidents_2011-11-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29256" y="214290"/>
            <a:ext cx="2428892" cy="1821669"/>
          </a:xfrm>
          <a:prstGeom prst="rect">
            <a:avLst/>
          </a:prstGeo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události v 50. a 60. letech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1958 zahájila svou činnost Evropská investiční banka- má ústředí v Lucembursku</a:t>
            </a:r>
          </a:p>
          <a:p>
            <a:r>
              <a:rPr lang="cs-CZ" dirty="0" smtClean="0"/>
              <a:t>V r. 1967- Slučovací smlouva: o spojení orgánů EHS, ESUO, </a:t>
            </a:r>
            <a:r>
              <a:rPr lang="cs-CZ" dirty="0" err="1" smtClean="0"/>
              <a:t>EUROATMu</a:t>
            </a:r>
            <a:r>
              <a:rPr lang="cs-CZ" dirty="0" smtClean="0"/>
              <a:t>- smlouvám o vzniku jednotlivých organizací se začalo říkat: Smlouvy o Evropských společenství</a:t>
            </a:r>
          </a:p>
          <a:p>
            <a:r>
              <a:rPr lang="cs-CZ" dirty="0" smtClean="0"/>
              <a:t>1968 – byla vytvořena celní unie- odstranění vnitřních cel mezi členy a sjednocení celního tarifu pro nečlenské země- je to důležitý mezistupeň ke společnému trhu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Jednotný evropský akt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Vešel v platnost v roce 1987</a:t>
            </a:r>
          </a:p>
          <a:p>
            <a:r>
              <a:rPr lang="cs-CZ" dirty="0" smtClean="0"/>
              <a:t>Představuje do té doby nejvýznamnější zásah do Římských smluv</a:t>
            </a:r>
          </a:p>
          <a:p>
            <a:r>
              <a:rPr lang="cs-CZ" dirty="0" smtClean="0"/>
              <a:t>Cílem bylo dokončit jednotný evropský trh do roku 1992, museli odstranit tyto překážky: </a:t>
            </a:r>
          </a:p>
          <a:p>
            <a:pPr lvl="1"/>
            <a:r>
              <a:rPr lang="cs-CZ" dirty="0" smtClean="0"/>
              <a:t>Fyzické- odstranění kontrol na vnitřních hranicích pro osoby, zboží, služby a kapitál</a:t>
            </a:r>
          </a:p>
          <a:p>
            <a:pPr lvl="1"/>
            <a:r>
              <a:rPr lang="cs-CZ" dirty="0" smtClean="0"/>
              <a:t>Technické- odstranění rozdílů v předpisech a normách</a:t>
            </a:r>
          </a:p>
          <a:p>
            <a:pPr lvl="1"/>
            <a:r>
              <a:rPr lang="cs-CZ" dirty="0" smtClean="0"/>
              <a:t>Daňové- harmonizace daní- dodnes nedořešené a velmi problematické</a:t>
            </a:r>
          </a:p>
          <a:p>
            <a:endParaRPr lang="cs-CZ" dirty="0"/>
          </a:p>
        </p:txBody>
      </p:sp>
      <p:pic>
        <p:nvPicPr>
          <p:cNvPr id="4" name="Obrázek 3" descr="MC900339254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00826" y="500042"/>
            <a:ext cx="1453675" cy="1455140"/>
          </a:xfrm>
          <a:prstGeom prst="rect">
            <a:avLst/>
          </a:prstGeo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Jednotný evropský akt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Omezil rozhodování na základě jednomyslnosti a podporoval více rozhodování kvalifikovanou většinou</a:t>
            </a:r>
          </a:p>
          <a:p>
            <a:r>
              <a:rPr lang="cs-CZ" dirty="0" smtClean="0"/>
              <a:t>Větší pravomoci pro Evropský parlament- od teď je potřeba jeho souhlas pro přijímání nových členů</a:t>
            </a:r>
          </a:p>
          <a:p>
            <a:r>
              <a:rPr lang="cs-CZ" dirty="0" smtClean="0"/>
              <a:t>Evropské společenství mohlo začít rozhodovat o věcech, které byly do té doby v kompetencích jednotlivých států (např. věda a výzkum, životní prostředí, sociální politika)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Maastrichtská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Uzavřena v roce 1992</a:t>
            </a:r>
          </a:p>
          <a:p>
            <a:r>
              <a:rPr lang="cs-CZ" dirty="0" smtClean="0"/>
              <a:t>Evropské hospodářské společenství se podpisem této smlouvy změnilo na Evropské společenství </a:t>
            </a:r>
          </a:p>
          <a:p>
            <a:r>
              <a:rPr lang="cs-CZ" dirty="0" smtClean="0"/>
              <a:t>Nově název Evropská Unie</a:t>
            </a:r>
          </a:p>
          <a:p>
            <a:r>
              <a:rPr lang="cs-CZ" dirty="0" smtClean="0"/>
              <a:t>K hlavním cílům smlouvy patřilo založit Evropskou hospodářskou měnovou unii- s tím spojené zavedení společné měny- Eura</a:t>
            </a:r>
          </a:p>
          <a:p>
            <a:r>
              <a:rPr lang="cs-CZ" dirty="0" smtClean="0"/>
              <a:t>Aktivity EU se začaly dělit na 3 pilíře</a:t>
            </a:r>
          </a:p>
          <a:p>
            <a:r>
              <a:rPr lang="cs-CZ" dirty="0" smtClean="0"/>
              <a:t>Nově se začalo spolupracovat v oblasti společné zahraniční a bezpečnostní politiky a justičních záležitostí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 pilíře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59B984-7CB0-4F9D-ADC0-EC6CEE837C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959B984-7CB0-4F9D-ADC0-EC6CEE837C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C3AFBD-259F-4D25-91CF-F6FAF031F0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2C3AFBD-259F-4D25-91CF-F6FAF031F0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6DD9E6-B336-4B48-A6E1-73835C5F3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CA6DD9E6-B336-4B48-A6E1-73835C5F3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C4FC9F-2190-4B90-9455-F1596F8D8B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A2C4FC9F-2190-4B90-9455-F1596F8D8B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50A248-3B01-46EF-8BD2-DFC76C8D9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5450A248-3B01-46EF-8BD2-DFC76C8D9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255793-3499-4215-A3C4-14BD3B38C0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5B255793-3499-4215-A3C4-14BD3B38C0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důležité smlouvy v 90. letech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Amsterdamská smlouva- </a:t>
            </a:r>
            <a:r>
              <a:rPr lang="cs-CZ" dirty="0" err="1" smtClean="0"/>
              <a:t>Schengen</a:t>
            </a:r>
            <a:r>
              <a:rPr lang="cs-CZ" dirty="0" smtClean="0"/>
              <a:t>, definovala základní práva občanů EU a základní principy společné zahraniční politiky</a:t>
            </a:r>
          </a:p>
          <a:p>
            <a:r>
              <a:rPr lang="cs-CZ" b="1" dirty="0" smtClean="0"/>
              <a:t>Smlouva z Nice- </a:t>
            </a:r>
            <a:r>
              <a:rPr lang="cs-CZ" dirty="0" smtClean="0"/>
              <a:t>připravovala instituce EU na plánovaný příchod velkého množství členů (mimo jiné i ČR), omezila národní veta a byl změněn počet hlasů v Radě ministrů</a:t>
            </a:r>
          </a:p>
          <a:p>
            <a:r>
              <a:rPr lang="cs-CZ" dirty="0" smtClean="0"/>
              <a:t>EU pomáhala i státům po rozpadu Sovětského bloku- založen fond PHARE jako nástroj finanční pomoci (původně pouze na pomoc Polsku a Maďarsku)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Lisabonská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Vešla v platnost 1.12.2009</a:t>
            </a:r>
          </a:p>
          <a:p>
            <a:r>
              <a:rPr lang="cs-CZ" dirty="0" smtClean="0"/>
              <a:t>Evropská unie má mít jednotnou právní subjektivitu</a:t>
            </a:r>
          </a:p>
          <a:p>
            <a:r>
              <a:rPr lang="cs-CZ" dirty="0" smtClean="0"/>
              <a:t>Dává občanům více možností, jak vyjádřit svůj názor</a:t>
            </a:r>
          </a:p>
          <a:p>
            <a:r>
              <a:rPr lang="cs-CZ" dirty="0" smtClean="0"/>
              <a:t>Lépe vymezuje rozdělení pravomocí mezi EU a členské státy</a:t>
            </a:r>
          </a:p>
          <a:p>
            <a:r>
              <a:rPr lang="cs-CZ" dirty="0" smtClean="0"/>
              <a:t>Vytváří funkci předsedy Evropské rady</a:t>
            </a:r>
          </a:p>
          <a:p>
            <a:r>
              <a:rPr lang="cs-CZ" dirty="0" smtClean="0"/>
              <a:t>Smlouva rozvádí a posiluje hodnoty a cíle, na nichž je EU založena</a:t>
            </a:r>
          </a:p>
          <a:p>
            <a:endParaRPr lang="cs-CZ" dirty="0"/>
          </a:p>
        </p:txBody>
      </p:sp>
      <p:pic>
        <p:nvPicPr>
          <p:cNvPr id="4" name="Obrázek 3" descr="MP9004088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86578" y="285728"/>
            <a:ext cx="2143116" cy="2143116"/>
          </a:xfrm>
          <a:prstGeom prst="rect">
            <a:avLst/>
          </a:prstGeo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Lisabonská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Svoboda občanů EU: smlouva zachovává a posiluje tzv. „čtyři svobody“ a politické, hospodářské a sociální svobody občanů</a:t>
            </a:r>
          </a:p>
          <a:p>
            <a:r>
              <a:rPr lang="cs-CZ" dirty="0" smtClean="0"/>
              <a:t> EU získává vyšší akceschopnost v oblasti svobody, bezpečnosti a spravedlnosti, a je tedy lépe vybavena pro boj proti trestné činnosti a terorismu</a:t>
            </a:r>
          </a:p>
          <a:p>
            <a:r>
              <a:rPr lang="cs-CZ" dirty="0" smtClean="0"/>
              <a:t>Stanovuje, že EU a její členské státy budou jednat solidárně</a:t>
            </a:r>
          </a:p>
          <a:p>
            <a:endParaRPr lang="cs-CZ" dirty="0"/>
          </a:p>
        </p:txBody>
      </p:sp>
      <p:pic>
        <p:nvPicPr>
          <p:cNvPr id="4" name="Obrázek 3" descr="800px-Vlajka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5000636"/>
            <a:ext cx="2438400" cy="1624584"/>
          </a:xfrm>
          <a:prstGeom prst="rect">
            <a:avLst/>
          </a:prstGeom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Jmenuj osobu, která je považována za „otce“ evropské integrace.</a:t>
            </a:r>
          </a:p>
          <a:p>
            <a:r>
              <a:rPr lang="cs-CZ" dirty="0" smtClean="0"/>
              <a:t>Vyjmenuj alespoň 3 základní smlouvy EU.</a:t>
            </a:r>
          </a:p>
          <a:p>
            <a:r>
              <a:rPr lang="cs-CZ" dirty="0" smtClean="0"/>
              <a:t>Které organizace vznikly díky Římským úmluvám?</a:t>
            </a:r>
          </a:p>
          <a:p>
            <a:r>
              <a:rPr lang="cs-CZ" dirty="0" smtClean="0"/>
              <a:t>V jakém desetiletí byla vytvořena celní unie?</a:t>
            </a:r>
          </a:p>
          <a:p>
            <a:r>
              <a:rPr lang="cs-CZ" dirty="0" smtClean="0"/>
              <a:t>Z jakých důvodů začala evropská integrace?</a:t>
            </a:r>
          </a:p>
          <a:p>
            <a:r>
              <a:rPr lang="cs-CZ" dirty="0" smtClean="0"/>
              <a:t>Co znamená zkratka ESUO?</a:t>
            </a:r>
          </a:p>
          <a:p>
            <a:r>
              <a:rPr lang="cs-CZ" dirty="0" smtClean="0"/>
              <a:t>Co bylo obsahem 2. pilíře dle Maastrichtské smlouvy?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Martan\AppData\Local\Microsoft\Windows\Temporary Internet Files\Content.IE5\UI4GLMZJ\MC9003118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214290"/>
            <a:ext cx="2108791" cy="147082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u="sng" dirty="0" smtClean="0"/>
              <a:t>TÝČ, Vladimír. Základy práva Evropské unie pro ekonomy. 6.vyd. Praha: </a:t>
            </a:r>
            <a:r>
              <a:rPr lang="cs-CZ" u="sng" dirty="0" err="1" smtClean="0"/>
              <a:t>Leges</a:t>
            </a:r>
            <a:r>
              <a:rPr lang="cs-CZ" u="sng" dirty="0" smtClean="0"/>
              <a:t>, 2010, 304 s. ISBN 978-80-87212-60-8</a:t>
            </a:r>
          </a:p>
          <a:p>
            <a:r>
              <a:rPr lang="cs-CZ" u="sng" dirty="0" smtClean="0"/>
              <a:t>DVOŘÁK, Jan, a kol. Odmaturuj ze společenských věd. 1. </a:t>
            </a:r>
            <a:r>
              <a:rPr lang="cs-CZ" u="sng" dirty="0" err="1" smtClean="0"/>
              <a:t>vyd</a:t>
            </a:r>
            <a:r>
              <a:rPr lang="cs-CZ" u="sng" dirty="0" smtClean="0"/>
              <a:t>. Brno: </a:t>
            </a:r>
            <a:r>
              <a:rPr lang="cs-CZ" u="sng" dirty="0" err="1" smtClean="0"/>
              <a:t>Didaktis</a:t>
            </a:r>
            <a:r>
              <a:rPr lang="cs-CZ" u="sng" dirty="0" smtClean="0"/>
              <a:t>, 2008, 256 s. ISBN 978-80-7358-122-0</a:t>
            </a:r>
          </a:p>
          <a:p>
            <a:r>
              <a:rPr lang="cs-CZ" dirty="0" smtClean="0"/>
              <a:t>AUTOR NEZNÁMÝ.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dirty="0" smtClean="0"/>
              <a:t>.2014</a:t>
            </a:r>
            <a:r>
              <a:rPr lang="pt-BR" dirty="0" smtClean="0"/>
              <a:t>]. Dostupný na WWW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http://commons.wikimedia.org/wiki/File:Flag_of_Europe.svg?uselang=cs</a:t>
            </a:r>
            <a:r>
              <a:rPr lang="cs-CZ" dirty="0" smtClean="0"/>
              <a:t> </a:t>
            </a:r>
          </a:p>
          <a:p>
            <a:r>
              <a:rPr lang="cs-CZ" u="sng" dirty="0" smtClean="0"/>
              <a:t>AUTOR NEZNÁMÝ 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</a:t>
            </a:r>
            <a:r>
              <a:rPr lang="pt-BR" u="sng" dirty="0" smtClean="0"/>
              <a:t>.</a:t>
            </a:r>
            <a:r>
              <a:rPr lang="cs-CZ" u="sng" dirty="0" smtClean="0"/>
              <a:t>2</a:t>
            </a:r>
            <a:r>
              <a:rPr lang="pt-BR" u="sng" dirty="0" smtClean="0"/>
              <a:t>.2014</a:t>
            </a:r>
            <a:r>
              <a:rPr lang="pt-BR" u="sng" dirty="0" smtClean="0"/>
              <a:t>]. Dostupný </a:t>
            </a:r>
            <a:r>
              <a:rPr lang="cs-CZ" u="sng" dirty="0" smtClean="0"/>
              <a:t>na WWW. </a:t>
            </a:r>
            <a:r>
              <a:rPr lang="cs-CZ" u="sng" dirty="0" smtClean="0">
                <a:hlinkClick r:id="rId3"/>
              </a:rPr>
              <a:t>http://office.</a:t>
            </a:r>
            <a:r>
              <a:rPr lang="cs-CZ" u="sng" dirty="0" err="1" smtClean="0">
                <a:hlinkClick r:id="rId3"/>
              </a:rPr>
              <a:t>microsoft.com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cs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images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results.aspx</a:t>
            </a:r>
            <a:r>
              <a:rPr lang="cs-CZ" u="sng" dirty="0" smtClean="0">
                <a:hlinkClick r:id="rId3"/>
              </a:rPr>
              <a:t>?</a:t>
            </a:r>
            <a:r>
              <a:rPr lang="cs-CZ" u="sng" dirty="0" err="1" smtClean="0">
                <a:hlinkClick r:id="rId3"/>
              </a:rPr>
              <a:t>qu</a:t>
            </a:r>
            <a:r>
              <a:rPr lang="cs-CZ" u="sng" dirty="0" smtClean="0">
                <a:hlinkClick r:id="rId3"/>
              </a:rPr>
              <a:t>=zákon&amp;ex=1#</a:t>
            </a:r>
            <a:r>
              <a:rPr lang="cs-CZ" u="sng" dirty="0" err="1" smtClean="0">
                <a:hlinkClick r:id="rId3"/>
              </a:rPr>
              <a:t>ai</a:t>
            </a:r>
            <a:r>
              <a:rPr lang="cs-CZ" u="sng" dirty="0" smtClean="0">
                <a:hlinkClick r:id="rId3"/>
              </a:rPr>
              <a:t>:MC900339254|</a:t>
            </a:r>
            <a:r>
              <a:rPr lang="cs-CZ" u="sng" dirty="0" smtClean="0"/>
              <a:t> </a:t>
            </a:r>
          </a:p>
          <a:p>
            <a:r>
              <a:rPr lang="fr-FR" dirty="0" smtClean="0"/>
              <a:t>Maurice Quentin de La Tour</a:t>
            </a:r>
            <a:r>
              <a:rPr lang="cs-CZ" dirty="0" smtClean="0"/>
              <a:t>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</a:t>
            </a:r>
            <a:r>
              <a:rPr lang="pt-BR" dirty="0" smtClean="0"/>
              <a:t>.</a:t>
            </a:r>
            <a:r>
              <a:rPr lang="cs-CZ" dirty="0" smtClean="0"/>
              <a:t>2</a:t>
            </a:r>
            <a:r>
              <a:rPr lang="pt-BR" dirty="0" smtClean="0"/>
              <a:t>.2014</a:t>
            </a:r>
            <a:r>
              <a:rPr lang="pt-BR" dirty="0" smtClean="0"/>
              <a:t>]. Dostupný na WWW</a:t>
            </a:r>
            <a:r>
              <a:rPr lang="cs-CZ" dirty="0" smtClean="0"/>
              <a:t>: </a:t>
            </a:r>
            <a:r>
              <a:rPr lang="cs-CZ" dirty="0" smtClean="0">
                <a:hlinkClick r:id="rId4"/>
              </a:rPr>
              <a:t>http://commons.wikimedia.org/wiki/File:Jean_Monnet.PNG?uselang=cs</a:t>
            </a:r>
            <a:r>
              <a:rPr lang="cs-CZ" dirty="0" smtClean="0"/>
              <a:t> </a:t>
            </a:r>
          </a:p>
          <a:p>
            <a:r>
              <a:rPr lang="cs-CZ" u="sng" dirty="0" smtClean="0"/>
              <a:t>AUTOR NEZNÁMÝ 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</a:t>
            </a:r>
            <a:r>
              <a:rPr lang="pt-BR" u="sng" dirty="0" smtClean="0"/>
              <a:t>.</a:t>
            </a:r>
            <a:r>
              <a:rPr lang="cs-CZ" u="sng" dirty="0" smtClean="0"/>
              <a:t>2</a:t>
            </a:r>
            <a:r>
              <a:rPr lang="pt-BR" u="sng" dirty="0" smtClean="0"/>
              <a:t>.2014</a:t>
            </a:r>
            <a:r>
              <a:rPr lang="pt-BR" u="sng" dirty="0" smtClean="0"/>
              <a:t>]. Dostupný </a:t>
            </a:r>
            <a:r>
              <a:rPr lang="cs-CZ" u="sng" dirty="0" smtClean="0"/>
              <a:t>na WWW. </a:t>
            </a:r>
            <a:r>
              <a:rPr lang="cs-CZ" u="sng" dirty="0" smtClean="0">
                <a:hlinkClick r:id="rId3"/>
              </a:rPr>
              <a:t>http://office.</a:t>
            </a:r>
            <a:r>
              <a:rPr lang="cs-CZ" u="sng" dirty="0" err="1" smtClean="0">
                <a:hlinkClick r:id="rId3"/>
              </a:rPr>
              <a:t>microsoft.com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cs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images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results.aspx</a:t>
            </a:r>
            <a:r>
              <a:rPr lang="cs-CZ" u="sng" dirty="0" smtClean="0">
                <a:hlinkClick r:id="rId3"/>
              </a:rPr>
              <a:t>?</a:t>
            </a:r>
            <a:r>
              <a:rPr lang="cs-CZ" u="sng" dirty="0" err="1" smtClean="0">
                <a:hlinkClick r:id="rId3"/>
              </a:rPr>
              <a:t>qu</a:t>
            </a:r>
            <a:r>
              <a:rPr lang="cs-CZ" u="sng" dirty="0" smtClean="0">
                <a:hlinkClick r:id="rId3"/>
              </a:rPr>
              <a:t>=zákon&amp;ex=1#</a:t>
            </a:r>
            <a:r>
              <a:rPr lang="cs-CZ" u="sng" dirty="0" err="1" smtClean="0">
                <a:hlinkClick r:id="rId3"/>
              </a:rPr>
              <a:t>ai</a:t>
            </a:r>
            <a:r>
              <a:rPr lang="cs-CZ" u="sng" dirty="0" smtClean="0">
                <a:hlinkClick r:id="rId3"/>
              </a:rPr>
              <a:t>:MP900408864|</a:t>
            </a:r>
            <a:r>
              <a:rPr lang="cs-CZ" u="sng" dirty="0" smtClean="0"/>
              <a:t> </a:t>
            </a:r>
          </a:p>
          <a:p>
            <a:r>
              <a:rPr lang="pl-PL" dirty="0" smtClean="0"/>
              <a:t>BLAHUŠ, Marek. http://commons.wikimedia.org [online]. [cit. </a:t>
            </a:r>
            <a:r>
              <a:rPr lang="pl-PL" dirty="0" smtClean="0"/>
              <a:t>2.2.2014</a:t>
            </a:r>
            <a:r>
              <a:rPr lang="pl-PL" dirty="0" smtClean="0"/>
              <a:t>]. Dostupný na WWW: </a:t>
            </a:r>
            <a:r>
              <a:rPr lang="pl-PL" dirty="0" smtClean="0">
                <a:hlinkClick r:id="rId5"/>
              </a:rPr>
              <a:t>http://commons.wikimedia.org/wiki/File:Les_trois_présidents_2011-11-30.jpg?uselang=cs</a:t>
            </a:r>
            <a:r>
              <a:rPr lang="pl-PL" dirty="0" smtClean="0"/>
              <a:t> </a:t>
            </a:r>
          </a:p>
          <a:p>
            <a:r>
              <a:rPr lang="cs-CZ" dirty="0" smtClean="0"/>
              <a:t>SEDLECKÝ, David.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</a:t>
            </a:r>
            <a:r>
              <a:rPr lang="pt-BR" dirty="0" smtClean="0"/>
              <a:t>.</a:t>
            </a:r>
            <a:r>
              <a:rPr lang="cs-CZ" smtClean="0"/>
              <a:t>2.</a:t>
            </a:r>
            <a:r>
              <a:rPr lang="pt-BR" smtClean="0"/>
              <a:t>2014</a:t>
            </a:r>
            <a:r>
              <a:rPr lang="pt-BR" dirty="0" smtClean="0"/>
              <a:t>]. Dostupný na WWW</a:t>
            </a:r>
            <a:r>
              <a:rPr lang="cs-CZ" dirty="0" smtClean="0"/>
              <a:t>: </a:t>
            </a:r>
            <a:r>
              <a:rPr lang="cs-CZ" dirty="0" smtClean="0">
                <a:hlinkClick r:id="rId6"/>
              </a:rPr>
              <a:t>http://commons.wikimedia.org/wiki/File:Vlajka_EU.JPG</a:t>
            </a:r>
            <a:endParaRPr lang="pl-PL" dirty="0" smtClean="0"/>
          </a:p>
          <a:p>
            <a:endParaRPr lang="cs-CZ" u="sng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1508</TotalTime>
  <Words>921</Words>
  <Application>Microsoft Office PowerPoint</Application>
  <PresentationFormat>Předvádění na obrazovce (4:3)</PresentationFormat>
  <Paragraphs>115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Historie EU</vt:lpstr>
      <vt:lpstr>Nová metoda- nadstátnost</vt:lpstr>
      <vt:lpstr>Proč integrace?</vt:lpstr>
      <vt:lpstr>Pařížská smlouva</vt:lpstr>
      <vt:lpstr>2 římské smlouvy</vt:lpstr>
      <vt:lpstr>Další události v 50. a 60. letech</vt:lpstr>
      <vt:lpstr>Jednotný evropský akt</vt:lpstr>
      <vt:lpstr>Jednotný evropský akt</vt:lpstr>
      <vt:lpstr>Maastrichtská smlouva</vt:lpstr>
      <vt:lpstr>3 pilíře</vt:lpstr>
      <vt:lpstr>Další důležité smlouvy v 90. letech</vt:lpstr>
      <vt:lpstr>Lisabonská smlouva</vt:lpstr>
      <vt:lpstr>Lisabonská smlouva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Lenka</cp:lastModifiedBy>
  <cp:revision>17</cp:revision>
  <dcterms:created xsi:type="dcterms:W3CDTF">2014-05-05T17:37:49Z</dcterms:created>
  <dcterms:modified xsi:type="dcterms:W3CDTF">2014-05-16T18:48:37Z</dcterms:modified>
</cp:coreProperties>
</file>