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44" autoAdjust="0"/>
    <p:restoredTop sz="94660"/>
  </p:normalViewPr>
  <p:slideViewPr>
    <p:cSldViewPr>
      <p:cViewPr varScale="1">
        <p:scale>
          <a:sx n="99" d="100"/>
          <a:sy n="99" d="100"/>
        </p:scale>
        <p:origin x="-20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EA8D05-F432-4BD2-9707-52DDE0FE232F}" type="doc">
      <dgm:prSet loTypeId="urn:microsoft.com/office/officeart/2005/8/layout/hList3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CB26B9C-8861-4811-8C1B-3D012597CCE5}">
      <dgm:prSet phldrT="[Text]"/>
      <dgm:spPr/>
      <dgm:t>
        <a:bodyPr/>
        <a:lstStyle/>
        <a:p>
          <a:r>
            <a:rPr lang="cs-CZ" dirty="0" smtClean="0"/>
            <a:t>Kodaňská kritéria (od r.1993)</a:t>
          </a:r>
          <a:endParaRPr lang="cs-CZ" dirty="0"/>
        </a:p>
      </dgm:t>
    </dgm:pt>
    <dgm:pt modelId="{2F8E7393-668F-4900-84F5-EFD7302FC098}" type="parTrans" cxnId="{7953E104-2395-4927-A93F-F11C4AB99B6D}">
      <dgm:prSet/>
      <dgm:spPr/>
      <dgm:t>
        <a:bodyPr/>
        <a:lstStyle/>
        <a:p>
          <a:endParaRPr lang="cs-CZ"/>
        </a:p>
      </dgm:t>
    </dgm:pt>
    <dgm:pt modelId="{C5482A9B-F70D-4495-926D-89387997D489}" type="sibTrans" cxnId="{7953E104-2395-4927-A93F-F11C4AB99B6D}">
      <dgm:prSet/>
      <dgm:spPr/>
      <dgm:t>
        <a:bodyPr/>
        <a:lstStyle/>
        <a:p>
          <a:endParaRPr lang="cs-CZ"/>
        </a:p>
      </dgm:t>
    </dgm:pt>
    <dgm:pt modelId="{886B8913-DE32-4391-AF0B-CE4115BC65DB}">
      <dgm:prSet phldrT="[Text]"/>
      <dgm:spPr/>
      <dgm:t>
        <a:bodyPr/>
        <a:lstStyle/>
        <a:p>
          <a:r>
            <a:rPr lang="cs-CZ" b="1" dirty="0" smtClean="0"/>
            <a:t>Politická- </a:t>
          </a:r>
          <a:r>
            <a:rPr lang="cs-CZ" b="0" dirty="0" smtClean="0"/>
            <a:t>demokracie, právní stát, dodržování lidských práv</a:t>
          </a:r>
          <a:endParaRPr lang="cs-CZ" b="1" dirty="0"/>
        </a:p>
      </dgm:t>
    </dgm:pt>
    <dgm:pt modelId="{A77C5C38-2A66-4A71-8AD6-5A93516734B3}" type="parTrans" cxnId="{23E76980-C73E-4C47-BEBC-C255D25284AE}">
      <dgm:prSet/>
      <dgm:spPr/>
      <dgm:t>
        <a:bodyPr/>
        <a:lstStyle/>
        <a:p>
          <a:endParaRPr lang="cs-CZ"/>
        </a:p>
      </dgm:t>
    </dgm:pt>
    <dgm:pt modelId="{BE93EE0F-56B5-427B-827B-E27FD9BCEE6D}" type="sibTrans" cxnId="{23E76980-C73E-4C47-BEBC-C255D25284AE}">
      <dgm:prSet/>
      <dgm:spPr/>
      <dgm:t>
        <a:bodyPr/>
        <a:lstStyle/>
        <a:p>
          <a:endParaRPr lang="cs-CZ"/>
        </a:p>
      </dgm:t>
    </dgm:pt>
    <dgm:pt modelId="{7382BE2D-5B54-4B99-9ADE-9B90F96D7862}">
      <dgm:prSet phldrT="[Text]"/>
      <dgm:spPr/>
      <dgm:t>
        <a:bodyPr/>
        <a:lstStyle/>
        <a:p>
          <a:r>
            <a:rPr lang="cs-CZ" b="1" dirty="0" smtClean="0"/>
            <a:t>Ekonomická- </a:t>
          </a:r>
          <a:r>
            <a:rPr lang="cs-CZ" b="0" dirty="0" smtClean="0"/>
            <a:t>fungující tržní ekonomika, uspět na vnitřním trhu EU</a:t>
          </a:r>
          <a:endParaRPr lang="cs-CZ" b="1" dirty="0"/>
        </a:p>
      </dgm:t>
    </dgm:pt>
    <dgm:pt modelId="{8B0C9057-4227-404B-8E14-4C11E710EE80}" type="parTrans" cxnId="{593300C6-E742-475D-BC2F-BCE7FBD2F8CA}">
      <dgm:prSet/>
      <dgm:spPr/>
      <dgm:t>
        <a:bodyPr/>
        <a:lstStyle/>
        <a:p>
          <a:endParaRPr lang="cs-CZ"/>
        </a:p>
      </dgm:t>
    </dgm:pt>
    <dgm:pt modelId="{8080FC92-F403-4342-AB03-4FADDA7C4FC7}" type="sibTrans" cxnId="{593300C6-E742-475D-BC2F-BCE7FBD2F8CA}">
      <dgm:prSet/>
      <dgm:spPr/>
      <dgm:t>
        <a:bodyPr/>
        <a:lstStyle/>
        <a:p>
          <a:endParaRPr lang="cs-CZ"/>
        </a:p>
      </dgm:t>
    </dgm:pt>
    <dgm:pt modelId="{01902DFB-A329-486C-A064-8D2C153EC375}">
      <dgm:prSet phldrT="[Text]"/>
      <dgm:spPr/>
      <dgm:t>
        <a:bodyPr/>
        <a:lstStyle/>
        <a:p>
          <a:r>
            <a:rPr lang="cs-CZ" b="1" i="0" dirty="0" err="1" smtClean="0"/>
            <a:t>acquis</a:t>
          </a:r>
          <a:r>
            <a:rPr lang="cs-CZ" b="1" i="0" dirty="0" smtClean="0"/>
            <a:t> </a:t>
          </a:r>
          <a:r>
            <a:rPr lang="cs-CZ" b="1" i="0" dirty="0" err="1" smtClean="0"/>
            <a:t>communautaire</a:t>
          </a:r>
          <a:r>
            <a:rPr lang="cs-CZ" b="1" i="0" dirty="0" smtClean="0"/>
            <a:t>- </a:t>
          </a:r>
          <a:r>
            <a:rPr lang="cs-CZ" b="0" i="0" dirty="0" smtClean="0"/>
            <a:t>schopni přijmout závazky vyplývající z členství, dodržovat cíle hospodářské, politické a měnové unie</a:t>
          </a:r>
          <a:endParaRPr lang="cs-CZ" b="0" dirty="0"/>
        </a:p>
      </dgm:t>
    </dgm:pt>
    <dgm:pt modelId="{7062AD16-B978-4448-BDA8-DE3AD7E627CD}" type="parTrans" cxnId="{26CB9864-9D3E-42C6-BCEF-4DDEEC176246}">
      <dgm:prSet/>
      <dgm:spPr/>
      <dgm:t>
        <a:bodyPr/>
        <a:lstStyle/>
        <a:p>
          <a:endParaRPr lang="cs-CZ"/>
        </a:p>
      </dgm:t>
    </dgm:pt>
    <dgm:pt modelId="{CC5C3602-2F1E-4F68-A118-0189917C97DE}" type="sibTrans" cxnId="{26CB9864-9D3E-42C6-BCEF-4DDEEC176246}">
      <dgm:prSet/>
      <dgm:spPr/>
      <dgm:t>
        <a:bodyPr/>
        <a:lstStyle/>
        <a:p>
          <a:endParaRPr lang="cs-CZ"/>
        </a:p>
      </dgm:t>
    </dgm:pt>
    <dgm:pt modelId="{37EE920B-7F8F-4488-851E-A0E99CE96633}" type="pres">
      <dgm:prSet presAssocID="{F7EA8D05-F432-4BD2-9707-52DDE0FE232F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AE1C92-48CA-475C-BCE1-283F86DE84C4}" type="pres">
      <dgm:prSet presAssocID="{0CB26B9C-8861-4811-8C1B-3D012597CCE5}" presName="roof" presStyleLbl="dkBgShp" presStyleIdx="0" presStyleCnt="2"/>
      <dgm:spPr/>
      <dgm:t>
        <a:bodyPr/>
        <a:lstStyle/>
        <a:p>
          <a:endParaRPr lang="cs-CZ"/>
        </a:p>
      </dgm:t>
    </dgm:pt>
    <dgm:pt modelId="{4ACB54B1-D930-4A91-9B97-B8D673163D63}" type="pres">
      <dgm:prSet presAssocID="{0CB26B9C-8861-4811-8C1B-3D012597CCE5}" presName="pillars" presStyleCnt="0"/>
      <dgm:spPr/>
    </dgm:pt>
    <dgm:pt modelId="{63809B0E-E33F-400A-9231-1C92FA2ED7E6}" type="pres">
      <dgm:prSet presAssocID="{0CB26B9C-8861-4811-8C1B-3D012597CCE5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79F8BD-E89F-4014-93A5-EAA2890D209B}" type="pres">
      <dgm:prSet presAssocID="{7382BE2D-5B54-4B99-9ADE-9B90F96D7862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75E871-DD2C-4191-AD93-09F6A5AF27C1}" type="pres">
      <dgm:prSet presAssocID="{01902DFB-A329-486C-A064-8D2C153EC375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C38C85-1945-4716-889A-D0C1EE6268C1}" type="pres">
      <dgm:prSet presAssocID="{0CB26B9C-8861-4811-8C1B-3D012597CCE5}" presName="base" presStyleLbl="dkBgShp" presStyleIdx="1" presStyleCnt="2"/>
      <dgm:spPr/>
    </dgm:pt>
  </dgm:ptLst>
  <dgm:cxnLst>
    <dgm:cxn modelId="{4866951A-17D4-4ED2-AA50-079DA332A832}" type="presOf" srcId="{7382BE2D-5B54-4B99-9ADE-9B90F96D7862}" destId="{3679F8BD-E89F-4014-93A5-EAA2890D209B}" srcOrd="0" destOrd="0" presId="urn:microsoft.com/office/officeart/2005/8/layout/hList3"/>
    <dgm:cxn modelId="{9C4646A9-F961-475A-90C3-1D4CC63C3D43}" type="presOf" srcId="{886B8913-DE32-4391-AF0B-CE4115BC65DB}" destId="{63809B0E-E33F-400A-9231-1C92FA2ED7E6}" srcOrd="0" destOrd="0" presId="urn:microsoft.com/office/officeart/2005/8/layout/hList3"/>
    <dgm:cxn modelId="{7953E104-2395-4927-A93F-F11C4AB99B6D}" srcId="{F7EA8D05-F432-4BD2-9707-52DDE0FE232F}" destId="{0CB26B9C-8861-4811-8C1B-3D012597CCE5}" srcOrd="0" destOrd="0" parTransId="{2F8E7393-668F-4900-84F5-EFD7302FC098}" sibTransId="{C5482A9B-F70D-4495-926D-89387997D489}"/>
    <dgm:cxn modelId="{593300C6-E742-475D-BC2F-BCE7FBD2F8CA}" srcId="{0CB26B9C-8861-4811-8C1B-3D012597CCE5}" destId="{7382BE2D-5B54-4B99-9ADE-9B90F96D7862}" srcOrd="1" destOrd="0" parTransId="{8B0C9057-4227-404B-8E14-4C11E710EE80}" sibTransId="{8080FC92-F403-4342-AB03-4FADDA7C4FC7}"/>
    <dgm:cxn modelId="{26CB9864-9D3E-42C6-BCEF-4DDEEC176246}" srcId="{0CB26B9C-8861-4811-8C1B-3D012597CCE5}" destId="{01902DFB-A329-486C-A064-8D2C153EC375}" srcOrd="2" destOrd="0" parTransId="{7062AD16-B978-4448-BDA8-DE3AD7E627CD}" sibTransId="{CC5C3602-2F1E-4F68-A118-0189917C97DE}"/>
    <dgm:cxn modelId="{1234795D-555C-42D4-8374-B3B5D086BC41}" type="presOf" srcId="{0CB26B9C-8861-4811-8C1B-3D012597CCE5}" destId="{E8AE1C92-48CA-475C-BCE1-283F86DE84C4}" srcOrd="0" destOrd="0" presId="urn:microsoft.com/office/officeart/2005/8/layout/hList3"/>
    <dgm:cxn modelId="{2C393D28-6EFB-438F-AB8D-4366A552AE16}" type="presOf" srcId="{F7EA8D05-F432-4BD2-9707-52DDE0FE232F}" destId="{37EE920B-7F8F-4488-851E-A0E99CE96633}" srcOrd="0" destOrd="0" presId="urn:microsoft.com/office/officeart/2005/8/layout/hList3"/>
    <dgm:cxn modelId="{23E76980-C73E-4C47-BEBC-C255D25284AE}" srcId="{0CB26B9C-8861-4811-8C1B-3D012597CCE5}" destId="{886B8913-DE32-4391-AF0B-CE4115BC65DB}" srcOrd="0" destOrd="0" parTransId="{A77C5C38-2A66-4A71-8AD6-5A93516734B3}" sibTransId="{BE93EE0F-56B5-427B-827B-E27FD9BCEE6D}"/>
    <dgm:cxn modelId="{0FA13F5F-694E-4D71-8AB9-2AC2B74BA9E7}" type="presOf" srcId="{01902DFB-A329-486C-A064-8D2C153EC375}" destId="{1975E871-DD2C-4191-AD93-09F6A5AF27C1}" srcOrd="0" destOrd="0" presId="urn:microsoft.com/office/officeart/2005/8/layout/hList3"/>
    <dgm:cxn modelId="{A6CE6F51-BA8A-47C5-BB50-95677948416A}" type="presParOf" srcId="{37EE920B-7F8F-4488-851E-A0E99CE96633}" destId="{E8AE1C92-48CA-475C-BCE1-283F86DE84C4}" srcOrd="0" destOrd="0" presId="urn:microsoft.com/office/officeart/2005/8/layout/hList3"/>
    <dgm:cxn modelId="{95A2635A-D5D4-4CC6-95FC-A9B01CFFCCDB}" type="presParOf" srcId="{37EE920B-7F8F-4488-851E-A0E99CE96633}" destId="{4ACB54B1-D930-4A91-9B97-B8D673163D63}" srcOrd="1" destOrd="0" presId="urn:microsoft.com/office/officeart/2005/8/layout/hList3"/>
    <dgm:cxn modelId="{92DE13C8-013A-4271-9CC7-9BB551E37C44}" type="presParOf" srcId="{4ACB54B1-D930-4A91-9B97-B8D673163D63}" destId="{63809B0E-E33F-400A-9231-1C92FA2ED7E6}" srcOrd="0" destOrd="0" presId="urn:microsoft.com/office/officeart/2005/8/layout/hList3"/>
    <dgm:cxn modelId="{ACB56E03-602A-4C38-B106-39051C89D33F}" type="presParOf" srcId="{4ACB54B1-D930-4A91-9B97-B8D673163D63}" destId="{3679F8BD-E89F-4014-93A5-EAA2890D209B}" srcOrd="1" destOrd="0" presId="urn:microsoft.com/office/officeart/2005/8/layout/hList3"/>
    <dgm:cxn modelId="{34EC3101-9E4A-41CD-92EE-31F90D0E364A}" type="presParOf" srcId="{4ACB54B1-D930-4A91-9B97-B8D673163D63}" destId="{1975E871-DD2C-4191-AD93-09F6A5AF27C1}" srcOrd="2" destOrd="0" presId="urn:microsoft.com/office/officeart/2005/8/layout/hList3"/>
    <dgm:cxn modelId="{066ED786-A731-4D5C-A34F-16D78813CFE0}" type="presParOf" srcId="{37EE920B-7F8F-4488-851E-A0E99CE96633}" destId="{69C38C85-1945-4716-889A-D0C1EE6268C1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A3A89D-FD05-433B-A515-6E17F08CB35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F4F448-B9F4-4F1B-8D93-B36B78390518}">
      <dgm:prSet phldrT="[Text]"/>
      <dgm:spPr/>
      <dgm:t>
        <a:bodyPr/>
        <a:lstStyle/>
        <a:p>
          <a:r>
            <a:rPr lang="cs-CZ" dirty="0" smtClean="0"/>
            <a:t>Turecko</a:t>
          </a:r>
          <a:endParaRPr lang="cs-CZ" dirty="0"/>
        </a:p>
      </dgm:t>
    </dgm:pt>
    <dgm:pt modelId="{D7E586EC-A921-4DAD-A566-3351E82E1AB2}" type="parTrans" cxnId="{31F86812-5590-45CB-809D-1D9918DCF6A2}">
      <dgm:prSet/>
      <dgm:spPr/>
      <dgm:t>
        <a:bodyPr/>
        <a:lstStyle/>
        <a:p>
          <a:endParaRPr lang="cs-CZ"/>
        </a:p>
      </dgm:t>
    </dgm:pt>
    <dgm:pt modelId="{C4E0D866-8E19-44C2-8470-706AB6942042}" type="sibTrans" cxnId="{31F86812-5590-45CB-809D-1D9918DCF6A2}">
      <dgm:prSet/>
      <dgm:spPr/>
      <dgm:t>
        <a:bodyPr/>
        <a:lstStyle/>
        <a:p>
          <a:endParaRPr lang="cs-CZ"/>
        </a:p>
      </dgm:t>
    </dgm:pt>
    <dgm:pt modelId="{1A0F69EF-A34D-4666-92CB-A8BEBC4FCBCC}">
      <dgm:prSet phldrT="[Text]"/>
      <dgm:spPr/>
      <dgm:t>
        <a:bodyPr/>
        <a:lstStyle/>
        <a:p>
          <a:r>
            <a:rPr lang="cs-CZ" dirty="0" smtClean="0"/>
            <a:t>Přihlášku ke členství podalo v r.1987</a:t>
          </a:r>
          <a:endParaRPr lang="cs-CZ" dirty="0"/>
        </a:p>
      </dgm:t>
    </dgm:pt>
    <dgm:pt modelId="{DE0138C3-8F28-4F34-BE98-1F8D87575D60}" type="parTrans" cxnId="{F87613FE-15D8-47F8-BC5A-B82D93666B99}">
      <dgm:prSet/>
      <dgm:spPr/>
      <dgm:t>
        <a:bodyPr/>
        <a:lstStyle/>
        <a:p>
          <a:endParaRPr lang="cs-CZ"/>
        </a:p>
      </dgm:t>
    </dgm:pt>
    <dgm:pt modelId="{FF24ECFC-B60A-42CA-B30C-8A21E0EFF3A3}" type="sibTrans" cxnId="{F87613FE-15D8-47F8-BC5A-B82D93666B99}">
      <dgm:prSet/>
      <dgm:spPr/>
      <dgm:t>
        <a:bodyPr/>
        <a:lstStyle/>
        <a:p>
          <a:endParaRPr lang="cs-CZ"/>
        </a:p>
      </dgm:t>
    </dgm:pt>
    <dgm:pt modelId="{C75FC1C4-C78E-43E6-9CFD-3B82DF6F1C90}">
      <dgm:prSet phldrT="[Text]"/>
      <dgm:spPr/>
      <dgm:t>
        <a:bodyPr/>
        <a:lstStyle/>
        <a:p>
          <a:r>
            <a:rPr lang="cs-CZ" dirty="0" smtClean="0"/>
            <a:t>V Evropě jen 2% jeho území, na druhou stranu velké navýšení populace a pracovní síly EU</a:t>
          </a:r>
          <a:endParaRPr lang="cs-CZ" dirty="0"/>
        </a:p>
      </dgm:t>
    </dgm:pt>
    <dgm:pt modelId="{C74A07EA-699A-49FB-822F-14B494F7DE7E}" type="parTrans" cxnId="{4AC3FC4F-4DFE-4330-9323-55DF96D6D3BC}">
      <dgm:prSet/>
      <dgm:spPr/>
      <dgm:t>
        <a:bodyPr/>
        <a:lstStyle/>
        <a:p>
          <a:endParaRPr lang="cs-CZ"/>
        </a:p>
      </dgm:t>
    </dgm:pt>
    <dgm:pt modelId="{2316DF21-5A08-45C6-9D6B-AF8031972D06}" type="sibTrans" cxnId="{4AC3FC4F-4DFE-4330-9323-55DF96D6D3BC}">
      <dgm:prSet/>
      <dgm:spPr/>
      <dgm:t>
        <a:bodyPr/>
        <a:lstStyle/>
        <a:p>
          <a:endParaRPr lang="cs-CZ"/>
        </a:p>
      </dgm:t>
    </dgm:pt>
    <dgm:pt modelId="{47EA6AD4-C207-4828-8C02-A706443EE18C}">
      <dgm:prSet phldrT="[Text]"/>
      <dgm:spPr/>
      <dgm:t>
        <a:bodyPr/>
        <a:lstStyle/>
        <a:p>
          <a:r>
            <a:rPr lang="cs-CZ" dirty="0" smtClean="0"/>
            <a:t>Makedonie</a:t>
          </a:r>
          <a:endParaRPr lang="cs-CZ" dirty="0"/>
        </a:p>
      </dgm:t>
    </dgm:pt>
    <dgm:pt modelId="{1C6AD1EA-06DB-4D52-B61E-7C0171BD9BD8}" type="parTrans" cxnId="{0745DCA1-8F95-47BD-96F4-B4B48818ED95}">
      <dgm:prSet/>
      <dgm:spPr/>
      <dgm:t>
        <a:bodyPr/>
        <a:lstStyle/>
        <a:p>
          <a:endParaRPr lang="cs-CZ"/>
        </a:p>
      </dgm:t>
    </dgm:pt>
    <dgm:pt modelId="{F046C2C9-5CA9-42EA-AB53-FB6E2BA596AD}" type="sibTrans" cxnId="{0745DCA1-8F95-47BD-96F4-B4B48818ED95}">
      <dgm:prSet/>
      <dgm:spPr/>
      <dgm:t>
        <a:bodyPr/>
        <a:lstStyle/>
        <a:p>
          <a:endParaRPr lang="cs-CZ"/>
        </a:p>
      </dgm:t>
    </dgm:pt>
    <dgm:pt modelId="{FCF286A9-0762-4821-8BCF-43740DAE1667}">
      <dgm:prSet phldrT="[Text]"/>
      <dgm:spPr/>
      <dgm:t>
        <a:bodyPr/>
        <a:lstStyle/>
        <a:p>
          <a:r>
            <a:rPr lang="cs-CZ" dirty="0" smtClean="0"/>
            <a:t>Přihlášku podala v r. 2004</a:t>
          </a:r>
          <a:endParaRPr lang="cs-CZ" dirty="0"/>
        </a:p>
      </dgm:t>
    </dgm:pt>
    <dgm:pt modelId="{493870AF-1614-4FB0-AEFA-BE447FF773FC}" type="parTrans" cxnId="{2B96CB8B-4765-493B-855B-A964BF6E07A0}">
      <dgm:prSet/>
      <dgm:spPr/>
      <dgm:t>
        <a:bodyPr/>
        <a:lstStyle/>
        <a:p>
          <a:endParaRPr lang="cs-CZ"/>
        </a:p>
      </dgm:t>
    </dgm:pt>
    <dgm:pt modelId="{5FF94367-FE5C-4323-9656-069725142251}" type="sibTrans" cxnId="{2B96CB8B-4765-493B-855B-A964BF6E07A0}">
      <dgm:prSet/>
      <dgm:spPr/>
      <dgm:t>
        <a:bodyPr/>
        <a:lstStyle/>
        <a:p>
          <a:endParaRPr lang="cs-CZ"/>
        </a:p>
      </dgm:t>
    </dgm:pt>
    <dgm:pt modelId="{73B5A01F-739F-41D5-B2C1-127383AB0FA1}">
      <dgm:prSet phldrT="[Text]"/>
      <dgm:spPr/>
      <dgm:t>
        <a:bodyPr/>
        <a:lstStyle/>
        <a:p>
          <a:r>
            <a:rPr lang="cs-CZ" dirty="0" smtClean="0"/>
            <a:t>Island</a:t>
          </a:r>
          <a:endParaRPr lang="cs-CZ" dirty="0"/>
        </a:p>
      </dgm:t>
    </dgm:pt>
    <dgm:pt modelId="{562D03A5-2507-4133-88D8-8CFA445C4C1A}" type="parTrans" cxnId="{7E80FD0B-9B1F-4791-A5BB-67E60BCD50E8}">
      <dgm:prSet/>
      <dgm:spPr/>
      <dgm:t>
        <a:bodyPr/>
        <a:lstStyle/>
        <a:p>
          <a:endParaRPr lang="cs-CZ"/>
        </a:p>
      </dgm:t>
    </dgm:pt>
    <dgm:pt modelId="{730BC09B-CE68-4B66-8D14-256D49BE3082}" type="sibTrans" cxnId="{7E80FD0B-9B1F-4791-A5BB-67E60BCD50E8}">
      <dgm:prSet/>
      <dgm:spPr/>
      <dgm:t>
        <a:bodyPr/>
        <a:lstStyle/>
        <a:p>
          <a:endParaRPr lang="cs-CZ"/>
        </a:p>
      </dgm:t>
    </dgm:pt>
    <dgm:pt modelId="{4E07FD71-2F7A-40CE-9DE8-C289957CC7B7}">
      <dgm:prSet phldrT="[Text]"/>
      <dgm:spPr/>
      <dgm:t>
        <a:bodyPr/>
        <a:lstStyle/>
        <a:p>
          <a:r>
            <a:rPr lang="cs-CZ" dirty="0" smtClean="0"/>
            <a:t>Přihláška podána v r. 2009</a:t>
          </a:r>
          <a:endParaRPr lang="cs-CZ" dirty="0"/>
        </a:p>
      </dgm:t>
    </dgm:pt>
    <dgm:pt modelId="{755A8836-F75A-4D1E-90A3-65C05DC58545}" type="parTrans" cxnId="{7D20C05C-B527-4799-B830-D1F8543875D2}">
      <dgm:prSet/>
      <dgm:spPr/>
      <dgm:t>
        <a:bodyPr/>
        <a:lstStyle/>
        <a:p>
          <a:endParaRPr lang="cs-CZ"/>
        </a:p>
      </dgm:t>
    </dgm:pt>
    <dgm:pt modelId="{EB15EC4A-56EE-405E-8DA3-03C1094CF3D2}" type="sibTrans" cxnId="{7D20C05C-B527-4799-B830-D1F8543875D2}">
      <dgm:prSet/>
      <dgm:spPr/>
      <dgm:t>
        <a:bodyPr/>
        <a:lstStyle/>
        <a:p>
          <a:endParaRPr lang="cs-CZ"/>
        </a:p>
      </dgm:t>
    </dgm:pt>
    <dgm:pt modelId="{0FF66A45-20F9-46C4-8A33-A204AEE859CF}">
      <dgm:prSet phldrT="[Text]"/>
      <dgm:spPr/>
      <dgm:t>
        <a:bodyPr/>
        <a:lstStyle/>
        <a:p>
          <a:r>
            <a:rPr lang="cs-CZ" dirty="0" smtClean="0"/>
            <a:t>Už je členem Evropského hospodářského prostoru a </a:t>
          </a:r>
          <a:r>
            <a:rPr lang="cs-CZ" dirty="0" err="1" smtClean="0"/>
            <a:t>Schengenského</a:t>
          </a:r>
          <a:r>
            <a:rPr lang="cs-CZ" dirty="0" smtClean="0"/>
            <a:t> prostoru</a:t>
          </a:r>
          <a:endParaRPr lang="cs-CZ" dirty="0"/>
        </a:p>
      </dgm:t>
    </dgm:pt>
    <dgm:pt modelId="{CA70A5F2-2057-4F31-8C25-40F25746A2A0}" type="parTrans" cxnId="{BFD087D3-6A31-40B0-89E4-84C2A19BFDC0}">
      <dgm:prSet/>
      <dgm:spPr/>
      <dgm:t>
        <a:bodyPr/>
        <a:lstStyle/>
        <a:p>
          <a:endParaRPr lang="cs-CZ"/>
        </a:p>
      </dgm:t>
    </dgm:pt>
    <dgm:pt modelId="{3270F127-8062-4A78-BF84-6C48E7B74488}" type="sibTrans" cxnId="{BFD087D3-6A31-40B0-89E4-84C2A19BFDC0}">
      <dgm:prSet/>
      <dgm:spPr/>
      <dgm:t>
        <a:bodyPr/>
        <a:lstStyle/>
        <a:p>
          <a:endParaRPr lang="cs-CZ"/>
        </a:p>
      </dgm:t>
    </dgm:pt>
    <dgm:pt modelId="{1B70AC00-7C50-4557-A4D2-0AA372EB4521}">
      <dgm:prSet phldrT="[Text]"/>
      <dgm:spPr/>
      <dgm:t>
        <a:bodyPr/>
        <a:lstStyle/>
        <a:p>
          <a:r>
            <a:rPr lang="cs-CZ" dirty="0" smtClean="0"/>
            <a:t>ale zatím nepočala oficiální přístupová jednání</a:t>
          </a:r>
          <a:endParaRPr lang="cs-CZ" dirty="0"/>
        </a:p>
      </dgm:t>
    </dgm:pt>
    <dgm:pt modelId="{6E08E74E-7D0D-4623-BD9B-0D7F3F8329A6}" type="parTrans" cxnId="{CDA8D8E3-8B6D-4D6B-93B8-0C021196E666}">
      <dgm:prSet/>
      <dgm:spPr/>
    </dgm:pt>
    <dgm:pt modelId="{66A88663-8B7E-43CD-87B7-72E37CB07409}" type="sibTrans" cxnId="{CDA8D8E3-8B6D-4D6B-93B8-0C021196E666}">
      <dgm:prSet/>
      <dgm:spPr/>
    </dgm:pt>
    <dgm:pt modelId="{168C47A8-828C-4CE9-A5B7-DC7050E3D9D5}" type="pres">
      <dgm:prSet presAssocID="{98A3A89D-FD05-433B-A515-6E17F08CB35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D3F30AD-70B4-4385-916E-CB4775C2173D}" type="pres">
      <dgm:prSet presAssocID="{B2F4F448-B9F4-4F1B-8D93-B36B78390518}" presName="linNode" presStyleCnt="0"/>
      <dgm:spPr/>
    </dgm:pt>
    <dgm:pt modelId="{EC1853C7-52F8-4A24-B085-C8E462AF38C9}" type="pres">
      <dgm:prSet presAssocID="{B2F4F448-B9F4-4F1B-8D93-B36B7839051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487964-C7C1-4926-A6BB-20F916CF2B4D}" type="pres">
      <dgm:prSet presAssocID="{B2F4F448-B9F4-4F1B-8D93-B36B7839051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245861-8077-455E-8D6C-A66E64649585}" type="pres">
      <dgm:prSet presAssocID="{C4E0D866-8E19-44C2-8470-706AB6942042}" presName="sp" presStyleCnt="0"/>
      <dgm:spPr/>
    </dgm:pt>
    <dgm:pt modelId="{F7E1E7AF-1853-4232-A060-38A9EDE3A89E}" type="pres">
      <dgm:prSet presAssocID="{47EA6AD4-C207-4828-8C02-A706443EE18C}" presName="linNode" presStyleCnt="0"/>
      <dgm:spPr/>
    </dgm:pt>
    <dgm:pt modelId="{B438E1DB-1FD0-484B-B841-7523970623CE}" type="pres">
      <dgm:prSet presAssocID="{47EA6AD4-C207-4828-8C02-A706443EE18C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906DFE-270E-45FC-8EA6-0C2085912AAA}" type="pres">
      <dgm:prSet presAssocID="{47EA6AD4-C207-4828-8C02-A706443EE18C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EA21B3-E043-43C8-8E0D-BC4CE46AA00D}" type="pres">
      <dgm:prSet presAssocID="{F046C2C9-5CA9-42EA-AB53-FB6E2BA596AD}" presName="sp" presStyleCnt="0"/>
      <dgm:spPr/>
    </dgm:pt>
    <dgm:pt modelId="{CD19113D-0C0A-4AD9-86A0-94E010A091C5}" type="pres">
      <dgm:prSet presAssocID="{73B5A01F-739F-41D5-B2C1-127383AB0FA1}" presName="linNode" presStyleCnt="0"/>
      <dgm:spPr/>
    </dgm:pt>
    <dgm:pt modelId="{AF5EFBCE-839D-460E-8D4E-D34E4B639DC2}" type="pres">
      <dgm:prSet presAssocID="{73B5A01F-739F-41D5-B2C1-127383AB0FA1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E78288-EE47-4213-B1D6-D06DA52D0185}" type="pres">
      <dgm:prSet presAssocID="{73B5A01F-739F-41D5-B2C1-127383AB0FA1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6E1871-91A8-4167-9CFB-2CA3A884ADB6}" type="presOf" srcId="{1B70AC00-7C50-4557-A4D2-0AA372EB4521}" destId="{1F906DFE-270E-45FC-8EA6-0C2085912AAA}" srcOrd="0" destOrd="1" presId="urn:microsoft.com/office/officeart/2005/8/layout/vList5"/>
    <dgm:cxn modelId="{800C62A8-C193-4EF8-8342-78F675B99906}" type="presOf" srcId="{FCF286A9-0762-4821-8BCF-43740DAE1667}" destId="{1F906DFE-270E-45FC-8EA6-0C2085912AAA}" srcOrd="0" destOrd="0" presId="urn:microsoft.com/office/officeart/2005/8/layout/vList5"/>
    <dgm:cxn modelId="{A4F93F17-E965-4467-B66D-720DEC640098}" type="presOf" srcId="{B2F4F448-B9F4-4F1B-8D93-B36B78390518}" destId="{EC1853C7-52F8-4A24-B085-C8E462AF38C9}" srcOrd="0" destOrd="0" presId="urn:microsoft.com/office/officeart/2005/8/layout/vList5"/>
    <dgm:cxn modelId="{E33887AB-3267-4C65-B150-A4D18DB34971}" type="presOf" srcId="{4E07FD71-2F7A-40CE-9DE8-C289957CC7B7}" destId="{A8E78288-EE47-4213-B1D6-D06DA52D0185}" srcOrd="0" destOrd="0" presId="urn:microsoft.com/office/officeart/2005/8/layout/vList5"/>
    <dgm:cxn modelId="{7E80FD0B-9B1F-4791-A5BB-67E60BCD50E8}" srcId="{98A3A89D-FD05-433B-A515-6E17F08CB35B}" destId="{73B5A01F-739F-41D5-B2C1-127383AB0FA1}" srcOrd="2" destOrd="0" parTransId="{562D03A5-2507-4133-88D8-8CFA445C4C1A}" sibTransId="{730BC09B-CE68-4B66-8D14-256D49BE3082}"/>
    <dgm:cxn modelId="{F87613FE-15D8-47F8-BC5A-B82D93666B99}" srcId="{B2F4F448-B9F4-4F1B-8D93-B36B78390518}" destId="{1A0F69EF-A34D-4666-92CB-A8BEBC4FCBCC}" srcOrd="0" destOrd="0" parTransId="{DE0138C3-8F28-4F34-BE98-1F8D87575D60}" sibTransId="{FF24ECFC-B60A-42CA-B30C-8A21E0EFF3A3}"/>
    <dgm:cxn modelId="{CB8E944D-9E48-4C94-8526-E5BC6C967AA5}" type="presOf" srcId="{47EA6AD4-C207-4828-8C02-A706443EE18C}" destId="{B438E1DB-1FD0-484B-B841-7523970623CE}" srcOrd="0" destOrd="0" presId="urn:microsoft.com/office/officeart/2005/8/layout/vList5"/>
    <dgm:cxn modelId="{2B96CB8B-4765-493B-855B-A964BF6E07A0}" srcId="{47EA6AD4-C207-4828-8C02-A706443EE18C}" destId="{FCF286A9-0762-4821-8BCF-43740DAE1667}" srcOrd="0" destOrd="0" parTransId="{493870AF-1614-4FB0-AEFA-BE447FF773FC}" sibTransId="{5FF94367-FE5C-4323-9656-069725142251}"/>
    <dgm:cxn modelId="{0745DCA1-8F95-47BD-96F4-B4B48818ED95}" srcId="{98A3A89D-FD05-433B-A515-6E17F08CB35B}" destId="{47EA6AD4-C207-4828-8C02-A706443EE18C}" srcOrd="1" destOrd="0" parTransId="{1C6AD1EA-06DB-4D52-B61E-7C0171BD9BD8}" sibTransId="{F046C2C9-5CA9-42EA-AB53-FB6E2BA596AD}"/>
    <dgm:cxn modelId="{4EB7BF34-5ECF-449B-9BF1-E8F60866F909}" type="presOf" srcId="{98A3A89D-FD05-433B-A515-6E17F08CB35B}" destId="{168C47A8-828C-4CE9-A5B7-DC7050E3D9D5}" srcOrd="0" destOrd="0" presId="urn:microsoft.com/office/officeart/2005/8/layout/vList5"/>
    <dgm:cxn modelId="{88D42C74-18B5-4A3C-BA56-31454689982D}" type="presOf" srcId="{C75FC1C4-C78E-43E6-9CFD-3B82DF6F1C90}" destId="{F7487964-C7C1-4926-A6BB-20F916CF2B4D}" srcOrd="0" destOrd="1" presId="urn:microsoft.com/office/officeart/2005/8/layout/vList5"/>
    <dgm:cxn modelId="{14025E81-3BC2-4BEB-9D83-28CC5517008D}" type="presOf" srcId="{0FF66A45-20F9-46C4-8A33-A204AEE859CF}" destId="{A8E78288-EE47-4213-B1D6-D06DA52D0185}" srcOrd="0" destOrd="1" presId="urn:microsoft.com/office/officeart/2005/8/layout/vList5"/>
    <dgm:cxn modelId="{31F86812-5590-45CB-809D-1D9918DCF6A2}" srcId="{98A3A89D-FD05-433B-A515-6E17F08CB35B}" destId="{B2F4F448-B9F4-4F1B-8D93-B36B78390518}" srcOrd="0" destOrd="0" parTransId="{D7E586EC-A921-4DAD-A566-3351E82E1AB2}" sibTransId="{C4E0D866-8E19-44C2-8470-706AB6942042}"/>
    <dgm:cxn modelId="{4AC3FC4F-4DFE-4330-9323-55DF96D6D3BC}" srcId="{B2F4F448-B9F4-4F1B-8D93-B36B78390518}" destId="{C75FC1C4-C78E-43E6-9CFD-3B82DF6F1C90}" srcOrd="1" destOrd="0" parTransId="{C74A07EA-699A-49FB-822F-14B494F7DE7E}" sibTransId="{2316DF21-5A08-45C6-9D6B-AF8031972D06}"/>
    <dgm:cxn modelId="{7D20C05C-B527-4799-B830-D1F8543875D2}" srcId="{73B5A01F-739F-41D5-B2C1-127383AB0FA1}" destId="{4E07FD71-2F7A-40CE-9DE8-C289957CC7B7}" srcOrd="0" destOrd="0" parTransId="{755A8836-F75A-4D1E-90A3-65C05DC58545}" sibTransId="{EB15EC4A-56EE-405E-8DA3-03C1094CF3D2}"/>
    <dgm:cxn modelId="{A48BA0C8-1390-49DF-8597-08534A95C705}" type="presOf" srcId="{1A0F69EF-A34D-4666-92CB-A8BEBC4FCBCC}" destId="{F7487964-C7C1-4926-A6BB-20F916CF2B4D}" srcOrd="0" destOrd="0" presId="urn:microsoft.com/office/officeart/2005/8/layout/vList5"/>
    <dgm:cxn modelId="{BFD087D3-6A31-40B0-89E4-84C2A19BFDC0}" srcId="{73B5A01F-739F-41D5-B2C1-127383AB0FA1}" destId="{0FF66A45-20F9-46C4-8A33-A204AEE859CF}" srcOrd="1" destOrd="0" parTransId="{CA70A5F2-2057-4F31-8C25-40F25746A2A0}" sibTransId="{3270F127-8062-4A78-BF84-6C48E7B74488}"/>
    <dgm:cxn modelId="{D4EDFB28-CCE5-46F2-8163-F417E7C4D022}" type="presOf" srcId="{73B5A01F-739F-41D5-B2C1-127383AB0FA1}" destId="{AF5EFBCE-839D-460E-8D4E-D34E4B639DC2}" srcOrd="0" destOrd="0" presId="urn:microsoft.com/office/officeart/2005/8/layout/vList5"/>
    <dgm:cxn modelId="{CDA8D8E3-8B6D-4D6B-93B8-0C021196E666}" srcId="{47EA6AD4-C207-4828-8C02-A706443EE18C}" destId="{1B70AC00-7C50-4557-A4D2-0AA372EB4521}" srcOrd="1" destOrd="0" parTransId="{6E08E74E-7D0D-4623-BD9B-0D7F3F8329A6}" sibTransId="{66A88663-8B7E-43CD-87B7-72E37CB07409}"/>
    <dgm:cxn modelId="{1B0E9F47-F1DF-4C3C-A937-E5707F13F198}" type="presParOf" srcId="{168C47A8-828C-4CE9-A5B7-DC7050E3D9D5}" destId="{0D3F30AD-70B4-4385-916E-CB4775C2173D}" srcOrd="0" destOrd="0" presId="urn:microsoft.com/office/officeart/2005/8/layout/vList5"/>
    <dgm:cxn modelId="{6153331C-11A2-4908-A69F-819E037E14C2}" type="presParOf" srcId="{0D3F30AD-70B4-4385-916E-CB4775C2173D}" destId="{EC1853C7-52F8-4A24-B085-C8E462AF38C9}" srcOrd="0" destOrd="0" presId="urn:microsoft.com/office/officeart/2005/8/layout/vList5"/>
    <dgm:cxn modelId="{3F6EA874-DE88-4F0D-BF83-1C88C1C132A4}" type="presParOf" srcId="{0D3F30AD-70B4-4385-916E-CB4775C2173D}" destId="{F7487964-C7C1-4926-A6BB-20F916CF2B4D}" srcOrd="1" destOrd="0" presId="urn:microsoft.com/office/officeart/2005/8/layout/vList5"/>
    <dgm:cxn modelId="{2DFFC4A6-0BC4-41D4-9493-DD498D0D7171}" type="presParOf" srcId="{168C47A8-828C-4CE9-A5B7-DC7050E3D9D5}" destId="{AD245861-8077-455E-8D6C-A66E64649585}" srcOrd="1" destOrd="0" presId="urn:microsoft.com/office/officeart/2005/8/layout/vList5"/>
    <dgm:cxn modelId="{06067CEB-5100-4CF7-8DD6-A09C85851CE3}" type="presParOf" srcId="{168C47A8-828C-4CE9-A5B7-DC7050E3D9D5}" destId="{F7E1E7AF-1853-4232-A060-38A9EDE3A89E}" srcOrd="2" destOrd="0" presId="urn:microsoft.com/office/officeart/2005/8/layout/vList5"/>
    <dgm:cxn modelId="{150BE64A-AFE3-4E4A-92B4-FBE41500157B}" type="presParOf" srcId="{F7E1E7AF-1853-4232-A060-38A9EDE3A89E}" destId="{B438E1DB-1FD0-484B-B841-7523970623CE}" srcOrd="0" destOrd="0" presId="urn:microsoft.com/office/officeart/2005/8/layout/vList5"/>
    <dgm:cxn modelId="{6539B914-7CE4-4817-9079-D62B5A214DF5}" type="presParOf" srcId="{F7E1E7AF-1853-4232-A060-38A9EDE3A89E}" destId="{1F906DFE-270E-45FC-8EA6-0C2085912AAA}" srcOrd="1" destOrd="0" presId="urn:microsoft.com/office/officeart/2005/8/layout/vList5"/>
    <dgm:cxn modelId="{56BD4440-551F-446B-8050-DE2D0441F72E}" type="presParOf" srcId="{168C47A8-828C-4CE9-A5B7-DC7050E3D9D5}" destId="{1BEA21B3-E043-43C8-8E0D-BC4CE46AA00D}" srcOrd="3" destOrd="0" presId="urn:microsoft.com/office/officeart/2005/8/layout/vList5"/>
    <dgm:cxn modelId="{E99D0471-2894-419B-A261-9A782E127321}" type="presParOf" srcId="{168C47A8-828C-4CE9-A5B7-DC7050E3D9D5}" destId="{CD19113D-0C0A-4AD9-86A0-94E010A091C5}" srcOrd="4" destOrd="0" presId="urn:microsoft.com/office/officeart/2005/8/layout/vList5"/>
    <dgm:cxn modelId="{7D6DDA9E-4226-47B7-9093-D7CD693D74BB}" type="presParOf" srcId="{CD19113D-0C0A-4AD9-86A0-94E010A091C5}" destId="{AF5EFBCE-839D-460E-8D4E-D34E4B639DC2}" srcOrd="0" destOrd="0" presId="urn:microsoft.com/office/officeart/2005/8/layout/vList5"/>
    <dgm:cxn modelId="{3A5EA193-82C5-4E7D-A19A-D4871AE64526}" type="presParOf" srcId="{CD19113D-0C0A-4AD9-86A0-94E010A091C5}" destId="{A8E78288-EE47-4213-B1D6-D06DA52D018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B7EA22-C6DB-460C-A674-AB6A8D0D43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191C01D-E357-4A81-A200-77C472EDB8A6}">
      <dgm:prSet phldrT="[Text]"/>
      <dgm:spPr/>
      <dgm:t>
        <a:bodyPr/>
        <a:lstStyle/>
        <a:p>
          <a:r>
            <a:rPr lang="cs-CZ" dirty="0" smtClean="0"/>
            <a:t>Černá Hora</a:t>
          </a:r>
          <a:endParaRPr lang="cs-CZ" dirty="0"/>
        </a:p>
      </dgm:t>
    </dgm:pt>
    <dgm:pt modelId="{87BA0A9B-A32C-42E0-A724-B29389FE07F6}" type="parTrans" cxnId="{CB90ABF1-5290-4596-A6FB-1B57FEE44721}">
      <dgm:prSet/>
      <dgm:spPr/>
      <dgm:t>
        <a:bodyPr/>
        <a:lstStyle/>
        <a:p>
          <a:endParaRPr lang="cs-CZ"/>
        </a:p>
      </dgm:t>
    </dgm:pt>
    <dgm:pt modelId="{0F8F4781-597D-4E68-8285-2FD4098ECEE7}" type="sibTrans" cxnId="{CB90ABF1-5290-4596-A6FB-1B57FEE44721}">
      <dgm:prSet/>
      <dgm:spPr/>
      <dgm:t>
        <a:bodyPr/>
        <a:lstStyle/>
        <a:p>
          <a:endParaRPr lang="cs-CZ"/>
        </a:p>
      </dgm:t>
    </dgm:pt>
    <dgm:pt modelId="{F4877AE7-5153-491D-A13A-090971483374}">
      <dgm:prSet phldrT="[Text]"/>
      <dgm:spPr/>
      <dgm:t>
        <a:bodyPr/>
        <a:lstStyle/>
        <a:p>
          <a:r>
            <a:rPr lang="cs-CZ" dirty="0" smtClean="0"/>
            <a:t>Přihláška od roku 2009</a:t>
          </a:r>
          <a:endParaRPr lang="cs-CZ" dirty="0"/>
        </a:p>
      </dgm:t>
    </dgm:pt>
    <dgm:pt modelId="{1933E762-2E2C-4D20-9876-E2C519F23440}" type="parTrans" cxnId="{201A0A3F-6525-4A9C-A853-65B03992434C}">
      <dgm:prSet/>
      <dgm:spPr/>
      <dgm:t>
        <a:bodyPr/>
        <a:lstStyle/>
        <a:p>
          <a:endParaRPr lang="cs-CZ"/>
        </a:p>
      </dgm:t>
    </dgm:pt>
    <dgm:pt modelId="{7DF5F4A5-C692-4306-B458-1ABF16D7F3FA}" type="sibTrans" cxnId="{201A0A3F-6525-4A9C-A853-65B03992434C}">
      <dgm:prSet/>
      <dgm:spPr/>
      <dgm:t>
        <a:bodyPr/>
        <a:lstStyle/>
        <a:p>
          <a:endParaRPr lang="cs-CZ"/>
        </a:p>
      </dgm:t>
    </dgm:pt>
    <dgm:pt modelId="{3BA4AE21-53BC-469A-B85C-7EB5A8A6A579}">
      <dgm:prSet phldrT="[Text]"/>
      <dgm:spPr/>
      <dgm:t>
        <a:bodyPr/>
        <a:lstStyle/>
        <a:p>
          <a:r>
            <a:rPr lang="cs-CZ" dirty="0" smtClean="0"/>
            <a:t>Srbsko</a:t>
          </a:r>
          <a:endParaRPr lang="cs-CZ" dirty="0"/>
        </a:p>
      </dgm:t>
    </dgm:pt>
    <dgm:pt modelId="{255D4515-BEA9-4D9C-8436-0650F744D4D6}" type="parTrans" cxnId="{65A2BD71-FA47-42BF-88E8-5952B3C76FD2}">
      <dgm:prSet/>
      <dgm:spPr/>
      <dgm:t>
        <a:bodyPr/>
        <a:lstStyle/>
        <a:p>
          <a:endParaRPr lang="cs-CZ"/>
        </a:p>
      </dgm:t>
    </dgm:pt>
    <dgm:pt modelId="{215250EE-C257-46E9-B0DB-1A2215D6A779}" type="sibTrans" cxnId="{65A2BD71-FA47-42BF-88E8-5952B3C76FD2}">
      <dgm:prSet/>
      <dgm:spPr/>
      <dgm:t>
        <a:bodyPr/>
        <a:lstStyle/>
        <a:p>
          <a:endParaRPr lang="cs-CZ"/>
        </a:p>
      </dgm:t>
    </dgm:pt>
    <dgm:pt modelId="{B7AC930D-D61E-45B9-A1CE-F00123586D0B}">
      <dgm:prSet phldrT="[Text]"/>
      <dgm:spPr/>
      <dgm:t>
        <a:bodyPr/>
        <a:lstStyle/>
        <a:p>
          <a:r>
            <a:rPr lang="cs-CZ" dirty="0" smtClean="0"/>
            <a:t>Kandidátskou zemí oficiálně od 1.3.2012</a:t>
          </a:r>
          <a:endParaRPr lang="cs-CZ" dirty="0"/>
        </a:p>
      </dgm:t>
    </dgm:pt>
    <dgm:pt modelId="{9D752EAA-E713-4E3B-AE4E-D0C8F811B97C}" type="parTrans" cxnId="{00AB0B85-C551-43A9-856C-C63172C25C0E}">
      <dgm:prSet/>
      <dgm:spPr/>
      <dgm:t>
        <a:bodyPr/>
        <a:lstStyle/>
        <a:p>
          <a:endParaRPr lang="cs-CZ"/>
        </a:p>
      </dgm:t>
    </dgm:pt>
    <dgm:pt modelId="{B655D089-D41E-4525-A9CB-69A8C9F07A4A}" type="sibTrans" cxnId="{00AB0B85-C551-43A9-856C-C63172C25C0E}">
      <dgm:prSet/>
      <dgm:spPr/>
      <dgm:t>
        <a:bodyPr/>
        <a:lstStyle/>
        <a:p>
          <a:endParaRPr lang="cs-CZ"/>
        </a:p>
      </dgm:t>
    </dgm:pt>
    <dgm:pt modelId="{313EF8DD-96D1-4F97-8890-F2EC551A33C6}" type="pres">
      <dgm:prSet presAssocID="{97B7EA22-C6DB-460C-A674-AB6A8D0D43D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BD29476-6794-4B6A-94FC-859AC6888848}" type="pres">
      <dgm:prSet presAssocID="{5191C01D-E357-4A81-A200-77C472EDB8A6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0D1CC6-4D00-4AA5-AF39-1B5E73AF81A5}" type="pres">
      <dgm:prSet presAssocID="{5191C01D-E357-4A81-A200-77C472EDB8A6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34CB3B-6789-49F6-96C1-C32E1858C6C3}" type="pres">
      <dgm:prSet presAssocID="{3BA4AE21-53BC-469A-B85C-7EB5A8A6A57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8CA367-5ADB-4538-9AC4-EB1B2210B72C}" type="pres">
      <dgm:prSet presAssocID="{3BA4AE21-53BC-469A-B85C-7EB5A8A6A579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AB0B85-C551-43A9-856C-C63172C25C0E}" srcId="{3BA4AE21-53BC-469A-B85C-7EB5A8A6A579}" destId="{B7AC930D-D61E-45B9-A1CE-F00123586D0B}" srcOrd="0" destOrd="0" parTransId="{9D752EAA-E713-4E3B-AE4E-D0C8F811B97C}" sibTransId="{B655D089-D41E-4525-A9CB-69A8C9F07A4A}"/>
    <dgm:cxn modelId="{CB90ABF1-5290-4596-A6FB-1B57FEE44721}" srcId="{97B7EA22-C6DB-460C-A674-AB6A8D0D43D1}" destId="{5191C01D-E357-4A81-A200-77C472EDB8A6}" srcOrd="0" destOrd="0" parTransId="{87BA0A9B-A32C-42E0-A724-B29389FE07F6}" sibTransId="{0F8F4781-597D-4E68-8285-2FD4098ECEE7}"/>
    <dgm:cxn modelId="{DCF6FAEF-E481-4379-88FF-BCDA6AB18E49}" type="presOf" srcId="{3BA4AE21-53BC-469A-B85C-7EB5A8A6A579}" destId="{6A34CB3B-6789-49F6-96C1-C32E1858C6C3}" srcOrd="0" destOrd="0" presId="urn:microsoft.com/office/officeart/2005/8/layout/vList2"/>
    <dgm:cxn modelId="{65A2BD71-FA47-42BF-88E8-5952B3C76FD2}" srcId="{97B7EA22-C6DB-460C-A674-AB6A8D0D43D1}" destId="{3BA4AE21-53BC-469A-B85C-7EB5A8A6A579}" srcOrd="1" destOrd="0" parTransId="{255D4515-BEA9-4D9C-8436-0650F744D4D6}" sibTransId="{215250EE-C257-46E9-B0DB-1A2215D6A779}"/>
    <dgm:cxn modelId="{A7564D42-423A-4534-93B8-BCCF9ED0BE53}" type="presOf" srcId="{B7AC930D-D61E-45B9-A1CE-F00123586D0B}" destId="{2E8CA367-5ADB-4538-9AC4-EB1B2210B72C}" srcOrd="0" destOrd="0" presId="urn:microsoft.com/office/officeart/2005/8/layout/vList2"/>
    <dgm:cxn modelId="{FB4F050B-B3C1-4143-A95B-DBAF47E34852}" type="presOf" srcId="{5191C01D-E357-4A81-A200-77C472EDB8A6}" destId="{1BD29476-6794-4B6A-94FC-859AC6888848}" srcOrd="0" destOrd="0" presId="urn:microsoft.com/office/officeart/2005/8/layout/vList2"/>
    <dgm:cxn modelId="{201A0A3F-6525-4A9C-A853-65B03992434C}" srcId="{5191C01D-E357-4A81-A200-77C472EDB8A6}" destId="{F4877AE7-5153-491D-A13A-090971483374}" srcOrd="0" destOrd="0" parTransId="{1933E762-2E2C-4D20-9876-E2C519F23440}" sibTransId="{7DF5F4A5-C692-4306-B458-1ABF16D7F3FA}"/>
    <dgm:cxn modelId="{7FB9FC96-287F-4E79-8C2C-1A8FF94D3ADD}" type="presOf" srcId="{F4877AE7-5153-491D-A13A-090971483374}" destId="{620D1CC6-4D00-4AA5-AF39-1B5E73AF81A5}" srcOrd="0" destOrd="0" presId="urn:microsoft.com/office/officeart/2005/8/layout/vList2"/>
    <dgm:cxn modelId="{299AB27B-A647-4741-AECC-74CEEB680E95}" type="presOf" srcId="{97B7EA22-C6DB-460C-A674-AB6A8D0D43D1}" destId="{313EF8DD-96D1-4F97-8890-F2EC551A33C6}" srcOrd="0" destOrd="0" presId="urn:microsoft.com/office/officeart/2005/8/layout/vList2"/>
    <dgm:cxn modelId="{3A4C9A75-AF02-494A-AC68-FA465B11B02B}" type="presParOf" srcId="{313EF8DD-96D1-4F97-8890-F2EC551A33C6}" destId="{1BD29476-6794-4B6A-94FC-859AC6888848}" srcOrd="0" destOrd="0" presId="urn:microsoft.com/office/officeart/2005/8/layout/vList2"/>
    <dgm:cxn modelId="{19596F3D-5BDB-41F4-8BD9-B19C20ECD5B3}" type="presParOf" srcId="{313EF8DD-96D1-4F97-8890-F2EC551A33C6}" destId="{620D1CC6-4D00-4AA5-AF39-1B5E73AF81A5}" srcOrd="1" destOrd="0" presId="urn:microsoft.com/office/officeart/2005/8/layout/vList2"/>
    <dgm:cxn modelId="{45C4882A-68E0-46BC-A403-30CDF307D4C6}" type="presParOf" srcId="{313EF8DD-96D1-4F97-8890-F2EC551A33C6}" destId="{6A34CB3B-6789-49F6-96C1-C32E1858C6C3}" srcOrd="2" destOrd="0" presId="urn:microsoft.com/office/officeart/2005/8/layout/vList2"/>
    <dgm:cxn modelId="{DA15F4F2-C1FF-4819-A83D-6F2206E3D349}" type="presParOf" srcId="{313EF8DD-96D1-4F97-8890-F2EC551A33C6}" destId="{2E8CA367-5ADB-4538-9AC4-EB1B2210B72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8AE1C92-48CA-475C-BCE1-283F86DE84C4}">
      <dsp:nvSpPr>
        <dsp:cNvPr id="0" name=""/>
        <dsp:cNvSpPr/>
      </dsp:nvSpPr>
      <dsp:spPr>
        <a:xfrm>
          <a:off x="0" y="0"/>
          <a:ext cx="8229600" cy="1387682"/>
        </a:xfrm>
        <a:prstGeom prst="rect">
          <a:avLst/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Kodaňská kritéria (od r.1993)</a:t>
          </a:r>
          <a:endParaRPr lang="cs-CZ" sz="5200" kern="1200" dirty="0"/>
        </a:p>
      </dsp:txBody>
      <dsp:txXfrm>
        <a:off x="0" y="0"/>
        <a:ext cx="8229600" cy="1387682"/>
      </dsp:txXfrm>
    </dsp:sp>
    <dsp:sp modelId="{63809B0E-E33F-400A-9231-1C92FA2ED7E6}">
      <dsp:nvSpPr>
        <dsp:cNvPr id="0" name=""/>
        <dsp:cNvSpPr/>
      </dsp:nvSpPr>
      <dsp:spPr>
        <a:xfrm>
          <a:off x="4018" y="1387682"/>
          <a:ext cx="2740521" cy="29141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5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Politická- </a:t>
          </a:r>
          <a:r>
            <a:rPr lang="cs-CZ" sz="2300" b="0" kern="1200" dirty="0" smtClean="0"/>
            <a:t>demokracie, právní stát, dodržování lidských práv</a:t>
          </a:r>
          <a:endParaRPr lang="cs-CZ" sz="2300" b="1" kern="1200" dirty="0"/>
        </a:p>
      </dsp:txBody>
      <dsp:txXfrm>
        <a:off x="4018" y="1387682"/>
        <a:ext cx="2740521" cy="2914133"/>
      </dsp:txXfrm>
    </dsp:sp>
    <dsp:sp modelId="{3679F8BD-E89F-4014-93A5-EAA2890D209B}">
      <dsp:nvSpPr>
        <dsp:cNvPr id="0" name=""/>
        <dsp:cNvSpPr/>
      </dsp:nvSpPr>
      <dsp:spPr>
        <a:xfrm>
          <a:off x="2744539" y="1387682"/>
          <a:ext cx="2740521" cy="2914133"/>
        </a:xfrm>
        <a:prstGeom prst="rect">
          <a:avLst/>
        </a:prstGeom>
        <a:gradFill rotWithShape="0">
          <a:gsLst>
            <a:gs pos="0">
              <a:schemeClr val="accent5">
                <a:hueOff val="-617659"/>
                <a:satOff val="-11976"/>
                <a:lumOff val="-4313"/>
                <a:alphaOff val="0"/>
                <a:shade val="47500"/>
                <a:satMod val="137000"/>
              </a:schemeClr>
            </a:gs>
            <a:gs pos="55000">
              <a:schemeClr val="accent5">
                <a:hueOff val="-617659"/>
                <a:satOff val="-11976"/>
                <a:lumOff val="-4313"/>
                <a:alphaOff val="0"/>
                <a:shade val="69000"/>
                <a:satMod val="137000"/>
              </a:schemeClr>
            </a:gs>
            <a:gs pos="100000">
              <a:schemeClr val="accent5">
                <a:hueOff val="-617659"/>
                <a:satOff val="-11976"/>
                <a:lumOff val="-4313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Ekonomická- </a:t>
          </a:r>
          <a:r>
            <a:rPr lang="cs-CZ" sz="2300" b="0" kern="1200" dirty="0" smtClean="0"/>
            <a:t>fungující tržní ekonomika, uspět na vnitřním trhu EU</a:t>
          </a:r>
          <a:endParaRPr lang="cs-CZ" sz="2300" b="1" kern="1200" dirty="0"/>
        </a:p>
      </dsp:txBody>
      <dsp:txXfrm>
        <a:off x="2744539" y="1387682"/>
        <a:ext cx="2740521" cy="2914133"/>
      </dsp:txXfrm>
    </dsp:sp>
    <dsp:sp modelId="{1975E871-DD2C-4191-AD93-09F6A5AF27C1}">
      <dsp:nvSpPr>
        <dsp:cNvPr id="0" name=""/>
        <dsp:cNvSpPr/>
      </dsp:nvSpPr>
      <dsp:spPr>
        <a:xfrm>
          <a:off x="5485060" y="1387682"/>
          <a:ext cx="2740521" cy="2914133"/>
        </a:xfrm>
        <a:prstGeom prst="rect">
          <a:avLst/>
        </a:prstGeom>
        <a:gradFill rotWithShape="0">
          <a:gsLst>
            <a:gs pos="0">
              <a:schemeClr val="accent5">
                <a:hueOff val="-1235318"/>
                <a:satOff val="-23953"/>
                <a:lumOff val="-8627"/>
                <a:alphaOff val="0"/>
                <a:shade val="47500"/>
                <a:satMod val="137000"/>
              </a:schemeClr>
            </a:gs>
            <a:gs pos="55000">
              <a:schemeClr val="accent5">
                <a:hueOff val="-1235318"/>
                <a:satOff val="-23953"/>
                <a:lumOff val="-8627"/>
                <a:alphaOff val="0"/>
                <a:shade val="69000"/>
                <a:satMod val="137000"/>
              </a:schemeClr>
            </a:gs>
            <a:gs pos="100000">
              <a:schemeClr val="accent5">
                <a:hueOff val="-1235318"/>
                <a:satOff val="-23953"/>
                <a:lumOff val="-8627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i="0" kern="1200" dirty="0" err="1" smtClean="0"/>
            <a:t>acquis</a:t>
          </a:r>
          <a:r>
            <a:rPr lang="cs-CZ" sz="2300" b="1" i="0" kern="1200" dirty="0" smtClean="0"/>
            <a:t> </a:t>
          </a:r>
          <a:r>
            <a:rPr lang="cs-CZ" sz="2300" b="1" i="0" kern="1200" dirty="0" err="1" smtClean="0"/>
            <a:t>communautaire</a:t>
          </a:r>
          <a:r>
            <a:rPr lang="cs-CZ" sz="2300" b="1" i="0" kern="1200" dirty="0" smtClean="0"/>
            <a:t>- </a:t>
          </a:r>
          <a:r>
            <a:rPr lang="cs-CZ" sz="2300" b="0" i="0" kern="1200" dirty="0" smtClean="0"/>
            <a:t>schopni přijmout závazky vyplývající z členství, dodržovat cíle hospodářské, politické a měnové unie</a:t>
          </a:r>
          <a:endParaRPr lang="cs-CZ" sz="2300" b="0" kern="1200" dirty="0"/>
        </a:p>
      </dsp:txBody>
      <dsp:txXfrm>
        <a:off x="5485060" y="1387682"/>
        <a:ext cx="2740521" cy="2914133"/>
      </dsp:txXfrm>
    </dsp:sp>
    <dsp:sp modelId="{69C38C85-1945-4716-889A-D0C1EE6268C1}">
      <dsp:nvSpPr>
        <dsp:cNvPr id="0" name=""/>
        <dsp:cNvSpPr/>
      </dsp:nvSpPr>
      <dsp:spPr>
        <a:xfrm>
          <a:off x="0" y="4301816"/>
          <a:ext cx="8229600" cy="323792"/>
        </a:xfrm>
        <a:prstGeom prst="rect">
          <a:avLst/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7487964-C7C1-4926-A6BB-20F916CF2B4D}">
      <dsp:nvSpPr>
        <dsp:cNvPr id="0" name=""/>
        <dsp:cNvSpPr/>
      </dsp:nvSpPr>
      <dsp:spPr>
        <a:xfrm rot="5400000">
          <a:off x="4999858" y="-1885876"/>
          <a:ext cx="119253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Přihlášku ke členství podalo v r.1987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V Evropě jen 2% jeho území, na druhou stranu velké navýšení populace a pracovní síly EU</a:t>
          </a:r>
          <a:endParaRPr lang="cs-CZ" sz="2000" kern="1200" dirty="0"/>
        </a:p>
      </dsp:txBody>
      <dsp:txXfrm rot="5400000">
        <a:off x="4999858" y="-1885876"/>
        <a:ext cx="1192539" cy="5266944"/>
      </dsp:txXfrm>
    </dsp:sp>
    <dsp:sp modelId="{EC1853C7-52F8-4A24-B085-C8E462AF38C9}">
      <dsp:nvSpPr>
        <dsp:cNvPr id="0" name=""/>
        <dsp:cNvSpPr/>
      </dsp:nvSpPr>
      <dsp:spPr>
        <a:xfrm>
          <a:off x="0" y="2258"/>
          <a:ext cx="2962656" cy="14906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Turecko</a:t>
          </a:r>
          <a:endParaRPr lang="cs-CZ" sz="4000" kern="1200" dirty="0"/>
        </a:p>
      </dsp:txBody>
      <dsp:txXfrm>
        <a:off x="0" y="2258"/>
        <a:ext cx="2962656" cy="1490674"/>
      </dsp:txXfrm>
    </dsp:sp>
    <dsp:sp modelId="{1F906DFE-270E-45FC-8EA6-0C2085912AAA}">
      <dsp:nvSpPr>
        <dsp:cNvPr id="0" name=""/>
        <dsp:cNvSpPr/>
      </dsp:nvSpPr>
      <dsp:spPr>
        <a:xfrm rot="5400000">
          <a:off x="4999858" y="-320667"/>
          <a:ext cx="119253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Přihlášku podala v r. 2004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ale zatím nepočala oficiální přístupová jednání</a:t>
          </a:r>
          <a:endParaRPr lang="cs-CZ" sz="2000" kern="1200" dirty="0"/>
        </a:p>
      </dsp:txBody>
      <dsp:txXfrm rot="5400000">
        <a:off x="4999858" y="-320667"/>
        <a:ext cx="1192539" cy="5266944"/>
      </dsp:txXfrm>
    </dsp:sp>
    <dsp:sp modelId="{B438E1DB-1FD0-484B-B841-7523970623CE}">
      <dsp:nvSpPr>
        <dsp:cNvPr id="0" name=""/>
        <dsp:cNvSpPr/>
      </dsp:nvSpPr>
      <dsp:spPr>
        <a:xfrm>
          <a:off x="0" y="1567467"/>
          <a:ext cx="2962656" cy="14906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Makedonie</a:t>
          </a:r>
          <a:endParaRPr lang="cs-CZ" sz="4000" kern="1200" dirty="0"/>
        </a:p>
      </dsp:txBody>
      <dsp:txXfrm>
        <a:off x="0" y="1567467"/>
        <a:ext cx="2962656" cy="1490674"/>
      </dsp:txXfrm>
    </dsp:sp>
    <dsp:sp modelId="{A8E78288-EE47-4213-B1D6-D06DA52D0185}">
      <dsp:nvSpPr>
        <dsp:cNvPr id="0" name=""/>
        <dsp:cNvSpPr/>
      </dsp:nvSpPr>
      <dsp:spPr>
        <a:xfrm rot="5400000">
          <a:off x="4999858" y="1244541"/>
          <a:ext cx="119253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Přihláška podána v r. 2009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Už je členem Evropského hospodářského prostoru a </a:t>
          </a:r>
          <a:r>
            <a:rPr lang="cs-CZ" sz="2000" kern="1200" dirty="0" err="1" smtClean="0"/>
            <a:t>Schengenského</a:t>
          </a:r>
          <a:r>
            <a:rPr lang="cs-CZ" sz="2000" kern="1200" dirty="0" smtClean="0"/>
            <a:t> prostoru</a:t>
          </a:r>
          <a:endParaRPr lang="cs-CZ" sz="2000" kern="1200" dirty="0"/>
        </a:p>
      </dsp:txBody>
      <dsp:txXfrm rot="5400000">
        <a:off x="4999858" y="1244541"/>
        <a:ext cx="1192539" cy="5266944"/>
      </dsp:txXfrm>
    </dsp:sp>
    <dsp:sp modelId="{AF5EFBCE-839D-460E-8D4E-D34E4B639DC2}">
      <dsp:nvSpPr>
        <dsp:cNvPr id="0" name=""/>
        <dsp:cNvSpPr/>
      </dsp:nvSpPr>
      <dsp:spPr>
        <a:xfrm>
          <a:off x="0" y="3132675"/>
          <a:ext cx="2962656" cy="14906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Island</a:t>
          </a:r>
          <a:endParaRPr lang="cs-CZ" sz="4000" kern="1200" dirty="0"/>
        </a:p>
      </dsp:txBody>
      <dsp:txXfrm>
        <a:off x="0" y="3132675"/>
        <a:ext cx="2962656" cy="1490674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BD29476-6794-4B6A-94FC-859AC6888848}">
      <dsp:nvSpPr>
        <dsp:cNvPr id="0" name=""/>
        <dsp:cNvSpPr/>
      </dsp:nvSpPr>
      <dsp:spPr>
        <a:xfrm>
          <a:off x="0" y="33869"/>
          <a:ext cx="8229600" cy="12232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Černá Hora</a:t>
          </a:r>
          <a:endParaRPr lang="cs-CZ" sz="5100" kern="1200" dirty="0"/>
        </a:p>
      </dsp:txBody>
      <dsp:txXfrm>
        <a:off x="0" y="33869"/>
        <a:ext cx="8229600" cy="1223235"/>
      </dsp:txXfrm>
    </dsp:sp>
    <dsp:sp modelId="{620D1CC6-4D00-4AA5-AF39-1B5E73AF81A5}">
      <dsp:nvSpPr>
        <dsp:cNvPr id="0" name=""/>
        <dsp:cNvSpPr/>
      </dsp:nvSpPr>
      <dsp:spPr>
        <a:xfrm>
          <a:off x="0" y="1257104"/>
          <a:ext cx="8229600" cy="844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64770" rIns="362712" bIns="6477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000" kern="1200" dirty="0" smtClean="0"/>
            <a:t>Přihláška od roku 2009</a:t>
          </a:r>
          <a:endParaRPr lang="cs-CZ" sz="4000" kern="1200" dirty="0"/>
        </a:p>
      </dsp:txBody>
      <dsp:txXfrm>
        <a:off x="0" y="1257104"/>
        <a:ext cx="8229600" cy="844560"/>
      </dsp:txXfrm>
    </dsp:sp>
    <dsp:sp modelId="{6A34CB3B-6789-49F6-96C1-C32E1858C6C3}">
      <dsp:nvSpPr>
        <dsp:cNvPr id="0" name=""/>
        <dsp:cNvSpPr/>
      </dsp:nvSpPr>
      <dsp:spPr>
        <a:xfrm>
          <a:off x="0" y="2101664"/>
          <a:ext cx="8229600" cy="12232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Srbsko</a:t>
          </a:r>
          <a:endParaRPr lang="cs-CZ" sz="5100" kern="1200" dirty="0"/>
        </a:p>
      </dsp:txBody>
      <dsp:txXfrm>
        <a:off x="0" y="2101664"/>
        <a:ext cx="8229600" cy="1223235"/>
      </dsp:txXfrm>
    </dsp:sp>
    <dsp:sp modelId="{2E8CA367-5ADB-4538-9AC4-EB1B2210B72C}">
      <dsp:nvSpPr>
        <dsp:cNvPr id="0" name=""/>
        <dsp:cNvSpPr/>
      </dsp:nvSpPr>
      <dsp:spPr>
        <a:xfrm>
          <a:off x="0" y="3324899"/>
          <a:ext cx="8229600" cy="1266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64770" rIns="362712" bIns="6477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000" kern="1200" dirty="0" smtClean="0"/>
            <a:t>Kandidátskou zemí oficiálně od 1.3.2012</a:t>
          </a:r>
          <a:endParaRPr lang="cs-CZ" sz="4000" kern="1200" dirty="0"/>
        </a:p>
      </dsp:txBody>
      <dsp:txXfrm>
        <a:off x="0" y="3324899"/>
        <a:ext cx="8229600" cy="12668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7A9BDAC-A24F-4164-8F8F-733D55B30303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1CFF47A-B55D-4C83-80B3-F4FA9A14D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fade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lajka_EU.JPG" TargetMode="External"/><Relationship Id="rId2" Type="http://schemas.openxmlformats.org/officeDocument/2006/relationships/hyperlink" Target="http://office.microsoft.com/cs-cz/images/results.aspx?qu=evropsk&#225;+unie&amp;ex=1&amp;origin=EC01014133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Otaznik.jpg?uselang=cs" TargetMode="External"/><Relationship Id="rId4" Type="http://schemas.openxmlformats.org/officeDocument/2006/relationships/hyperlink" Target="http://office.microsoft.com/cs-cz/images/results.aspx?qu=&#269;esk&#225;+republi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214282" y="214290"/>
            <a:ext cx="8748464" cy="1440160"/>
            <a:chOff x="0" y="0"/>
            <a:chExt cx="88837" cy="16120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00034" y="1900325"/>
          <a:ext cx="7960398" cy="4529038"/>
        </p:xfrm>
        <a:graphic>
          <a:graphicData uri="http://schemas.openxmlformats.org/drawingml/2006/table">
            <a:tbl>
              <a:tblPr/>
              <a:tblGrid>
                <a:gridCol w="2056866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Členství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v EU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přiblížit téma členství v</a:t>
                      </a:r>
                      <a:r>
                        <a:rPr lang="cs-CZ" sz="1800" b="1" baseline="0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Evropské unii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24. </a:t>
                      </a:r>
                      <a:r>
                        <a:rPr lang="cs-CZ" sz="1800" b="1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r>
                        <a:rPr lang="cs-CZ" sz="1800" b="1" dirty="0" smtClean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b="1" dirty="0">
                        <a:solidFill>
                          <a:schemeClr val="tx2">
                            <a:lumMod val="2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Členství v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současné době má EU 28 členů</a:t>
            </a:r>
          </a:p>
          <a:p>
            <a:r>
              <a:rPr lang="cs-CZ" dirty="0" smtClean="0"/>
              <a:t>Mluví se tu 24 jazyky</a:t>
            </a:r>
          </a:p>
          <a:p>
            <a:r>
              <a:rPr lang="cs-CZ" dirty="0" smtClean="0"/>
              <a:t>V EU žije přes 500 milionů lidí</a:t>
            </a:r>
          </a:p>
          <a:p>
            <a:r>
              <a:rPr lang="cs-CZ" dirty="0" smtClean="0"/>
              <a:t>Česká republika oslavila dne 1.5.2014 slavit 10 let od vstupu do EU</a:t>
            </a:r>
            <a:endParaRPr lang="cs-CZ" dirty="0"/>
          </a:p>
        </p:txBody>
      </p:sp>
      <p:pic>
        <p:nvPicPr>
          <p:cNvPr id="4" name="Obrázek 3" descr="800px-Vlajka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4149080"/>
            <a:ext cx="3001354" cy="199965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členství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Zakládající členové: Německo, Benelux, Francie, Itálie</a:t>
            </a:r>
          </a:p>
          <a:p>
            <a:r>
              <a:rPr lang="cs-CZ" b="1" dirty="0" smtClean="0"/>
              <a:t>1. rozšíření (1973): </a:t>
            </a:r>
            <a:r>
              <a:rPr lang="cs-CZ" dirty="0" smtClean="0"/>
              <a:t>Velká Británie, Irsko, Dánsko</a:t>
            </a:r>
          </a:p>
          <a:p>
            <a:r>
              <a:rPr lang="cs-CZ" b="1" dirty="0" smtClean="0"/>
              <a:t>2. rozšíření (1981): </a:t>
            </a:r>
            <a:r>
              <a:rPr lang="cs-CZ" dirty="0" smtClean="0"/>
              <a:t>Řecko</a:t>
            </a:r>
          </a:p>
          <a:p>
            <a:r>
              <a:rPr lang="cs-CZ" b="1" dirty="0" smtClean="0"/>
              <a:t>3.rozšíření (1986): </a:t>
            </a:r>
            <a:r>
              <a:rPr lang="cs-CZ" dirty="0" smtClean="0"/>
              <a:t>Portugalsko, Španělsko</a:t>
            </a:r>
          </a:p>
          <a:p>
            <a:r>
              <a:rPr lang="cs-CZ" b="1" dirty="0" smtClean="0"/>
              <a:t>4. rozšíření (1995): </a:t>
            </a:r>
            <a:r>
              <a:rPr lang="cs-CZ" dirty="0" smtClean="0"/>
              <a:t>Rakousko, Finsko, Švédsko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členství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5. rozšíření (2004): </a:t>
            </a:r>
            <a:r>
              <a:rPr lang="cs-CZ" dirty="0" smtClean="0"/>
              <a:t>Česko, Estonsko, Kypr, Litva, Lotyšsko, Maďarsko, Malta, Polsko, Slovensko a Slovinsko</a:t>
            </a:r>
          </a:p>
          <a:p>
            <a:r>
              <a:rPr lang="cs-CZ" b="1" dirty="0" smtClean="0"/>
              <a:t>6. rozšíření (2007): </a:t>
            </a:r>
            <a:r>
              <a:rPr lang="cs-CZ" dirty="0" smtClean="0"/>
              <a:t>Bulharsko, Rumunsko</a:t>
            </a:r>
          </a:p>
          <a:p>
            <a:r>
              <a:rPr lang="cs-CZ" b="1" dirty="0" smtClean="0"/>
              <a:t>7. rozšíření (2013): </a:t>
            </a:r>
            <a:r>
              <a:rPr lang="cs-CZ" dirty="0" smtClean="0"/>
              <a:t>Chorvatsko</a:t>
            </a:r>
            <a:endParaRPr lang="cs-CZ" b="1" dirty="0"/>
          </a:p>
        </p:txBody>
      </p:sp>
      <p:pic>
        <p:nvPicPr>
          <p:cNvPr id="6" name="Obrázek 5" descr="MC90044039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28992" y="4143380"/>
            <a:ext cx="3000372" cy="30003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Nejvzdálenější regiony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Statut nejvzdálenějšího regionu má v současné době 9 území: </a:t>
            </a:r>
          </a:p>
          <a:p>
            <a:pPr lvl="1"/>
            <a:r>
              <a:rPr lang="cs-CZ" dirty="0" smtClean="0"/>
              <a:t>Francouzská Guyana (Jižní Amerika)</a:t>
            </a:r>
          </a:p>
          <a:p>
            <a:pPr lvl="1"/>
            <a:r>
              <a:rPr lang="cs-CZ" dirty="0" smtClean="0"/>
              <a:t>Guadeloupe (Karibik)</a:t>
            </a:r>
          </a:p>
          <a:p>
            <a:pPr lvl="1"/>
            <a:r>
              <a:rPr lang="cs-CZ" dirty="0" smtClean="0"/>
              <a:t>Martinik (Karibik)</a:t>
            </a:r>
          </a:p>
          <a:p>
            <a:pPr lvl="1"/>
            <a:r>
              <a:rPr lang="cs-CZ" dirty="0" smtClean="0"/>
              <a:t>Svatý Martin (Karibik)</a:t>
            </a:r>
          </a:p>
          <a:p>
            <a:pPr lvl="1"/>
            <a:r>
              <a:rPr lang="cs-CZ" dirty="0" smtClean="0"/>
              <a:t>Mayotte (Indický oceán)</a:t>
            </a:r>
          </a:p>
          <a:p>
            <a:pPr lvl="1"/>
            <a:r>
              <a:rPr lang="cs-CZ" dirty="0" smtClean="0"/>
              <a:t>Réunion (Indický oceán)</a:t>
            </a:r>
          </a:p>
          <a:p>
            <a:pPr lvl="1"/>
            <a:r>
              <a:rPr lang="cs-CZ" dirty="0" smtClean="0"/>
              <a:t>Azory (</a:t>
            </a:r>
            <a:r>
              <a:rPr lang="cs-CZ" dirty="0" err="1" smtClean="0"/>
              <a:t>Makaronésie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Madeira (</a:t>
            </a:r>
            <a:r>
              <a:rPr lang="cs-CZ" dirty="0" err="1" smtClean="0"/>
              <a:t>Makaronésie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Kanárské ostrovy (</a:t>
            </a:r>
            <a:r>
              <a:rPr lang="cs-CZ" dirty="0" err="1" smtClean="0"/>
              <a:t>Makaronésie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členství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775191"/>
          <a:ext cx="8229600" cy="4625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C38C85-1945-4716-889A-D0C1EE626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69C38C85-1945-4716-889A-D0C1EE626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69C38C85-1945-4716-889A-D0C1EE626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8AE1C92-48CA-475C-BCE1-283F86DE84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graphicEl>
                                              <a:dgm id="{E8AE1C92-48CA-475C-BCE1-283F86DE84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graphicEl>
                                              <a:dgm id="{E8AE1C92-48CA-475C-BCE1-283F86DE84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3809B0E-E33F-400A-9231-1C92FA2ED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graphicEl>
                                              <a:dgm id="{63809B0E-E33F-400A-9231-1C92FA2ED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graphicEl>
                                              <a:dgm id="{63809B0E-E33F-400A-9231-1C92FA2ED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679F8BD-E89F-4014-93A5-EAA2890D20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graphicEl>
                                              <a:dgm id="{3679F8BD-E89F-4014-93A5-EAA2890D20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graphicEl>
                                              <a:dgm id="{3679F8BD-E89F-4014-93A5-EAA2890D20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975E871-DD2C-4191-AD93-09F6A5AF27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graphicEl>
                                              <a:dgm id="{1975E871-DD2C-4191-AD93-09F6A5AF27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graphicEl>
                                              <a:dgm id="{1975E871-DD2C-4191-AD93-09F6A5AF27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stát členem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Kandidátský stát musí uznávat hodnoty EU</a:t>
            </a:r>
          </a:p>
          <a:p>
            <a:r>
              <a:rPr lang="cs-CZ" dirty="0" smtClean="0"/>
              <a:t>Přihláška se podává Radě (hlavy členských států)</a:t>
            </a:r>
          </a:p>
          <a:p>
            <a:r>
              <a:rPr lang="cs-CZ" dirty="0" smtClean="0"/>
              <a:t>Rada o přihlášce rozhoduje jednomyslně se souhlasem Evropského parlamentu</a:t>
            </a:r>
          </a:p>
          <a:p>
            <a:r>
              <a:rPr lang="cs-CZ" dirty="0" smtClean="0"/>
              <a:t>Mezi přihláškou a samotným přijetím je odstup většinou několika let (musí být splněna Kodaňská kritéria)</a:t>
            </a:r>
          </a:p>
          <a:p>
            <a:endParaRPr lang="cs-CZ" dirty="0"/>
          </a:p>
        </p:txBody>
      </p:sp>
      <p:pic>
        <p:nvPicPr>
          <p:cNvPr id="1026" name="Picture 2" descr="C:\Users\Martan\AppData\Local\Microsoft\Windows\Temporary Internet Files\Content.IE5\5VILEJ21\MM90028355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4857760"/>
            <a:ext cx="1785918" cy="169662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Přijetí členského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Přijat může být jen evropský stát (stačí, když v Evropě leží alespoň část jeho území. Např. Turecko jen 2% území v Evropě)</a:t>
            </a:r>
          </a:p>
          <a:p>
            <a:r>
              <a:rPr lang="cs-CZ" dirty="0" smtClean="0"/>
              <a:t>Přijetí realizováno smlouvou o přístupu- mezi všemi dosavadními členskými státy a přistupujícím státem</a:t>
            </a:r>
          </a:p>
          <a:p>
            <a:r>
              <a:rPr lang="cs-CZ" dirty="0" smtClean="0"/>
              <a:t>Kterýkoli dosavadní členský stát má právo veta na přistoupení dalšího státu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Vystoupení z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Jednostranným projevem vůle státu, který chce vystoupit</a:t>
            </a:r>
          </a:p>
          <a:p>
            <a:r>
              <a:rPr lang="cs-CZ" dirty="0" smtClean="0"/>
              <a:t>Není potřeba žádný souhlas od samotných orgánů EU- projevuje se zde přetrvávající suverenita státu</a:t>
            </a:r>
          </a:p>
          <a:p>
            <a:r>
              <a:rPr lang="cs-CZ" dirty="0" smtClean="0"/>
              <a:t>Ve skutečnosti by ale vystoupení bylo velice složité- státy jsou velmi zapojeni do chodu EU</a:t>
            </a:r>
          </a:p>
          <a:p>
            <a:r>
              <a:rPr lang="cs-CZ" dirty="0" smtClean="0"/>
              <a:t>Naproti tomu žádný ze států nemůže být z EU </a:t>
            </a:r>
            <a:r>
              <a:rPr lang="cs-CZ" b="1" dirty="0" smtClean="0"/>
              <a:t>vyloučen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Kandidátské země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775191"/>
          <a:ext cx="8229600" cy="4625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1853C7-52F8-4A24-B085-C8E462AF38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C1853C7-52F8-4A24-B085-C8E462AF38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38E1DB-1FD0-484B-B841-7523970623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438E1DB-1FD0-484B-B841-7523970623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5EFBCE-839D-460E-8D4E-D34E4B639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AF5EFBCE-839D-460E-8D4E-D34E4B639D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487964-C7C1-4926-A6BB-20F916CF2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F7487964-C7C1-4926-A6BB-20F916CF2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906DFE-270E-45FC-8EA6-0C2085912A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1F906DFE-270E-45FC-8EA6-0C2085912A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E78288-EE47-4213-B1D6-D06DA52D01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A8E78288-EE47-4213-B1D6-D06DA52D01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Kandidátské země- pokračování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775191"/>
          <a:ext cx="8229600" cy="4625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D29476-6794-4B6A-94FC-859AC6888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BD29476-6794-4B6A-94FC-859AC6888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BD29476-6794-4B6A-94FC-859AC68888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34CB3B-6789-49F6-96C1-C32E1858C6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6A34CB3B-6789-49F6-96C1-C32E1858C6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6A34CB3B-6789-49F6-96C1-C32E1858C6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0D1CC6-4D00-4AA5-AF39-1B5E73AF8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620D1CC6-4D00-4AA5-AF39-1B5E73AF8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620D1CC6-4D00-4AA5-AF39-1B5E73AF8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8CA367-5ADB-4538-9AC4-EB1B2210B7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2E8CA367-5ADB-4538-9AC4-EB1B2210B7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2E8CA367-5ADB-4538-9AC4-EB1B2210B7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AtOnc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Země, které žádaly o vstup, ale nestaly se členy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Švýcarsko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Tradiční neutralita, ale zase na druhou stranu je celé obklopené EU</a:t>
            </a:r>
          </a:p>
          <a:p>
            <a:r>
              <a:rPr lang="cs-CZ" dirty="0" smtClean="0"/>
              <a:t>Švýcarsko podalo i přihlášku, ale opět se zase negativně vyjádřili občané v referendu</a:t>
            </a:r>
          </a:p>
          <a:p>
            <a:r>
              <a:rPr lang="cs-CZ" dirty="0" smtClean="0"/>
              <a:t>Od 2009 členem </a:t>
            </a:r>
            <a:r>
              <a:rPr lang="cs-CZ" dirty="0" err="1" smtClean="0"/>
              <a:t>Schengenu</a:t>
            </a:r>
            <a:endParaRPr lang="cs-CZ" dirty="0" smtClean="0"/>
          </a:p>
          <a:p>
            <a:r>
              <a:rPr lang="cs-CZ" dirty="0" smtClean="0"/>
              <a:t>S EU uzavřeno mnoho smluv o spolupráci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Norsko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Nejdříve se pokoušelo vstoupit a bylo vetováno Francií</a:t>
            </a:r>
          </a:p>
          <a:p>
            <a:r>
              <a:rPr lang="cs-CZ" dirty="0" smtClean="0"/>
              <a:t>U dalšího pokusu se norští občané vyjádřili proti vstupu v referendu</a:t>
            </a:r>
          </a:p>
          <a:p>
            <a:r>
              <a:rPr lang="cs-CZ" dirty="0" smtClean="0"/>
              <a:t>Má rozvinutý rybolov a jsou obavy, že by po vstupu do EU přišlo Norsko o svoji suverenitu v této oblasti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ČR a EU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Evropské unii patří ke středním až malým zemím</a:t>
            </a:r>
          </a:p>
          <a:p>
            <a:r>
              <a:rPr lang="cs-CZ" dirty="0" smtClean="0"/>
              <a:t>V Evropském Parlamentu disponuje 24 poslanci</a:t>
            </a:r>
          </a:p>
          <a:p>
            <a:r>
              <a:rPr lang="cs-CZ" dirty="0" smtClean="0"/>
              <a:t>V rámci Rady EU má 12 vážených hlasů</a:t>
            </a:r>
          </a:p>
          <a:p>
            <a:r>
              <a:rPr lang="cs-CZ" dirty="0" smtClean="0"/>
              <a:t>Největší problémy má ČR s nadměrnou výší schodku národního rozpočtu</a:t>
            </a:r>
          </a:p>
          <a:p>
            <a:r>
              <a:rPr lang="cs-CZ" dirty="0" smtClean="0"/>
              <a:t>Kontroly na pozemních hranicích zrušeny v prosinci 2007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ČR a EU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Žádala o vstup v roce 1996</a:t>
            </a:r>
          </a:p>
          <a:p>
            <a:r>
              <a:rPr lang="cs-CZ" dirty="0" smtClean="0"/>
              <a:t>Všichni občané ČR se mohou obrátit na Evropského ombudsmana</a:t>
            </a:r>
          </a:p>
          <a:p>
            <a:r>
              <a:rPr lang="cs-CZ" dirty="0" smtClean="0"/>
              <a:t>Od listopadu 2006 i u nás platí Evropský zatykač</a:t>
            </a:r>
          </a:p>
          <a:p>
            <a:r>
              <a:rPr lang="cs-CZ" dirty="0" smtClean="0"/>
              <a:t>Přijetí Eura se očekává nejdříve v roce 2019/2020</a:t>
            </a:r>
            <a:endParaRPr lang="cs-CZ" dirty="0"/>
          </a:p>
        </p:txBody>
      </p:sp>
      <p:pic>
        <p:nvPicPr>
          <p:cNvPr id="4" name="Obrázek 3" descr="MC90001590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72132" y="0"/>
            <a:ext cx="3081534" cy="2418989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vstoupila ČR do Evropské unie?</a:t>
            </a:r>
          </a:p>
          <a:p>
            <a:r>
              <a:rPr lang="cs-CZ" dirty="0" smtClean="0"/>
              <a:t>Kolik má v současnosti EU členských států?</a:t>
            </a:r>
          </a:p>
          <a:p>
            <a:r>
              <a:rPr lang="cs-CZ" dirty="0" smtClean="0"/>
              <a:t>Vyjmenuj alespoň 3 kandidátské země.</a:t>
            </a:r>
          </a:p>
          <a:p>
            <a:r>
              <a:rPr lang="cs-CZ" dirty="0" smtClean="0"/>
              <a:t>V kterém roce se konalo zatím poslední přistoupení?</a:t>
            </a:r>
          </a:p>
          <a:p>
            <a:r>
              <a:rPr lang="cs-CZ" dirty="0" smtClean="0"/>
              <a:t>Jaké jsou podmínky pro vstup do EU?</a:t>
            </a:r>
          </a:p>
          <a:p>
            <a:r>
              <a:rPr lang="cs-CZ" dirty="0" smtClean="0"/>
              <a:t>Vyjmenuj zakládající členy EU.</a:t>
            </a:r>
          </a:p>
          <a:p>
            <a:r>
              <a:rPr lang="cs-CZ" dirty="0" smtClean="0"/>
              <a:t>Mohou se samotní občané členských států na Evropského ombudsmana?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Otazni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00594" y="3786190"/>
            <a:ext cx="1943406" cy="1286849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 smtClean="0"/>
              <a:t>TÝČ, Vladimír. Základy práva Evropské unie pro ekonomy. 6.vyd. Praha: </a:t>
            </a:r>
            <a:r>
              <a:rPr lang="cs-CZ" u="sng" dirty="0" err="1" smtClean="0"/>
              <a:t>Leges</a:t>
            </a:r>
            <a:r>
              <a:rPr lang="cs-CZ" u="sng" dirty="0" smtClean="0"/>
              <a:t>, 2010, 304 s. ISBN 978-80-87212-60-8</a:t>
            </a:r>
          </a:p>
          <a:p>
            <a:r>
              <a:rPr lang="cs-CZ" u="sng" dirty="0" smtClean="0"/>
              <a:t>DVOŘÁK, Jan, a kol. Odmaturuj ze společenských věd. 1. </a:t>
            </a:r>
            <a:r>
              <a:rPr lang="cs-CZ" u="sng" dirty="0" err="1" smtClean="0"/>
              <a:t>vyd</a:t>
            </a:r>
            <a:r>
              <a:rPr lang="cs-CZ" u="sng" dirty="0" smtClean="0"/>
              <a:t>. Brno: </a:t>
            </a:r>
            <a:r>
              <a:rPr lang="cs-CZ" u="sng" dirty="0" err="1" smtClean="0"/>
              <a:t>Didaktis</a:t>
            </a:r>
            <a:r>
              <a:rPr lang="cs-CZ" u="sng" dirty="0" smtClean="0"/>
              <a:t>, 2008, 256 s. ISBN 978-80-7358-122-0</a:t>
            </a:r>
          </a:p>
          <a:p>
            <a:r>
              <a:rPr lang="cs-CZ" u="sng" dirty="0" smtClean="0"/>
              <a:t>AUTOR NEZNÁMÝ </a:t>
            </a:r>
            <a:r>
              <a:rPr lang="pt-BR" u="sng" dirty="0" smtClean="0"/>
              <a:t>. </a:t>
            </a:r>
            <a:r>
              <a:rPr lang="pt-BR" i="1" u="sng" dirty="0" smtClean="0"/>
              <a:t>http://office.microsoft.com/</a:t>
            </a:r>
            <a:r>
              <a:rPr lang="pt-BR" u="sng" dirty="0" smtClean="0"/>
              <a:t> [online]. [cit. </a:t>
            </a:r>
            <a:r>
              <a:rPr lang="cs-CZ" u="sng" dirty="0" smtClean="0"/>
              <a:t>24</a:t>
            </a:r>
            <a:r>
              <a:rPr lang="pt-BR" u="sng" dirty="0" smtClean="0"/>
              <a:t>.</a:t>
            </a:r>
            <a:r>
              <a:rPr lang="cs-CZ" u="sng" dirty="0" smtClean="0"/>
              <a:t>3.</a:t>
            </a:r>
            <a:r>
              <a:rPr lang="pt-BR" u="sng" dirty="0" smtClean="0"/>
              <a:t>2014]. Dostupný </a:t>
            </a:r>
            <a:r>
              <a:rPr lang="cs-CZ" u="sng" dirty="0" smtClean="0"/>
              <a:t>na WWW. </a:t>
            </a:r>
            <a:r>
              <a:rPr lang="cs-CZ" u="sng" dirty="0" smtClean="0">
                <a:hlinkClick r:id="rId2"/>
              </a:rPr>
              <a:t>http://office.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images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results.aspx</a:t>
            </a:r>
            <a:r>
              <a:rPr lang="cs-CZ" u="sng" dirty="0" smtClean="0">
                <a:hlinkClick r:id="rId2"/>
              </a:rPr>
              <a:t>?</a:t>
            </a:r>
            <a:r>
              <a:rPr lang="cs-CZ" u="sng" dirty="0" err="1" smtClean="0">
                <a:hlinkClick r:id="rId2"/>
              </a:rPr>
              <a:t>qu</a:t>
            </a:r>
            <a:r>
              <a:rPr lang="cs-CZ" u="sng" dirty="0" smtClean="0">
                <a:hlinkClick r:id="rId2"/>
              </a:rPr>
              <a:t>=evropská+unie&amp;ex=1&amp;</a:t>
            </a:r>
            <a:r>
              <a:rPr lang="cs-CZ" u="sng" dirty="0" err="1" smtClean="0">
                <a:hlinkClick r:id="rId2"/>
              </a:rPr>
              <a:t>origin</a:t>
            </a:r>
            <a:r>
              <a:rPr lang="cs-CZ" u="sng" dirty="0" smtClean="0">
                <a:hlinkClick r:id="rId2"/>
              </a:rPr>
              <a:t>=EC010141330#</a:t>
            </a:r>
            <a:r>
              <a:rPr lang="cs-CZ" u="sng" dirty="0" err="1" smtClean="0">
                <a:hlinkClick r:id="rId2"/>
              </a:rPr>
              <a:t>ai</a:t>
            </a:r>
            <a:r>
              <a:rPr lang="cs-CZ" u="sng" dirty="0" smtClean="0">
                <a:hlinkClick r:id="rId2"/>
              </a:rPr>
              <a:t>:MC900440392|</a:t>
            </a:r>
            <a:r>
              <a:rPr lang="cs-CZ" u="sng" dirty="0" smtClean="0"/>
              <a:t> </a:t>
            </a:r>
          </a:p>
          <a:p>
            <a:r>
              <a:rPr lang="cs-CZ" dirty="0" smtClean="0"/>
              <a:t>SEDLECKÝ, David.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24</a:t>
            </a:r>
            <a:r>
              <a:rPr lang="pt-BR" dirty="0" smtClean="0"/>
              <a:t>.</a:t>
            </a:r>
            <a:r>
              <a:rPr lang="cs-CZ" dirty="0" smtClean="0"/>
              <a:t>3</a:t>
            </a:r>
            <a:r>
              <a:rPr lang="pt-BR" dirty="0" smtClean="0"/>
              <a:t>.2014]. Dostupný na WWW</a:t>
            </a:r>
            <a:r>
              <a:rPr lang="cs-CZ" dirty="0" smtClean="0"/>
              <a:t>: </a:t>
            </a:r>
            <a:r>
              <a:rPr lang="cs-CZ" dirty="0" smtClean="0">
                <a:hlinkClick r:id="rId3"/>
              </a:rPr>
              <a:t>http://commons.wikimedia.org/wiki/File:Vlajka_EU.JPG</a:t>
            </a:r>
            <a:endParaRPr lang="cs-CZ" dirty="0" smtClean="0"/>
          </a:p>
          <a:p>
            <a:r>
              <a:rPr lang="cs-CZ" u="sng" dirty="0" smtClean="0"/>
              <a:t>AUTOR NEZNÁMÝ </a:t>
            </a:r>
            <a:r>
              <a:rPr lang="pt-BR" u="sng" dirty="0" smtClean="0"/>
              <a:t>. </a:t>
            </a:r>
            <a:r>
              <a:rPr lang="pt-BR" i="1" u="sng" dirty="0" smtClean="0"/>
              <a:t>http://office.microsoft.com/</a:t>
            </a:r>
            <a:r>
              <a:rPr lang="pt-BR" u="sng" dirty="0" smtClean="0"/>
              <a:t> [online]. [cit. </a:t>
            </a:r>
            <a:r>
              <a:rPr lang="cs-CZ" u="sng" dirty="0" smtClean="0"/>
              <a:t>24</a:t>
            </a:r>
            <a:r>
              <a:rPr lang="pt-BR" u="sng" dirty="0" smtClean="0"/>
              <a:t>.</a:t>
            </a:r>
            <a:r>
              <a:rPr lang="cs-CZ" u="sng" dirty="0" smtClean="0"/>
              <a:t>3</a:t>
            </a:r>
            <a:r>
              <a:rPr lang="pt-BR" u="sng" dirty="0" smtClean="0"/>
              <a:t>.2014]. Dostupný </a:t>
            </a:r>
            <a:r>
              <a:rPr lang="cs-CZ" u="sng" dirty="0" smtClean="0"/>
              <a:t>na WWW. </a:t>
            </a:r>
            <a:r>
              <a:rPr lang="cs-CZ" u="sng" dirty="0" smtClean="0">
                <a:hlinkClick r:id="rId4"/>
              </a:rPr>
              <a:t>http://office.</a:t>
            </a:r>
            <a:r>
              <a:rPr lang="cs-CZ" u="sng" dirty="0" err="1" smtClean="0">
                <a:hlinkClick r:id="rId4"/>
              </a:rPr>
              <a:t>microsoft.com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cs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images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results.aspx</a:t>
            </a:r>
            <a:r>
              <a:rPr lang="cs-CZ" u="sng" dirty="0" smtClean="0">
                <a:hlinkClick r:id="rId4"/>
              </a:rPr>
              <a:t>?</a:t>
            </a:r>
            <a:r>
              <a:rPr lang="cs-CZ" u="sng" dirty="0" err="1" smtClean="0">
                <a:hlinkClick r:id="rId4"/>
              </a:rPr>
              <a:t>qu</a:t>
            </a:r>
            <a:r>
              <a:rPr lang="cs-CZ" u="sng" dirty="0" smtClean="0">
                <a:hlinkClick r:id="rId4"/>
              </a:rPr>
              <a:t>=česká+republika&amp;ex=1#</a:t>
            </a:r>
            <a:r>
              <a:rPr lang="cs-CZ" u="sng" dirty="0" err="1" smtClean="0">
                <a:hlinkClick r:id="rId4"/>
              </a:rPr>
              <a:t>ai</a:t>
            </a:r>
            <a:r>
              <a:rPr lang="cs-CZ" u="sng" dirty="0" smtClean="0">
                <a:hlinkClick r:id="rId4"/>
              </a:rPr>
              <a:t>:MC900015909|</a:t>
            </a:r>
            <a:r>
              <a:rPr lang="cs-CZ" u="sng" dirty="0" smtClean="0"/>
              <a:t> </a:t>
            </a:r>
          </a:p>
          <a:p>
            <a:r>
              <a:rPr lang="cs-CZ" dirty="0" smtClean="0"/>
              <a:t>AUTOR NEZNÁMÝ.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24</a:t>
            </a:r>
            <a:r>
              <a:rPr lang="pt-BR" dirty="0" smtClean="0"/>
              <a:t>.</a:t>
            </a:r>
            <a:r>
              <a:rPr lang="cs-CZ" dirty="0" smtClean="0"/>
              <a:t>3</a:t>
            </a:r>
            <a:r>
              <a:rPr lang="pt-BR" smtClean="0"/>
              <a:t>.2014</a:t>
            </a:r>
            <a:r>
              <a:rPr lang="pt-BR" dirty="0" smtClean="0"/>
              <a:t>]. Dostupný na WWW</a:t>
            </a:r>
            <a:r>
              <a:rPr lang="cs-CZ" dirty="0" smtClean="0"/>
              <a:t>: </a:t>
            </a:r>
            <a:r>
              <a:rPr lang="cs-CZ" dirty="0" smtClean="0">
                <a:hlinkClick r:id="rId5"/>
              </a:rPr>
              <a:t>http://commons.wikimedia.org/wiki/File:Otaznik.jpg?uselang=cs</a:t>
            </a:r>
            <a:r>
              <a:rPr lang="cs-CZ" dirty="0" smtClean="0"/>
              <a:t> </a:t>
            </a:r>
          </a:p>
          <a:p>
            <a:endParaRPr lang="cs-CZ" u="sng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4183</TotalTime>
  <Words>744</Words>
  <Application>Microsoft Office PowerPoint</Application>
  <PresentationFormat>Předvádění na obrazovce (4:3)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Modul</vt:lpstr>
      <vt:lpstr>Snímek 1</vt:lpstr>
      <vt:lpstr>Členství v EU</vt:lpstr>
      <vt:lpstr>Historie členství</vt:lpstr>
      <vt:lpstr>Historie členství</vt:lpstr>
      <vt:lpstr>Nejvzdálenější regiony</vt:lpstr>
      <vt:lpstr>Podmínky členství</vt:lpstr>
      <vt:lpstr>Jak se stát členem</vt:lpstr>
      <vt:lpstr>Přijetí členského státu</vt:lpstr>
      <vt:lpstr>Vystoupení z EU</vt:lpstr>
      <vt:lpstr>Kandidátské země</vt:lpstr>
      <vt:lpstr>Kandidátské země- pokračování</vt:lpstr>
      <vt:lpstr>Země, které žádaly o vstup, ale nestaly se členy</vt:lpstr>
      <vt:lpstr>ČR a EU</vt:lpstr>
      <vt:lpstr>ČR a EU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Dum</cp:lastModifiedBy>
  <cp:revision>20</cp:revision>
  <dcterms:created xsi:type="dcterms:W3CDTF">2014-04-26T19:12:25Z</dcterms:created>
  <dcterms:modified xsi:type="dcterms:W3CDTF">2014-05-19T08:08:02Z</dcterms:modified>
</cp:coreProperties>
</file>