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3" r:id="rId2"/>
    <p:sldId id="256" r:id="rId3"/>
    <p:sldId id="274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1AC4244-2744-4428-A8BA-B7A47E4A96BA}" type="datetimeFigureOut">
              <a:rPr lang="cs-CZ" smtClean="0"/>
              <a:pPr/>
              <a:t>16.5.2014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14E3ED0-9C0E-4F5E-98E1-066E8BC55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wheel spokes="1"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683568" y="1772815"/>
          <a:ext cx="7920880" cy="4946483"/>
        </p:xfrm>
        <a:graphic>
          <a:graphicData uri="http://schemas.openxmlformats.org/drawingml/2006/table">
            <a:tbl>
              <a:tblPr/>
              <a:tblGrid>
                <a:gridCol w="2017348"/>
                <a:gridCol w="5903532"/>
              </a:tblGrid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Státy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Evropské unie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74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1356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za úkol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podat základní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informace o členských státech EU.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4491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02. 2014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3" name="Skupina 2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4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5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6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7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Státy Evropské unie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EU_location_ALL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1214422"/>
            <a:ext cx="6286544" cy="4714908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unie 2014</a:t>
            </a:r>
            <a:endParaRPr lang="cs-CZ" dirty="0"/>
          </a:p>
        </p:txBody>
      </p:sp>
      <p:pic>
        <p:nvPicPr>
          <p:cNvPr id="5" name="Obrázek 4" descr="Flag_of_Europ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428604"/>
            <a:ext cx="2285989" cy="1523993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Zakládající člen 1952</a:t>
            </a:r>
          </a:p>
          <a:p>
            <a:r>
              <a:rPr lang="cs-CZ" dirty="0" smtClean="0"/>
              <a:t>Hl. město: Brusel</a:t>
            </a:r>
          </a:p>
          <a:p>
            <a:r>
              <a:rPr lang="cs-CZ" dirty="0" smtClean="0"/>
              <a:t>Rozloha:  30 528 km2</a:t>
            </a:r>
          </a:p>
          <a:p>
            <a:r>
              <a:rPr lang="cs-CZ" dirty="0" smtClean="0"/>
              <a:t>Počet obyvatel: 10,7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(od 1999)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1985</a:t>
            </a:r>
          </a:p>
          <a:p>
            <a:r>
              <a:rPr lang="cs-CZ" dirty="0" smtClean="0"/>
              <a:t>Jazyk: nizozemština, francouzština</a:t>
            </a:r>
          </a:p>
          <a:p>
            <a:r>
              <a:rPr lang="cs-CZ" dirty="0" smtClean="0"/>
              <a:t>Státní zřízení: konstituční monarchie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Zakládající člen 1952</a:t>
            </a:r>
          </a:p>
          <a:p>
            <a:r>
              <a:rPr lang="cs-CZ" dirty="0" smtClean="0"/>
              <a:t>Hl. město: Lucemburk</a:t>
            </a:r>
          </a:p>
          <a:p>
            <a:r>
              <a:rPr lang="cs-CZ" dirty="0" smtClean="0"/>
              <a:t>Rozloha:  2 586 km2</a:t>
            </a:r>
          </a:p>
          <a:p>
            <a:r>
              <a:rPr lang="cs-CZ" dirty="0" smtClean="0"/>
              <a:t>Počet obyvatel: 500 tisíc</a:t>
            </a:r>
          </a:p>
          <a:p>
            <a:r>
              <a:rPr lang="cs-CZ" dirty="0" smtClean="0"/>
              <a:t>Měna: euro (od 1999)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1985</a:t>
            </a:r>
          </a:p>
          <a:p>
            <a:r>
              <a:rPr lang="cs-CZ" dirty="0" smtClean="0"/>
              <a:t>Jazyk: </a:t>
            </a:r>
            <a:r>
              <a:rPr lang="cs-CZ" dirty="0" err="1" smtClean="0"/>
              <a:t>lucemburština</a:t>
            </a:r>
            <a:r>
              <a:rPr lang="cs-CZ" dirty="0" smtClean="0"/>
              <a:t>, francouzština, němčina</a:t>
            </a:r>
          </a:p>
          <a:p>
            <a:r>
              <a:rPr lang="cs-CZ" dirty="0" smtClean="0"/>
              <a:t>Státní zřízení: velkovévodství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Belgie                 </a:t>
            </a:r>
            <a:r>
              <a:rPr lang="cs-CZ" sz="3600" dirty="0" smtClean="0"/>
              <a:t>Lucembursko</a:t>
            </a:r>
            <a:endParaRPr lang="cs-CZ" sz="3600" dirty="0"/>
          </a:p>
        </p:txBody>
      </p:sp>
      <p:pic>
        <p:nvPicPr>
          <p:cNvPr id="7" name="Obrázek 6" descr="1000px-Flag_of_Luxembourg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V="1">
            <a:off x="7858148" y="500042"/>
            <a:ext cx="1142976" cy="685786"/>
          </a:xfrm>
          <a:prstGeom prst="rect">
            <a:avLst/>
          </a:prstGeom>
        </p:spPr>
      </p:pic>
      <p:pic>
        <p:nvPicPr>
          <p:cNvPr id="8" name="Obrázek 7" descr="450px-Flag_of_Belgium_(civil)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357422" y="428604"/>
            <a:ext cx="1285869" cy="857246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Zakládající člen 1952</a:t>
            </a:r>
          </a:p>
          <a:p>
            <a:r>
              <a:rPr lang="cs-CZ" dirty="0" smtClean="0"/>
              <a:t>Hl. město: Amsterdam</a:t>
            </a:r>
          </a:p>
          <a:p>
            <a:r>
              <a:rPr lang="cs-CZ" dirty="0" smtClean="0"/>
              <a:t>Rozloha:  41 526 km2</a:t>
            </a:r>
          </a:p>
          <a:p>
            <a:r>
              <a:rPr lang="cs-CZ" dirty="0" smtClean="0"/>
              <a:t>Počet obyvatel: 10,7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(od 1999)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1985</a:t>
            </a:r>
          </a:p>
          <a:p>
            <a:r>
              <a:rPr lang="cs-CZ" dirty="0" smtClean="0"/>
              <a:t>Jazyk: nizozemština</a:t>
            </a:r>
          </a:p>
          <a:p>
            <a:r>
              <a:rPr lang="cs-CZ" dirty="0" smtClean="0"/>
              <a:t>Státní zřízení: konstituční monarchie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Zakládající člen 1952</a:t>
            </a:r>
          </a:p>
          <a:p>
            <a:r>
              <a:rPr lang="cs-CZ" dirty="0" smtClean="0"/>
              <a:t>Hl. město: Paříž</a:t>
            </a:r>
          </a:p>
          <a:p>
            <a:r>
              <a:rPr lang="cs-CZ" dirty="0" smtClean="0"/>
              <a:t>Rozloha:  550 000 km2</a:t>
            </a:r>
          </a:p>
          <a:p>
            <a:r>
              <a:rPr lang="cs-CZ" dirty="0" smtClean="0"/>
              <a:t>Počet obyvatel: 64,3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(od 1999)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1985</a:t>
            </a:r>
          </a:p>
          <a:p>
            <a:r>
              <a:rPr lang="cs-CZ" dirty="0" smtClean="0"/>
              <a:t>Jazyk: francouzština</a:t>
            </a:r>
          </a:p>
          <a:p>
            <a:r>
              <a:rPr lang="cs-CZ" dirty="0" smtClean="0"/>
              <a:t>Státní zřízení: </a:t>
            </a:r>
            <a:r>
              <a:rPr lang="cs-CZ" dirty="0" err="1" smtClean="0"/>
              <a:t>poloprezidentská</a:t>
            </a:r>
            <a:r>
              <a:rPr lang="cs-CZ" dirty="0" smtClean="0"/>
              <a:t>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Nizozemsko        Francie</a:t>
            </a:r>
            <a:endParaRPr lang="cs-CZ" dirty="0"/>
          </a:p>
        </p:txBody>
      </p:sp>
      <p:pic>
        <p:nvPicPr>
          <p:cNvPr id="5" name="Obrázek 4" descr="Flag_of_France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072330" y="500042"/>
            <a:ext cx="1107259" cy="738173"/>
          </a:xfrm>
          <a:prstGeom prst="rect">
            <a:avLst/>
          </a:prstGeom>
        </p:spPr>
      </p:pic>
      <p:pic>
        <p:nvPicPr>
          <p:cNvPr id="6" name="Obrázek 5" descr="900px-Flag_of_the_Netherlands.svg (1)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V="1">
            <a:off x="3714744" y="500042"/>
            <a:ext cx="1071540" cy="714360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Zakládající člen 1952</a:t>
            </a:r>
          </a:p>
          <a:p>
            <a:r>
              <a:rPr lang="cs-CZ" dirty="0" smtClean="0"/>
              <a:t>Hl. město: Řím</a:t>
            </a:r>
          </a:p>
          <a:p>
            <a:r>
              <a:rPr lang="cs-CZ" dirty="0" smtClean="0"/>
              <a:t>Rozloha:  301 263 km2</a:t>
            </a:r>
          </a:p>
          <a:p>
            <a:r>
              <a:rPr lang="cs-CZ" dirty="0" smtClean="0"/>
              <a:t>Počet obyvatel: 60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(od 1999)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1990</a:t>
            </a:r>
          </a:p>
          <a:p>
            <a:r>
              <a:rPr lang="cs-CZ" dirty="0" smtClean="0"/>
              <a:t>Jazyk: italština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Zakládající člen 1952</a:t>
            </a:r>
          </a:p>
          <a:p>
            <a:r>
              <a:rPr lang="cs-CZ" dirty="0" smtClean="0"/>
              <a:t>Hl. město: Berlín</a:t>
            </a:r>
          </a:p>
          <a:p>
            <a:r>
              <a:rPr lang="cs-CZ" dirty="0" smtClean="0"/>
              <a:t>Rozloha:  356 854 km2</a:t>
            </a:r>
          </a:p>
          <a:p>
            <a:r>
              <a:rPr lang="cs-CZ" dirty="0" smtClean="0"/>
              <a:t>Počet obyvatel: 82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(od 1999)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1985</a:t>
            </a:r>
          </a:p>
          <a:p>
            <a:r>
              <a:rPr lang="cs-CZ" dirty="0" smtClean="0"/>
              <a:t>Jazyk: němčina</a:t>
            </a:r>
          </a:p>
          <a:p>
            <a:r>
              <a:rPr lang="cs-CZ" dirty="0" smtClean="0"/>
              <a:t>Státní zřízení: spolková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Itálie                   Německo</a:t>
            </a:r>
            <a:endParaRPr lang="cs-CZ" dirty="0"/>
          </a:p>
        </p:txBody>
      </p:sp>
      <p:pic>
        <p:nvPicPr>
          <p:cNvPr id="5" name="Obrázek 4" descr="Flag_of_Italy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3108" y="357166"/>
            <a:ext cx="1285256" cy="857256"/>
          </a:xfrm>
          <a:prstGeom prst="rect">
            <a:avLst/>
          </a:prstGeom>
        </p:spPr>
      </p:pic>
      <p:pic>
        <p:nvPicPr>
          <p:cNvPr id="6" name="Obrázek 5" descr="Flag_of_Germany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29520" y="500042"/>
            <a:ext cx="1309696" cy="785818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Vstup do EU: 1973</a:t>
            </a:r>
          </a:p>
          <a:p>
            <a:r>
              <a:rPr lang="cs-CZ" dirty="0" smtClean="0"/>
              <a:t>Hl. město: Londýn</a:t>
            </a:r>
          </a:p>
          <a:p>
            <a:r>
              <a:rPr lang="cs-CZ" dirty="0" smtClean="0"/>
              <a:t>Rozloha:  244 820 km2</a:t>
            </a:r>
          </a:p>
          <a:p>
            <a:r>
              <a:rPr lang="cs-CZ" dirty="0" smtClean="0"/>
              <a:t>Počet obyvatel: 61,7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libra šterlinků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není členem</a:t>
            </a:r>
          </a:p>
          <a:p>
            <a:r>
              <a:rPr lang="cs-CZ" dirty="0" smtClean="0"/>
              <a:t>Jazyk: angličtina</a:t>
            </a:r>
          </a:p>
          <a:p>
            <a:r>
              <a:rPr lang="cs-CZ" dirty="0" smtClean="0"/>
              <a:t>Státní zřízení: konstituční monarchie a parlamentní demokracie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Vstup do EU: 1973</a:t>
            </a:r>
          </a:p>
          <a:p>
            <a:r>
              <a:rPr lang="cs-CZ" dirty="0" smtClean="0"/>
              <a:t>Hl. město: Dublin</a:t>
            </a:r>
          </a:p>
          <a:p>
            <a:r>
              <a:rPr lang="cs-CZ" dirty="0" smtClean="0"/>
              <a:t>Rozloha:  70 000 km2</a:t>
            </a:r>
          </a:p>
          <a:p>
            <a:r>
              <a:rPr lang="cs-CZ" dirty="0" smtClean="0"/>
              <a:t>Počet obyvatel: 4,5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1999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není členem</a:t>
            </a:r>
          </a:p>
          <a:p>
            <a:r>
              <a:rPr lang="cs-CZ" dirty="0" smtClean="0"/>
              <a:t>Jazyk: angličtina, irština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Spojené království              </a:t>
            </a:r>
            <a:r>
              <a:rPr lang="cs-CZ" dirty="0" smtClean="0"/>
              <a:t>Irsko</a:t>
            </a:r>
            <a:endParaRPr lang="cs-CZ" dirty="0"/>
          </a:p>
        </p:txBody>
      </p:sp>
      <p:pic>
        <p:nvPicPr>
          <p:cNvPr id="5" name="Obrázek 4" descr="Flag_of_the_United_Kingdom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6182" y="500042"/>
            <a:ext cx="1285852" cy="642926"/>
          </a:xfrm>
          <a:prstGeom prst="rect">
            <a:avLst/>
          </a:prstGeom>
        </p:spPr>
      </p:pic>
      <p:pic>
        <p:nvPicPr>
          <p:cNvPr id="6" name="Obrázek 5" descr="1200px-Flag_of_Ireland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V="1">
            <a:off x="6786578" y="500042"/>
            <a:ext cx="1428760" cy="714380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1973</a:t>
            </a:r>
          </a:p>
          <a:p>
            <a:r>
              <a:rPr lang="cs-CZ" dirty="0" smtClean="0"/>
              <a:t>Hl. město: Kodaň</a:t>
            </a:r>
          </a:p>
          <a:p>
            <a:r>
              <a:rPr lang="cs-CZ" dirty="0" smtClean="0"/>
              <a:t>Rozloha:  43 094 km2</a:t>
            </a:r>
          </a:p>
          <a:p>
            <a:r>
              <a:rPr lang="cs-CZ" dirty="0" smtClean="0"/>
              <a:t>Počet obyvatel: 5,5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dánská koruna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1996</a:t>
            </a:r>
          </a:p>
          <a:p>
            <a:r>
              <a:rPr lang="cs-CZ" dirty="0" smtClean="0"/>
              <a:t>Jazyk: dánština</a:t>
            </a:r>
          </a:p>
          <a:p>
            <a:r>
              <a:rPr lang="cs-CZ" dirty="0" smtClean="0"/>
              <a:t>Státní zřízení: konstituční monarchie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1981</a:t>
            </a:r>
          </a:p>
          <a:p>
            <a:r>
              <a:rPr lang="cs-CZ" dirty="0" smtClean="0"/>
              <a:t>Hl. město: Atény</a:t>
            </a:r>
          </a:p>
          <a:p>
            <a:r>
              <a:rPr lang="cs-CZ" dirty="0" smtClean="0"/>
              <a:t>Rozloha:  131 957 km2</a:t>
            </a:r>
          </a:p>
          <a:p>
            <a:r>
              <a:rPr lang="cs-CZ" dirty="0" smtClean="0"/>
              <a:t>Počet obyvatel: 11,2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2001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1992</a:t>
            </a:r>
          </a:p>
          <a:p>
            <a:r>
              <a:rPr lang="cs-CZ" dirty="0" smtClean="0"/>
              <a:t>Jazyk: řečtina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Dánsko               	Řecko</a:t>
            </a:r>
            <a:endParaRPr lang="cs-CZ" dirty="0"/>
          </a:p>
        </p:txBody>
      </p:sp>
      <p:pic>
        <p:nvPicPr>
          <p:cNvPr id="5" name="Obrázek 4" descr="370px-Flag_of_Denmark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643174" y="428604"/>
            <a:ext cx="1119183" cy="846949"/>
          </a:xfrm>
          <a:prstGeom prst="rect">
            <a:avLst/>
          </a:prstGeom>
        </p:spPr>
      </p:pic>
      <p:pic>
        <p:nvPicPr>
          <p:cNvPr id="6" name="Obrázek 5" descr="Flag_of_Greece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58016" y="523842"/>
            <a:ext cx="1143008" cy="762006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1986</a:t>
            </a:r>
          </a:p>
          <a:p>
            <a:r>
              <a:rPr lang="cs-CZ" dirty="0" smtClean="0"/>
              <a:t>Hl. město: Madrid</a:t>
            </a:r>
          </a:p>
          <a:p>
            <a:r>
              <a:rPr lang="cs-CZ" dirty="0" smtClean="0"/>
              <a:t>Rozloha:  504 782 km2</a:t>
            </a:r>
          </a:p>
          <a:p>
            <a:r>
              <a:rPr lang="cs-CZ" dirty="0" smtClean="0"/>
              <a:t>Počet obyvatel: 45,8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1999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1991</a:t>
            </a:r>
          </a:p>
          <a:p>
            <a:r>
              <a:rPr lang="cs-CZ" dirty="0" smtClean="0"/>
              <a:t>Jazyk: španělština</a:t>
            </a:r>
          </a:p>
          <a:p>
            <a:r>
              <a:rPr lang="cs-CZ" dirty="0" smtClean="0"/>
              <a:t>Státní zřízení: konstituční monarchie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1986</a:t>
            </a:r>
          </a:p>
          <a:p>
            <a:r>
              <a:rPr lang="cs-CZ" dirty="0" smtClean="0"/>
              <a:t>Hl. město: Lisabon</a:t>
            </a:r>
          </a:p>
          <a:p>
            <a:r>
              <a:rPr lang="cs-CZ" dirty="0" smtClean="0"/>
              <a:t>Rozloha:  92 072 km2</a:t>
            </a:r>
          </a:p>
          <a:p>
            <a:r>
              <a:rPr lang="cs-CZ" dirty="0" smtClean="0"/>
              <a:t>Počet obyvatel: 10,6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1999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1991</a:t>
            </a:r>
          </a:p>
          <a:p>
            <a:r>
              <a:rPr lang="cs-CZ" dirty="0" smtClean="0"/>
              <a:t>Jazyk: portugalština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Španělsko         Portugalsko</a:t>
            </a:r>
            <a:endParaRPr lang="cs-CZ" dirty="0"/>
          </a:p>
        </p:txBody>
      </p:sp>
      <p:pic>
        <p:nvPicPr>
          <p:cNvPr id="5" name="Obrázek 4" descr="Flag_of_Spain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143240" y="500042"/>
            <a:ext cx="1142983" cy="761989"/>
          </a:xfrm>
          <a:prstGeom prst="rect">
            <a:avLst/>
          </a:prstGeom>
        </p:spPr>
      </p:pic>
      <p:pic>
        <p:nvPicPr>
          <p:cNvPr id="6" name="Obrázek 5" descr="Flag_of_Portugal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43834" y="428604"/>
            <a:ext cx="1214426" cy="809617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1995</a:t>
            </a:r>
          </a:p>
          <a:p>
            <a:r>
              <a:rPr lang="cs-CZ" dirty="0" smtClean="0"/>
              <a:t>Hl. město: Stockholm</a:t>
            </a:r>
          </a:p>
          <a:p>
            <a:r>
              <a:rPr lang="cs-CZ" dirty="0" smtClean="0"/>
              <a:t>Rozloha:  449 964 km2</a:t>
            </a:r>
          </a:p>
          <a:p>
            <a:r>
              <a:rPr lang="cs-CZ" dirty="0" smtClean="0"/>
              <a:t>Počet obyvatel: 9,2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koruna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1996</a:t>
            </a:r>
          </a:p>
          <a:p>
            <a:r>
              <a:rPr lang="cs-CZ" dirty="0" smtClean="0"/>
              <a:t>Jazyk: švédština</a:t>
            </a:r>
          </a:p>
          <a:p>
            <a:r>
              <a:rPr lang="cs-CZ" dirty="0" smtClean="0"/>
              <a:t>Státní zřízení: konstituční monarchie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1995</a:t>
            </a:r>
          </a:p>
          <a:p>
            <a:r>
              <a:rPr lang="cs-CZ" dirty="0" smtClean="0"/>
              <a:t>Hl. město: Helsinky</a:t>
            </a:r>
          </a:p>
          <a:p>
            <a:r>
              <a:rPr lang="cs-CZ" dirty="0" smtClean="0"/>
              <a:t>Rozloha:  338 000 km2</a:t>
            </a:r>
          </a:p>
          <a:p>
            <a:r>
              <a:rPr lang="cs-CZ" dirty="0" smtClean="0"/>
              <a:t>Počet obyvatel: 5,3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1999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 od 1996</a:t>
            </a:r>
          </a:p>
          <a:p>
            <a:r>
              <a:rPr lang="cs-CZ" dirty="0" smtClean="0"/>
              <a:t>Jazyk: finština, švédština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Švédsko             Finsko</a:t>
            </a:r>
            <a:endParaRPr lang="cs-CZ" dirty="0"/>
          </a:p>
        </p:txBody>
      </p:sp>
      <p:pic>
        <p:nvPicPr>
          <p:cNvPr id="5" name="Obrázek 4" descr="Flag_of_Sweden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86050" y="428604"/>
            <a:ext cx="1214414" cy="759009"/>
          </a:xfrm>
          <a:prstGeom prst="rect">
            <a:avLst/>
          </a:prstGeom>
        </p:spPr>
      </p:pic>
      <p:pic>
        <p:nvPicPr>
          <p:cNvPr id="6" name="Obrázek 5" descr="Flag_of_Finland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43702" y="428604"/>
            <a:ext cx="1285427" cy="785818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1995</a:t>
            </a:r>
          </a:p>
          <a:p>
            <a:r>
              <a:rPr lang="cs-CZ" dirty="0" smtClean="0"/>
              <a:t>Hl. město: Vídeň</a:t>
            </a:r>
          </a:p>
          <a:p>
            <a:r>
              <a:rPr lang="cs-CZ" dirty="0" smtClean="0"/>
              <a:t>Rozloha:  83 870 km2</a:t>
            </a:r>
          </a:p>
          <a:p>
            <a:r>
              <a:rPr lang="cs-CZ" dirty="0" smtClean="0"/>
              <a:t>Počet obyvatel: 8,3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1999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1995</a:t>
            </a:r>
          </a:p>
          <a:p>
            <a:r>
              <a:rPr lang="cs-CZ" dirty="0" smtClean="0"/>
              <a:t>Jazyk: němčina</a:t>
            </a:r>
          </a:p>
          <a:p>
            <a:r>
              <a:rPr lang="cs-CZ" dirty="0" smtClean="0"/>
              <a:t>Státní zřízení: spolková republika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Lublaň</a:t>
            </a:r>
          </a:p>
          <a:p>
            <a:r>
              <a:rPr lang="cs-CZ" dirty="0" smtClean="0"/>
              <a:t>Rozloha:  20 273 km2</a:t>
            </a:r>
          </a:p>
          <a:p>
            <a:r>
              <a:rPr lang="cs-CZ" dirty="0" smtClean="0"/>
              <a:t>Počet obyvatel: 2 miliony</a:t>
            </a:r>
          </a:p>
          <a:p>
            <a:r>
              <a:rPr lang="cs-CZ" dirty="0" smtClean="0"/>
              <a:t>Měna: euro od 2007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slovinština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Rakousko           Slovinsko</a:t>
            </a:r>
            <a:endParaRPr lang="cs-CZ" dirty="0"/>
          </a:p>
        </p:txBody>
      </p:sp>
      <p:pic>
        <p:nvPicPr>
          <p:cNvPr id="5" name="Obrázek 4" descr="1200px-Flag_of_Slove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358082" y="571480"/>
            <a:ext cx="1285852" cy="642926"/>
          </a:xfrm>
          <a:prstGeom prst="rect">
            <a:avLst/>
          </a:prstGeom>
        </p:spPr>
      </p:pic>
      <p:pic>
        <p:nvPicPr>
          <p:cNvPr id="6" name="Obrázek 5" descr="900px-Flag_of_Austri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14678" y="500042"/>
            <a:ext cx="1142978" cy="761985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Praha</a:t>
            </a:r>
          </a:p>
          <a:p>
            <a:r>
              <a:rPr lang="cs-CZ" dirty="0" smtClean="0"/>
              <a:t>Rozloha:  78 866 km2</a:t>
            </a:r>
          </a:p>
          <a:p>
            <a:r>
              <a:rPr lang="cs-CZ" dirty="0" smtClean="0"/>
              <a:t>Počet obyvatel: 10,5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česká koruna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Bratislava</a:t>
            </a:r>
          </a:p>
          <a:p>
            <a:r>
              <a:rPr lang="cs-CZ" dirty="0" smtClean="0"/>
              <a:t>Rozloha:  48 845 km2</a:t>
            </a:r>
          </a:p>
          <a:p>
            <a:r>
              <a:rPr lang="cs-CZ" dirty="0" smtClean="0"/>
              <a:t>Počet obyvatel: 5,4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2009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slovenština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       Česká republika             </a:t>
            </a:r>
            <a:r>
              <a:rPr lang="cs-CZ" dirty="0" smtClean="0"/>
              <a:t>Slovensko</a:t>
            </a:r>
            <a:endParaRPr lang="cs-CZ" dirty="0"/>
          </a:p>
        </p:txBody>
      </p:sp>
      <p:pic>
        <p:nvPicPr>
          <p:cNvPr id="5" name="Obrázek 4" descr="900px-Flag_of_the_Czech_Republic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428604"/>
            <a:ext cx="1143009" cy="762005"/>
          </a:xfrm>
          <a:prstGeom prst="rect">
            <a:avLst/>
          </a:prstGeom>
        </p:spPr>
      </p:pic>
      <p:pic>
        <p:nvPicPr>
          <p:cNvPr id="6" name="Obrázek 5" descr="900px-Flag_of_Slovaki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2066" y="500042"/>
            <a:ext cx="1071540" cy="714360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Tallinn</a:t>
            </a:r>
          </a:p>
          <a:p>
            <a:r>
              <a:rPr lang="cs-CZ" dirty="0" smtClean="0"/>
              <a:t>Rozloha:  45 000 km2</a:t>
            </a:r>
          </a:p>
          <a:p>
            <a:r>
              <a:rPr lang="cs-CZ" dirty="0" smtClean="0"/>
              <a:t>Počet obyvatel: 1,3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euro od 2011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estonština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Riga</a:t>
            </a:r>
          </a:p>
          <a:p>
            <a:r>
              <a:rPr lang="cs-CZ" dirty="0" smtClean="0"/>
              <a:t>Rozloha:  65 000 km2</a:t>
            </a:r>
          </a:p>
          <a:p>
            <a:r>
              <a:rPr lang="cs-CZ" dirty="0" smtClean="0"/>
              <a:t>Počet obyvatel: 2,3 miliony</a:t>
            </a:r>
          </a:p>
          <a:p>
            <a:r>
              <a:rPr lang="cs-CZ" dirty="0" smtClean="0"/>
              <a:t>Měna: euro od 2014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lotyština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Estonsko            Lotyšsko</a:t>
            </a:r>
            <a:endParaRPr lang="cs-CZ" dirty="0"/>
          </a:p>
        </p:txBody>
      </p:sp>
      <p:pic>
        <p:nvPicPr>
          <p:cNvPr id="5" name="Obrázek 4" descr="990px-Flag_of_Esto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 flipV="1">
            <a:off x="3071802" y="500042"/>
            <a:ext cx="1071538" cy="681888"/>
          </a:xfrm>
          <a:prstGeom prst="rect">
            <a:avLst/>
          </a:prstGeom>
        </p:spPr>
      </p:pic>
      <p:pic>
        <p:nvPicPr>
          <p:cNvPr id="7" name="Obrázek 6" descr="Flag_of_Latvia.svg (1)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V="1">
            <a:off x="7215206" y="571480"/>
            <a:ext cx="1285884" cy="642942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Vilnius</a:t>
            </a:r>
          </a:p>
          <a:p>
            <a:r>
              <a:rPr lang="cs-CZ" dirty="0" smtClean="0"/>
              <a:t>Rozloha:  65 000 km2</a:t>
            </a:r>
          </a:p>
          <a:p>
            <a:r>
              <a:rPr lang="cs-CZ" dirty="0" smtClean="0"/>
              <a:t>Počet obyvatel:3,3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</a:t>
            </a:r>
            <a:r>
              <a:rPr lang="cs-CZ" dirty="0" err="1" smtClean="0"/>
              <a:t>litas</a:t>
            </a:r>
            <a:endParaRPr lang="cs-CZ" dirty="0" smtClean="0"/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litevština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Valletta</a:t>
            </a:r>
          </a:p>
          <a:p>
            <a:r>
              <a:rPr lang="cs-CZ" dirty="0" smtClean="0"/>
              <a:t>Rozloha:  316 km2</a:t>
            </a:r>
          </a:p>
          <a:p>
            <a:r>
              <a:rPr lang="cs-CZ" dirty="0" smtClean="0"/>
              <a:t>Počet obyvatel: 400 tisíc</a:t>
            </a:r>
          </a:p>
          <a:p>
            <a:r>
              <a:rPr lang="cs-CZ" dirty="0" smtClean="0"/>
              <a:t>Měna: euro od 2008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maltština, angličtina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Litva                   Malta</a:t>
            </a:r>
            <a:endParaRPr lang="cs-CZ" dirty="0"/>
          </a:p>
        </p:txBody>
      </p:sp>
      <p:pic>
        <p:nvPicPr>
          <p:cNvPr id="5" name="Obrázek 4" descr="1000px-Flag_of_Lithua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43108" y="428604"/>
            <a:ext cx="1190633" cy="714380"/>
          </a:xfrm>
          <a:prstGeom prst="rect">
            <a:avLst/>
          </a:prstGeom>
        </p:spPr>
      </p:pic>
      <p:pic>
        <p:nvPicPr>
          <p:cNvPr id="6" name="Obrázek 5" descr="900px-Flag_of_Malt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flipV="1">
            <a:off x="6429388" y="428604"/>
            <a:ext cx="1142978" cy="761985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Varšava</a:t>
            </a:r>
          </a:p>
          <a:p>
            <a:r>
              <a:rPr lang="cs-CZ" dirty="0" smtClean="0"/>
              <a:t>Rozloha:  312 679 km2</a:t>
            </a:r>
          </a:p>
          <a:p>
            <a:r>
              <a:rPr lang="cs-CZ" dirty="0" smtClean="0"/>
              <a:t>Počet obyvatel: 38,1 milionu</a:t>
            </a:r>
          </a:p>
          <a:p>
            <a:r>
              <a:rPr lang="cs-CZ" dirty="0" smtClean="0"/>
              <a:t>Měna: polský zlotý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polština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Budapešť</a:t>
            </a:r>
          </a:p>
          <a:p>
            <a:r>
              <a:rPr lang="cs-CZ" dirty="0" smtClean="0"/>
              <a:t>Rozloha:  93 000 km2</a:t>
            </a:r>
          </a:p>
          <a:p>
            <a:r>
              <a:rPr lang="cs-CZ" dirty="0" smtClean="0"/>
              <a:t>Počet obyvatel: 10 milionu</a:t>
            </a:r>
          </a:p>
          <a:p>
            <a:r>
              <a:rPr lang="cs-CZ" dirty="0" smtClean="0"/>
              <a:t>Měna:  forint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od 2007</a:t>
            </a:r>
          </a:p>
          <a:p>
            <a:r>
              <a:rPr lang="cs-CZ" dirty="0" smtClean="0"/>
              <a:t>Jazyk: maďarština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Polsko                Maďarsko</a:t>
            </a:r>
            <a:endParaRPr lang="cs-CZ" dirty="0"/>
          </a:p>
        </p:txBody>
      </p:sp>
      <p:pic>
        <p:nvPicPr>
          <p:cNvPr id="5" name="Obrázek 4" descr="Flag_of_Poland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28860" y="500042"/>
            <a:ext cx="1142976" cy="714360"/>
          </a:xfrm>
          <a:prstGeom prst="rect">
            <a:avLst/>
          </a:prstGeom>
        </p:spPr>
      </p:pic>
      <p:pic>
        <p:nvPicPr>
          <p:cNvPr id="6" name="Obrázek 5" descr="Flag_of_Hungary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00958" y="500042"/>
            <a:ext cx="1428728" cy="714364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2004</a:t>
            </a:r>
          </a:p>
          <a:p>
            <a:r>
              <a:rPr lang="cs-CZ" dirty="0" smtClean="0"/>
              <a:t>Hl. město: Nikósie</a:t>
            </a:r>
          </a:p>
          <a:p>
            <a:r>
              <a:rPr lang="cs-CZ" dirty="0" smtClean="0"/>
              <a:t>Rozloha:  9 250 km2</a:t>
            </a:r>
          </a:p>
          <a:p>
            <a:r>
              <a:rPr lang="cs-CZ" dirty="0" smtClean="0"/>
              <a:t>Počet obyvatel: 800 tisíc</a:t>
            </a:r>
          </a:p>
          <a:p>
            <a:r>
              <a:rPr lang="cs-CZ" dirty="0" smtClean="0"/>
              <a:t>Měna: euro od 2008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není součást</a:t>
            </a:r>
          </a:p>
          <a:p>
            <a:r>
              <a:rPr lang="cs-CZ" dirty="0" smtClean="0"/>
              <a:t>Jazyk: řečtina, turečtina</a:t>
            </a:r>
          </a:p>
          <a:p>
            <a:r>
              <a:rPr lang="cs-CZ" dirty="0" smtClean="0"/>
              <a:t>Státní zřízení: prezidentská republika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2013</a:t>
            </a:r>
          </a:p>
          <a:p>
            <a:r>
              <a:rPr lang="cs-CZ" dirty="0" smtClean="0"/>
              <a:t>Hl. město: Záhřeb</a:t>
            </a:r>
          </a:p>
          <a:p>
            <a:r>
              <a:rPr lang="cs-CZ" dirty="0" smtClean="0"/>
              <a:t>Rozloha:  56 594 km2</a:t>
            </a:r>
          </a:p>
          <a:p>
            <a:r>
              <a:rPr lang="cs-CZ" dirty="0" smtClean="0"/>
              <a:t>Počet obyvatel: 4,4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kuna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není součást, mělo by být od 2015</a:t>
            </a:r>
          </a:p>
          <a:p>
            <a:r>
              <a:rPr lang="cs-CZ" dirty="0" smtClean="0"/>
              <a:t>Jazyk: chorvatština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Kypr                        Chorvatsko</a:t>
            </a:r>
            <a:endParaRPr lang="cs-CZ" dirty="0"/>
          </a:p>
        </p:txBody>
      </p:sp>
      <p:pic>
        <p:nvPicPr>
          <p:cNvPr id="5" name="Obrázek 4" descr="Flag_of_Croat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143372" y="500042"/>
            <a:ext cx="1428760" cy="714380"/>
          </a:xfrm>
          <a:prstGeom prst="rect">
            <a:avLst/>
          </a:prstGeom>
        </p:spPr>
      </p:pic>
      <p:pic>
        <p:nvPicPr>
          <p:cNvPr id="6" name="Obrázek 5" descr="512px-Flag_of_Cyprus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00232" y="428604"/>
            <a:ext cx="1223954" cy="815173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2007</a:t>
            </a:r>
          </a:p>
          <a:p>
            <a:r>
              <a:rPr lang="cs-CZ" dirty="0" smtClean="0"/>
              <a:t>Hl. město: Sofie</a:t>
            </a:r>
          </a:p>
          <a:p>
            <a:r>
              <a:rPr lang="cs-CZ" dirty="0" smtClean="0"/>
              <a:t>Rozloha:  111 910 km2</a:t>
            </a:r>
          </a:p>
          <a:p>
            <a:r>
              <a:rPr lang="cs-CZ" dirty="0" smtClean="0"/>
              <a:t>Počet obyvatel: 7,6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lev</a:t>
            </a:r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není součást</a:t>
            </a:r>
          </a:p>
          <a:p>
            <a:r>
              <a:rPr lang="cs-CZ" dirty="0" smtClean="0"/>
              <a:t>Jazyk: bulharština</a:t>
            </a:r>
          </a:p>
          <a:p>
            <a:r>
              <a:rPr lang="cs-CZ" dirty="0" smtClean="0"/>
              <a:t>Státní zřízení: parlamentní republika</a:t>
            </a:r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Vstup do EU: 2007</a:t>
            </a:r>
          </a:p>
          <a:p>
            <a:r>
              <a:rPr lang="cs-CZ" dirty="0" smtClean="0"/>
              <a:t>Hl. město: Bukurešť</a:t>
            </a:r>
          </a:p>
          <a:p>
            <a:r>
              <a:rPr lang="cs-CZ" dirty="0" smtClean="0"/>
              <a:t>Rozloha:  237 500 km2</a:t>
            </a:r>
          </a:p>
          <a:p>
            <a:r>
              <a:rPr lang="cs-CZ" dirty="0" smtClean="0"/>
              <a:t>Počet obyvatel: 21,5 </a:t>
            </a:r>
            <a:r>
              <a:rPr lang="cs-CZ" dirty="0" smtClean="0"/>
              <a:t>milionů</a:t>
            </a:r>
            <a:endParaRPr lang="cs-CZ" dirty="0" smtClean="0"/>
          </a:p>
          <a:p>
            <a:r>
              <a:rPr lang="cs-CZ" dirty="0" smtClean="0"/>
              <a:t>Měna: rumunský </a:t>
            </a:r>
            <a:r>
              <a:rPr lang="cs-CZ" dirty="0" err="1" smtClean="0"/>
              <a:t>leu</a:t>
            </a:r>
            <a:endParaRPr lang="cs-CZ" dirty="0" smtClean="0"/>
          </a:p>
          <a:p>
            <a:r>
              <a:rPr lang="cs-CZ" dirty="0" err="1" smtClean="0"/>
              <a:t>Schengenský</a:t>
            </a:r>
            <a:r>
              <a:rPr lang="cs-CZ" dirty="0" smtClean="0"/>
              <a:t> prostor: není součást</a:t>
            </a:r>
          </a:p>
          <a:p>
            <a:r>
              <a:rPr lang="cs-CZ" dirty="0" smtClean="0"/>
              <a:t>Jazyk: rumunština</a:t>
            </a:r>
          </a:p>
          <a:p>
            <a:r>
              <a:rPr lang="cs-CZ" dirty="0" smtClean="0"/>
              <a:t>Státní zřízení: </a:t>
            </a:r>
            <a:r>
              <a:rPr lang="cs-CZ" dirty="0" err="1" smtClean="0"/>
              <a:t>poloprezidentská</a:t>
            </a:r>
            <a:r>
              <a:rPr lang="cs-CZ" dirty="0" smtClean="0"/>
              <a:t> republika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Bulharsko          Rumunsko</a:t>
            </a:r>
            <a:endParaRPr lang="cs-CZ" dirty="0"/>
          </a:p>
        </p:txBody>
      </p:sp>
      <p:pic>
        <p:nvPicPr>
          <p:cNvPr id="6" name="Obrázek 5" descr="600px-Flag_of_Romania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00958" y="500042"/>
            <a:ext cx="1142972" cy="761981"/>
          </a:xfrm>
          <a:prstGeom prst="rect">
            <a:avLst/>
          </a:prstGeom>
        </p:spPr>
      </p:pic>
      <p:pic>
        <p:nvPicPr>
          <p:cNvPr id="7" name="Obrázek 6" descr="Flag_of_Bulgaria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071802" y="500042"/>
            <a:ext cx="1190633" cy="714380"/>
          </a:xfrm>
          <a:prstGeom prst="rect">
            <a:avLst/>
          </a:prstGeom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Vyjmenujte zakládající země Evropské unie. </a:t>
            </a:r>
          </a:p>
          <a:p>
            <a:r>
              <a:rPr lang="cs-CZ" dirty="0" smtClean="0"/>
              <a:t>V jakém roce vstoupilo do EU nejvíce států a jaké to byly?</a:t>
            </a:r>
          </a:p>
          <a:p>
            <a:r>
              <a:rPr lang="cs-CZ" dirty="0" smtClean="0"/>
              <a:t>Které země EU nejsou v </a:t>
            </a:r>
            <a:r>
              <a:rPr lang="cs-CZ" dirty="0" err="1" smtClean="0"/>
              <a:t>Schengenském</a:t>
            </a:r>
            <a:r>
              <a:rPr lang="cs-CZ" dirty="0" smtClean="0"/>
              <a:t> prostoru?</a:t>
            </a:r>
          </a:p>
          <a:p>
            <a:r>
              <a:rPr lang="cs-CZ" dirty="0" smtClean="0"/>
              <a:t>Které země EU nejsou členy </a:t>
            </a:r>
            <a:r>
              <a:rPr lang="cs-CZ" dirty="0" err="1" smtClean="0"/>
              <a:t>eurozóny</a:t>
            </a:r>
            <a:r>
              <a:rPr lang="cs-CZ" dirty="0" smtClean="0"/>
              <a:t>?</a:t>
            </a:r>
          </a:p>
          <a:p>
            <a:r>
              <a:rPr lang="cs-CZ" dirty="0" smtClean="0"/>
              <a:t>Která země naposledy do EU přistoupila?</a:t>
            </a:r>
          </a:p>
          <a:p>
            <a:r>
              <a:rPr lang="cs-CZ" dirty="0" smtClean="0"/>
              <a:t>Které země EU jsou konstitučními monarchiemi?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000" dirty="0" smtClean="0"/>
              <a:t>Jednotlivé státy</a:t>
            </a:r>
            <a:r>
              <a:rPr lang="cs-CZ" sz="1000" i="1" dirty="0" smtClean="0"/>
              <a:t>. Evropská unie </a:t>
            </a:r>
            <a:r>
              <a:rPr lang="cs-CZ" sz="1000" dirty="0" smtClean="0"/>
              <a:t>[online]., ©2014 [cit. 2014-20-02]. Dostupné z: http://europa.eu/about-eu/countries/index_cs.htm</a:t>
            </a:r>
          </a:p>
          <a:p>
            <a:r>
              <a:rPr lang="cs-CZ" sz="1000" dirty="0" err="1" smtClean="0"/>
              <a:t>Verdy</a:t>
            </a:r>
            <a:r>
              <a:rPr lang="cs-CZ" sz="1000" dirty="0" smtClean="0"/>
              <a:t> P,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..</a:t>
            </a:r>
            <a:r>
              <a:rPr lang="pt-BR" sz="1000" i="1" dirty="0" smtClean="0"/>
              <a:t>http://</a:t>
            </a:r>
            <a:r>
              <a:rPr lang="cs-CZ" sz="1000" i="1" dirty="0" err="1" smtClean="0"/>
              <a:t>commons.wikimedia.org</a:t>
            </a:r>
            <a:r>
              <a:rPr lang="pt-BR" sz="1000" dirty="0" smtClean="0"/>
              <a:t> [online]. [cit. 2</a:t>
            </a:r>
            <a:r>
              <a:rPr lang="cs-CZ" sz="1000" dirty="0" smtClean="0"/>
              <a:t>0.2</a:t>
            </a:r>
            <a:r>
              <a:rPr lang="pt-BR" sz="1000" dirty="0" smtClean="0"/>
              <a:t>.201</a:t>
            </a:r>
            <a:r>
              <a:rPr lang="cs-CZ" sz="1000" dirty="0" smtClean="0"/>
              <a:t>4</a:t>
            </a:r>
            <a:r>
              <a:rPr lang="pt-BR" sz="1000" dirty="0" smtClean="0"/>
              <a:t>]. Dostupný na WWW:http://cs.wikipedia.org/wiki/Evropsk%C3%A1_unie#mediaviewer/Soubor:Flag_of_Europe.svg</a:t>
            </a:r>
            <a:endParaRPr lang="cs-CZ" sz="1000" dirty="0" smtClean="0"/>
          </a:p>
          <a:p>
            <a:r>
              <a:rPr lang="cs-CZ" sz="1000" dirty="0" smtClean="0"/>
              <a:t>David </a:t>
            </a:r>
            <a:r>
              <a:rPr lang="cs-CZ" sz="1000" dirty="0" err="1" smtClean="0"/>
              <a:t>Liuzzo</a:t>
            </a:r>
            <a:r>
              <a:rPr lang="cs-CZ" sz="1000" dirty="0" smtClean="0"/>
              <a:t>, </a:t>
            </a:r>
            <a:r>
              <a:rPr lang="cs-CZ" sz="1000" dirty="0" err="1" smtClean="0"/>
              <a:t>Wikipedia</a:t>
            </a:r>
            <a:r>
              <a:rPr lang="cs-CZ" sz="1000" dirty="0" smtClean="0"/>
              <a:t>..</a:t>
            </a:r>
            <a:r>
              <a:rPr lang="pt-BR" sz="1000" i="1" dirty="0" smtClean="0"/>
              <a:t>http://</a:t>
            </a:r>
            <a:r>
              <a:rPr lang="cs-CZ" sz="1000" i="1" dirty="0" err="1" smtClean="0"/>
              <a:t>commons.wikimedia.org</a:t>
            </a:r>
            <a:r>
              <a:rPr lang="pt-BR" sz="1000" dirty="0" smtClean="0"/>
              <a:t> [online]. [cit. 2</a:t>
            </a:r>
            <a:r>
              <a:rPr lang="cs-CZ" sz="1000" dirty="0" smtClean="0"/>
              <a:t>0.2</a:t>
            </a:r>
            <a:r>
              <a:rPr lang="pt-BR" sz="1000" dirty="0" smtClean="0"/>
              <a:t>.201</a:t>
            </a:r>
            <a:r>
              <a:rPr lang="cs-CZ" sz="1000" dirty="0" smtClean="0"/>
              <a:t>4</a:t>
            </a:r>
            <a:r>
              <a:rPr lang="pt-BR" sz="1000" dirty="0" smtClean="0"/>
              <a:t>]. Dostupný na WWW:http://cs.wikipedia.org/wiki/Evropsk%C3%A1_unie#mediaviewer/Soubor:EU_location_ALL.PNG</a:t>
            </a:r>
            <a:endParaRPr lang="cs-CZ" sz="1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263</TotalTime>
  <Words>1206</Words>
  <Application>Microsoft Office PowerPoint</Application>
  <PresentationFormat>Předvádění na obrazovce (4:3)</PresentationFormat>
  <Paragraphs>269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Státy Evropské unie</vt:lpstr>
      <vt:lpstr>Evropská unie 2014</vt:lpstr>
      <vt:lpstr>Belgie                 Lucembursko</vt:lpstr>
      <vt:lpstr>Nizozemsko        Francie</vt:lpstr>
      <vt:lpstr>Itálie                   Německo</vt:lpstr>
      <vt:lpstr>Spojené království              Irsko</vt:lpstr>
      <vt:lpstr>Dánsko                Řecko</vt:lpstr>
      <vt:lpstr>Španělsko         Portugalsko</vt:lpstr>
      <vt:lpstr>Švédsko             Finsko</vt:lpstr>
      <vt:lpstr>Rakousko           Slovinsko</vt:lpstr>
      <vt:lpstr>       Česká republika             Slovensko</vt:lpstr>
      <vt:lpstr>Estonsko            Lotyšsko</vt:lpstr>
      <vt:lpstr>Litva                   Malta</vt:lpstr>
      <vt:lpstr>Polsko                Maďarsko</vt:lpstr>
      <vt:lpstr>Kypr                        Chorvatsko</vt:lpstr>
      <vt:lpstr>Bulharsko          Rumunsko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Státy Evropské unie</dc:title>
  <dc:creator>Notebook</dc:creator>
  <cp:lastModifiedBy>Lenka</cp:lastModifiedBy>
  <cp:revision>30</cp:revision>
  <dcterms:created xsi:type="dcterms:W3CDTF">2014-05-11T07:32:54Z</dcterms:created>
  <dcterms:modified xsi:type="dcterms:W3CDTF">2014-05-16T18:39:51Z</dcterms:modified>
</cp:coreProperties>
</file>