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492D"/>
    <a:srgbClr val="FB554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VY_32_INOVACE_05_SOUHLÁSKY_MĚKKÉ SOUHLÁSKY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Měkké souhlásky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3CD0FE25-6EAA-495F-B11F-4E044892F448}" type="presParOf" srcId="{333A1088-737F-45CB-B68E-254E46348037}" destId="{AED2198E-93D5-4001-81B4-73124B309672}" srcOrd="15" destOrd="0" presId="urn:microsoft.com/office/officeart/2005/8/layout/target3"/>
    <dgm:cxn modelId="{0C92C671-C775-4BE2-AA77-D6CC8D49E0A7}" type="presParOf" srcId="{333A1088-737F-45CB-B68E-254E46348037}" destId="{2BE915AB-18AA-4053-B92C-3BFC9ED204BB}" srcOrd="16" destOrd="0" presId="urn:microsoft.com/office/officeart/2005/8/layout/target3"/>
    <dgm:cxn modelId="{3B6146DE-31A5-434D-8705-C771541957F8}" type="presParOf" srcId="{333A1088-737F-45CB-B68E-254E46348037}" destId="{6BB5E863-4638-4E1D-BFDE-399D028AC4ED}" srcOrd="17" destOrd="0" presId="urn:microsoft.com/office/officeart/2005/8/layout/target3"/>
    <dgm:cxn modelId="{12639699-95A5-433B-A634-52C303237A5E}" type="presParOf" srcId="{333A1088-737F-45CB-B68E-254E46348037}" destId="{5A5FFA88-C948-4069-8E93-59FA12366E83}" srcOrd="18" destOrd="0" presId="urn:microsoft.com/office/officeart/2005/8/layout/target3"/>
    <dgm:cxn modelId="{1F593C37-452D-4B47-A629-E931FC33C0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VY_32_INOVACE_05_SOUHLÁSKY_MĚKKÉ SOUHLÁSKY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Měkké souhlásky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2EOZRNWK\MC9003825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429000"/>
            <a:ext cx="1800200" cy="18002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MĚKKÉ SOUHLÁSKY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Po souhláskách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ž, š, č, ř, c, j, ď, ť, ň </a:t>
            </a:r>
            <a:r>
              <a:rPr lang="cs-CZ" dirty="0" smtClean="0"/>
              <a:t>se píše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i –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Souhláskám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ž, š, č, ř, c, j, ď, ť, ň </a:t>
            </a:r>
            <a:r>
              <a:rPr lang="cs-CZ" dirty="0" smtClean="0"/>
              <a:t>tedy říkáme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měkké souhlásky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Říkej měkce jako když pípá ptáček: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Ži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ši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či,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ři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ji,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ti, ni napiš vždycky měkké i.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cs-CZ" dirty="0" smtClean="0"/>
              <a:t>Pomůžeš mravenečkovi navléknout korále s měkkými slabikami?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L9NQ16BA\MC9002331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221088"/>
            <a:ext cx="1145768" cy="1657953"/>
          </a:xfrm>
          <a:prstGeom prst="rect">
            <a:avLst/>
          </a:prstGeom>
          <a:noFill/>
        </p:spPr>
      </p:pic>
      <p:sp>
        <p:nvSpPr>
          <p:cNvPr id="7" name="Volný tvar 6"/>
          <p:cNvSpPr/>
          <p:nvPr/>
        </p:nvSpPr>
        <p:spPr>
          <a:xfrm>
            <a:off x="1115616" y="2716696"/>
            <a:ext cx="6840759" cy="583095"/>
          </a:xfrm>
          <a:custGeom>
            <a:avLst/>
            <a:gdLst>
              <a:gd name="connsiteX0" fmla="*/ 0 w 1510748"/>
              <a:gd name="connsiteY0" fmla="*/ 0 h 583095"/>
              <a:gd name="connsiteX1" fmla="*/ 13252 w 1510748"/>
              <a:gd name="connsiteY1" fmla="*/ 39756 h 583095"/>
              <a:gd name="connsiteX2" fmla="*/ 39756 w 1510748"/>
              <a:gd name="connsiteY2" fmla="*/ 66261 h 583095"/>
              <a:gd name="connsiteX3" fmla="*/ 92765 w 1510748"/>
              <a:gd name="connsiteY3" fmla="*/ 145774 h 583095"/>
              <a:gd name="connsiteX4" fmla="*/ 119270 w 1510748"/>
              <a:gd name="connsiteY4" fmla="*/ 185530 h 583095"/>
              <a:gd name="connsiteX5" fmla="*/ 145774 w 1510748"/>
              <a:gd name="connsiteY5" fmla="*/ 225287 h 583095"/>
              <a:gd name="connsiteX6" fmla="*/ 185530 w 1510748"/>
              <a:gd name="connsiteY6" fmla="*/ 238539 h 583095"/>
              <a:gd name="connsiteX7" fmla="*/ 265043 w 1510748"/>
              <a:gd name="connsiteY7" fmla="*/ 344556 h 583095"/>
              <a:gd name="connsiteX8" fmla="*/ 291548 w 1510748"/>
              <a:gd name="connsiteY8" fmla="*/ 371061 h 583095"/>
              <a:gd name="connsiteX9" fmla="*/ 331304 w 1510748"/>
              <a:gd name="connsiteY9" fmla="*/ 410817 h 583095"/>
              <a:gd name="connsiteX10" fmla="*/ 371061 w 1510748"/>
              <a:gd name="connsiteY10" fmla="*/ 424069 h 583095"/>
              <a:gd name="connsiteX11" fmla="*/ 463826 w 1510748"/>
              <a:gd name="connsiteY11" fmla="*/ 503582 h 583095"/>
              <a:gd name="connsiteX12" fmla="*/ 543339 w 1510748"/>
              <a:gd name="connsiteY12" fmla="*/ 530087 h 583095"/>
              <a:gd name="connsiteX13" fmla="*/ 583096 w 1510748"/>
              <a:gd name="connsiteY13" fmla="*/ 543339 h 583095"/>
              <a:gd name="connsiteX14" fmla="*/ 622852 w 1510748"/>
              <a:gd name="connsiteY14" fmla="*/ 556591 h 583095"/>
              <a:gd name="connsiteX15" fmla="*/ 742122 w 1510748"/>
              <a:gd name="connsiteY15" fmla="*/ 583095 h 583095"/>
              <a:gd name="connsiteX16" fmla="*/ 914400 w 1510748"/>
              <a:gd name="connsiteY16" fmla="*/ 569843 h 583095"/>
              <a:gd name="connsiteX17" fmla="*/ 993913 w 1510748"/>
              <a:gd name="connsiteY17" fmla="*/ 543339 h 583095"/>
              <a:gd name="connsiteX18" fmla="*/ 1060174 w 1510748"/>
              <a:gd name="connsiteY18" fmla="*/ 490330 h 583095"/>
              <a:gd name="connsiteX19" fmla="*/ 1099930 w 1510748"/>
              <a:gd name="connsiteY19" fmla="*/ 477078 h 583095"/>
              <a:gd name="connsiteX20" fmla="*/ 1166191 w 1510748"/>
              <a:gd name="connsiteY20" fmla="*/ 437321 h 583095"/>
              <a:gd name="connsiteX21" fmla="*/ 1192696 w 1510748"/>
              <a:gd name="connsiteY21" fmla="*/ 410817 h 583095"/>
              <a:gd name="connsiteX22" fmla="*/ 1232452 w 1510748"/>
              <a:gd name="connsiteY22" fmla="*/ 384313 h 583095"/>
              <a:gd name="connsiteX23" fmla="*/ 1325217 w 1510748"/>
              <a:gd name="connsiteY23" fmla="*/ 304800 h 583095"/>
              <a:gd name="connsiteX24" fmla="*/ 1351722 w 1510748"/>
              <a:gd name="connsiteY24" fmla="*/ 265043 h 583095"/>
              <a:gd name="connsiteX25" fmla="*/ 1391478 w 1510748"/>
              <a:gd name="connsiteY25" fmla="*/ 225287 h 583095"/>
              <a:gd name="connsiteX26" fmla="*/ 1470991 w 1510748"/>
              <a:gd name="connsiteY26" fmla="*/ 92765 h 583095"/>
              <a:gd name="connsiteX27" fmla="*/ 1510748 w 1510748"/>
              <a:gd name="connsiteY27" fmla="*/ 39756 h 58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510748" h="583095">
                <a:moveTo>
                  <a:pt x="0" y="0"/>
                </a:moveTo>
                <a:cubicBezTo>
                  <a:pt x="4417" y="13252"/>
                  <a:pt x="6065" y="27778"/>
                  <a:pt x="13252" y="39756"/>
                </a:cubicBezTo>
                <a:cubicBezTo>
                  <a:pt x="19680" y="50470"/>
                  <a:pt x="32259" y="56266"/>
                  <a:pt x="39756" y="66261"/>
                </a:cubicBezTo>
                <a:cubicBezTo>
                  <a:pt x="58869" y="91745"/>
                  <a:pt x="75095" y="119270"/>
                  <a:pt x="92765" y="145774"/>
                </a:cubicBezTo>
                <a:lnTo>
                  <a:pt x="119270" y="185530"/>
                </a:lnTo>
                <a:cubicBezTo>
                  <a:pt x="128105" y="198782"/>
                  <a:pt x="130664" y="220250"/>
                  <a:pt x="145774" y="225287"/>
                </a:cubicBezTo>
                <a:lnTo>
                  <a:pt x="185530" y="238539"/>
                </a:lnTo>
                <a:cubicBezTo>
                  <a:pt x="208661" y="307927"/>
                  <a:pt x="188906" y="268418"/>
                  <a:pt x="265043" y="344556"/>
                </a:cubicBezTo>
                <a:lnTo>
                  <a:pt x="291548" y="371061"/>
                </a:lnTo>
                <a:cubicBezTo>
                  <a:pt x="304800" y="384313"/>
                  <a:pt x="313525" y="404891"/>
                  <a:pt x="331304" y="410817"/>
                </a:cubicBezTo>
                <a:lnTo>
                  <a:pt x="371061" y="424069"/>
                </a:lnTo>
                <a:cubicBezTo>
                  <a:pt x="397334" y="450342"/>
                  <a:pt x="427497" y="487436"/>
                  <a:pt x="463826" y="503582"/>
                </a:cubicBezTo>
                <a:cubicBezTo>
                  <a:pt x="489356" y="514929"/>
                  <a:pt x="516835" y="521252"/>
                  <a:pt x="543339" y="530087"/>
                </a:cubicBezTo>
                <a:lnTo>
                  <a:pt x="583096" y="543339"/>
                </a:lnTo>
                <a:cubicBezTo>
                  <a:pt x="596348" y="547756"/>
                  <a:pt x="609154" y="553852"/>
                  <a:pt x="622852" y="556591"/>
                </a:cubicBezTo>
                <a:cubicBezTo>
                  <a:pt x="706973" y="573415"/>
                  <a:pt x="667261" y="564380"/>
                  <a:pt x="742122" y="583095"/>
                </a:cubicBezTo>
                <a:cubicBezTo>
                  <a:pt x="799548" y="578678"/>
                  <a:pt x="857509" y="578826"/>
                  <a:pt x="914400" y="569843"/>
                </a:cubicBezTo>
                <a:cubicBezTo>
                  <a:pt x="941996" y="565486"/>
                  <a:pt x="993913" y="543339"/>
                  <a:pt x="993913" y="543339"/>
                </a:cubicBezTo>
                <a:cubicBezTo>
                  <a:pt x="1018567" y="518685"/>
                  <a:pt x="1026736" y="507049"/>
                  <a:pt x="1060174" y="490330"/>
                </a:cubicBezTo>
                <a:cubicBezTo>
                  <a:pt x="1072668" y="484083"/>
                  <a:pt x="1086678" y="481495"/>
                  <a:pt x="1099930" y="477078"/>
                </a:cubicBezTo>
                <a:cubicBezTo>
                  <a:pt x="1167088" y="409923"/>
                  <a:pt x="1080175" y="488931"/>
                  <a:pt x="1166191" y="437321"/>
                </a:cubicBezTo>
                <a:cubicBezTo>
                  <a:pt x="1176905" y="430893"/>
                  <a:pt x="1182940" y="418622"/>
                  <a:pt x="1192696" y="410817"/>
                </a:cubicBezTo>
                <a:cubicBezTo>
                  <a:pt x="1205133" y="400868"/>
                  <a:pt x="1220359" y="394678"/>
                  <a:pt x="1232452" y="384313"/>
                </a:cubicBezTo>
                <a:cubicBezTo>
                  <a:pt x="1344925" y="287907"/>
                  <a:pt x="1233947" y="365647"/>
                  <a:pt x="1325217" y="304800"/>
                </a:cubicBezTo>
                <a:cubicBezTo>
                  <a:pt x="1334052" y="291548"/>
                  <a:pt x="1341526" y="277279"/>
                  <a:pt x="1351722" y="265043"/>
                </a:cubicBezTo>
                <a:cubicBezTo>
                  <a:pt x="1363720" y="250646"/>
                  <a:pt x="1380585" y="240537"/>
                  <a:pt x="1391478" y="225287"/>
                </a:cubicBezTo>
                <a:cubicBezTo>
                  <a:pt x="1443757" y="152097"/>
                  <a:pt x="1388437" y="175316"/>
                  <a:pt x="1470991" y="92765"/>
                </a:cubicBezTo>
                <a:cubicBezTo>
                  <a:pt x="1504481" y="59277"/>
                  <a:pt x="1491909" y="77436"/>
                  <a:pt x="1510748" y="39756"/>
                </a:cubicBezTo>
              </a:path>
            </a:pathLst>
          </a:cu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Dvanáctiúhelník 7"/>
          <p:cNvSpPr/>
          <p:nvPr/>
        </p:nvSpPr>
        <p:spPr>
          <a:xfrm>
            <a:off x="4139952" y="1772816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Dvanáctiúhelník 8"/>
          <p:cNvSpPr/>
          <p:nvPr/>
        </p:nvSpPr>
        <p:spPr>
          <a:xfrm>
            <a:off x="6588224" y="3933056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Dvanáctiúhelník 9"/>
          <p:cNvSpPr/>
          <p:nvPr/>
        </p:nvSpPr>
        <p:spPr>
          <a:xfrm>
            <a:off x="3203848" y="3933056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Dvanáctiúhelník 10"/>
          <p:cNvSpPr/>
          <p:nvPr/>
        </p:nvSpPr>
        <p:spPr>
          <a:xfrm>
            <a:off x="1259632" y="5445224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Dvanáctiúhelník 11"/>
          <p:cNvSpPr/>
          <p:nvPr/>
        </p:nvSpPr>
        <p:spPr>
          <a:xfrm>
            <a:off x="5436096" y="4005064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Dvanáctiúhelník 12"/>
          <p:cNvSpPr/>
          <p:nvPr/>
        </p:nvSpPr>
        <p:spPr>
          <a:xfrm>
            <a:off x="5580112" y="1988840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Dvanáctiúhelník 13"/>
          <p:cNvSpPr/>
          <p:nvPr/>
        </p:nvSpPr>
        <p:spPr>
          <a:xfrm>
            <a:off x="1979712" y="4293096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di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Dvanáctiúhelník 14"/>
          <p:cNvSpPr/>
          <p:nvPr/>
        </p:nvSpPr>
        <p:spPr>
          <a:xfrm>
            <a:off x="2915816" y="2132856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Dvanáctiúhelník 15"/>
          <p:cNvSpPr/>
          <p:nvPr/>
        </p:nvSpPr>
        <p:spPr>
          <a:xfrm>
            <a:off x="6084168" y="5589240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ni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Dvanáctiúhelník 16"/>
          <p:cNvSpPr/>
          <p:nvPr/>
        </p:nvSpPr>
        <p:spPr>
          <a:xfrm>
            <a:off x="7164288" y="4869160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ki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Dvanáctiúhelník 17"/>
          <p:cNvSpPr/>
          <p:nvPr/>
        </p:nvSpPr>
        <p:spPr>
          <a:xfrm>
            <a:off x="2843808" y="5013176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Dvanáctiúhelník 18"/>
          <p:cNvSpPr/>
          <p:nvPr/>
        </p:nvSpPr>
        <p:spPr>
          <a:xfrm>
            <a:off x="971600" y="3933056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Dvanáctiúhelník 19"/>
          <p:cNvSpPr/>
          <p:nvPr/>
        </p:nvSpPr>
        <p:spPr>
          <a:xfrm>
            <a:off x="7596336" y="3501008"/>
            <a:ext cx="648072" cy="576064"/>
          </a:xfrm>
          <a:prstGeom prst="dodecagon">
            <a:avLst/>
          </a:prstGeom>
          <a:solidFill>
            <a:srgbClr val="FB5543"/>
          </a:solidFill>
          <a:ln>
            <a:solidFill>
              <a:srgbClr val="EF492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09898E-6 L -0.14965 -0.14686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26735E-6 L 0.22049 -0.36725 " pathEditMode="relative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-0.01064 L -0.09843 -0.167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1.2951E-7 L -0.55121 -0.17831 " pathEditMode="relative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4.98612E-6 L -0.36232 0.09435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6272E-6 L -0.07882 0.14685 " pathEditMode="relative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8.29787E-6 L 0.40955 -0.20976 " pathEditMode="relative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7012E-6 L 0.40938 0.09436 " pathEditMode="relative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0213E-6 L 0.14965 -0.46161 " pathEditMode="relative" ptsTypes="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Najdeš na louce schované měkké slabiky a dokážeš je seřadit?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___________________________________________________________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1026" name="Picture 2" descr="C:\Users\Marcela\AppData\Local\Microsoft\Windows\Temporary Internet Files\Content.IE5\O0MZE86X\MC9002034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7992888" cy="4176464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699792" y="2492896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ží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876256" y="2708920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ší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948264" y="4437112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čí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115616" y="3933056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ří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64088" y="3068960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cí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339752" y="3429000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jí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987824" y="4797152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dí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067944" y="2780928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tí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004048" y="3933056"/>
            <a:ext cx="648072" cy="504056"/>
          </a:xfrm>
          <a:prstGeom prst="ellipse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ní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8.51064E-7 L -0.15746 0.39847 " pathEditMode="relative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8.51064E-7 L 0.22846 0.26226 " pathEditMode="relative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2.11841E-6 L -0.50399 0.18895 " pathEditMode="relative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8.51064E-7 L -0.57483 0.44057 " pathEditMode="relative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8.51064E-7 L -0.18907 0.47225 " pathEditMode="relative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1573 L 0.27187 0.3411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" y="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8.51064E-7 L 0.28351 0.13645 " pathEditMode="relative" ptsTypes="A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11841E-6 L 0.23611 0.43016 " pathEditMode="relative" ptsTypes="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0532 L 0.21667 0.2571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</TotalTime>
  <Words>165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MĚKKÉ SOUHLÁSKY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VY_32_INOVACE_05_SOUHLÁSKY_MĚKKÉ SOUHLÁSKY</dc:title>
  <dc:creator>Marcela</dc:creator>
  <cp:lastModifiedBy>Marcela</cp:lastModifiedBy>
  <cp:revision>15</cp:revision>
  <dcterms:created xsi:type="dcterms:W3CDTF">2011-08-15T08:23:21Z</dcterms:created>
  <dcterms:modified xsi:type="dcterms:W3CDTF">2012-04-04T15:42:52Z</dcterms:modified>
</cp:coreProperties>
</file>