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9" r:id="rId4"/>
    <p:sldId id="260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4E12"/>
    <a:srgbClr val="60F15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VY_32_INOVACE_06_SOUHLÁSKY_PSANÍ I-Í PO MĚKKÝCH SOUHLÁSKÁCH 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Psaní i-í po měkkých souhláskách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647EC71-9012-407B-BB8D-86859AB32940}" type="presOf" srcId="{4C35D32F-0EAB-4CD7-82EE-45574DC2A586}" destId="{8BEBB6EC-1DAA-4CAC-8A25-BC0FCBD5DBD5}" srcOrd="0" destOrd="0" presId="urn:microsoft.com/office/officeart/2005/8/layout/target3"/>
    <dgm:cxn modelId="{7BC06BC3-D0E3-4DAF-8438-64A76F1E9222}" type="presOf" srcId="{D8197B8C-B260-4A16-BDF4-0947B075E274}" destId="{5A5FFA88-C948-4069-8E93-59FA12366E83}" srcOrd="1" destOrd="0" presId="urn:microsoft.com/office/officeart/2005/8/layout/target3"/>
    <dgm:cxn modelId="{EA62E7B8-9B92-47B8-A5CE-4B22FC85268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4DEB945-93AF-49C7-852B-002BDFC16461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532BD91-7247-4F2C-AEA5-F104E2A2078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633C58C-72B2-4FD4-BA18-A903CEB8C905}" type="presOf" srcId="{D1B46980-6531-4606-95E6-44980827E919}" destId="{6140AFEC-043D-4C43-A2F9-D0F5331DF3A3}" srcOrd="0" destOrd="0" presId="urn:microsoft.com/office/officeart/2005/8/layout/target3"/>
    <dgm:cxn modelId="{9265D162-D1DF-4CA4-9370-44251EB80CF1}" type="presOf" srcId="{B651F6E3-6281-48DB-9319-2AEAFDAE7572}" destId="{6BB5E863-4638-4E1D-BFDE-399D028AC4ED}" srcOrd="1" destOrd="0" presId="urn:microsoft.com/office/officeart/2005/8/layout/target3"/>
    <dgm:cxn modelId="{08D1BE90-E1FB-46DA-8FDD-10B7CDB7C148}" type="presOf" srcId="{4C35D32F-0EAB-4CD7-82EE-45574DC2A586}" destId="{890E4F0B-2866-4A3F-A3C7-2A14B1797930}" srcOrd="1" destOrd="0" presId="urn:microsoft.com/office/officeart/2005/8/layout/target3"/>
    <dgm:cxn modelId="{93375633-EE1C-47B4-8893-91F535AE74A2}" type="presOf" srcId="{D8197B8C-B260-4A16-BDF4-0947B075E274}" destId="{25B08C86-7E15-44DC-BE7F-FFB55DD49D12}" srcOrd="0" destOrd="0" presId="urn:microsoft.com/office/officeart/2005/8/layout/target3"/>
    <dgm:cxn modelId="{D80C14DD-AC1A-4F77-A2BA-6602EDBD117C}" type="presOf" srcId="{D1D4F407-5343-4D3F-B5B9-D407B03CAEB4}" destId="{D005CE8C-CC26-4C3E-AC11-E15060ECD759}" srcOrd="0" destOrd="0" presId="urn:microsoft.com/office/officeart/2005/8/layout/target3"/>
    <dgm:cxn modelId="{64378468-A8F1-4056-A367-DBE349893D19}" type="presOf" srcId="{757F3AB3-0718-4624-B441-E567A8F0AB56}" destId="{333A1088-737F-45CB-B68E-254E46348037}" srcOrd="0" destOrd="0" presId="urn:microsoft.com/office/officeart/2005/8/layout/target3"/>
    <dgm:cxn modelId="{23401D83-AE9F-456E-B2DA-65DC406A7D74}" type="presParOf" srcId="{333A1088-737F-45CB-B68E-254E46348037}" destId="{F5ABB229-8D3B-4694-996A-96F23CF14429}" srcOrd="0" destOrd="0" presId="urn:microsoft.com/office/officeart/2005/8/layout/target3"/>
    <dgm:cxn modelId="{BB11CC88-62FB-480F-A214-E7BD263713DE}" type="presParOf" srcId="{333A1088-737F-45CB-B68E-254E46348037}" destId="{F41139FD-01EE-4571-8B17-4FB00FC51163}" srcOrd="1" destOrd="0" presId="urn:microsoft.com/office/officeart/2005/8/layout/target3"/>
    <dgm:cxn modelId="{3CEF2972-94AB-483E-8FFC-D35D743E3BD0}" type="presParOf" srcId="{333A1088-737F-45CB-B68E-254E46348037}" destId="{D005CE8C-CC26-4C3E-AC11-E15060ECD759}" srcOrd="2" destOrd="0" presId="urn:microsoft.com/office/officeart/2005/8/layout/target3"/>
    <dgm:cxn modelId="{C84D9170-1191-45AB-B453-738E39F81019}" type="presParOf" srcId="{333A1088-737F-45CB-B68E-254E46348037}" destId="{2C702D82-9B77-49B7-9568-BB8EB47C3372}" srcOrd="3" destOrd="0" presId="urn:microsoft.com/office/officeart/2005/8/layout/target3"/>
    <dgm:cxn modelId="{92134280-8E5E-4A4D-BDF0-315EFFAB7234}" type="presParOf" srcId="{333A1088-737F-45CB-B68E-254E46348037}" destId="{A52A0455-90FF-4808-ABD0-F02540D31D5A}" srcOrd="4" destOrd="0" presId="urn:microsoft.com/office/officeart/2005/8/layout/target3"/>
    <dgm:cxn modelId="{07FFF4E8-489B-4014-AE80-8238ACBE2087}" type="presParOf" srcId="{333A1088-737F-45CB-B68E-254E46348037}" destId="{6140AFEC-043D-4C43-A2F9-D0F5331DF3A3}" srcOrd="5" destOrd="0" presId="urn:microsoft.com/office/officeart/2005/8/layout/target3"/>
    <dgm:cxn modelId="{FFE77E13-7C91-4DEC-9F56-5B53E3F5CC38}" type="presParOf" srcId="{333A1088-737F-45CB-B68E-254E46348037}" destId="{9358AC05-5D7D-4327-9F80-1AD486AEA664}" srcOrd="6" destOrd="0" presId="urn:microsoft.com/office/officeart/2005/8/layout/target3"/>
    <dgm:cxn modelId="{61DC4F5C-7F65-4FE9-8DC6-E83C8B842323}" type="presParOf" srcId="{333A1088-737F-45CB-B68E-254E46348037}" destId="{313FC574-E1CD-4FB4-B054-0B805CE0447D}" srcOrd="7" destOrd="0" presId="urn:microsoft.com/office/officeart/2005/8/layout/target3"/>
    <dgm:cxn modelId="{3D936A8E-B7F1-41EF-A5E6-33680B7DDB13}" type="presParOf" srcId="{333A1088-737F-45CB-B68E-254E46348037}" destId="{619D679B-A015-4ECF-8348-D1034C574F40}" srcOrd="8" destOrd="0" presId="urn:microsoft.com/office/officeart/2005/8/layout/target3"/>
    <dgm:cxn modelId="{382DA66F-A27F-4F8A-A416-FE0C3876639E}" type="presParOf" srcId="{333A1088-737F-45CB-B68E-254E46348037}" destId="{322283A8-4A27-4CDA-BAE3-F381106A9174}" srcOrd="9" destOrd="0" presId="urn:microsoft.com/office/officeart/2005/8/layout/target3"/>
    <dgm:cxn modelId="{81CD0358-1A2F-41DD-BFA5-266DABBC514B}" type="presParOf" srcId="{333A1088-737F-45CB-B68E-254E46348037}" destId="{FFC9F71D-1B4F-4AD9-A4A6-86ADEFC8AF5C}" srcOrd="10" destOrd="0" presId="urn:microsoft.com/office/officeart/2005/8/layout/target3"/>
    <dgm:cxn modelId="{70059D29-EF6E-4DE0-9CA9-CDD0E5D100CE}" type="presParOf" srcId="{333A1088-737F-45CB-B68E-254E46348037}" destId="{25B08C86-7E15-44DC-BE7F-FFB55DD49D12}" srcOrd="11" destOrd="0" presId="urn:microsoft.com/office/officeart/2005/8/layout/target3"/>
    <dgm:cxn modelId="{0BF41F1F-F715-43BC-A521-3155D1F64138}" type="presParOf" srcId="{333A1088-737F-45CB-B68E-254E46348037}" destId="{76644BE8-9D7C-4C09-B250-3D10AF48CBB7}" srcOrd="12" destOrd="0" presId="urn:microsoft.com/office/officeart/2005/8/layout/target3"/>
    <dgm:cxn modelId="{37A84D23-B7D1-4CAE-BD68-52F5D1F7BAEA}" type="presParOf" srcId="{333A1088-737F-45CB-B68E-254E46348037}" destId="{EE85B701-7295-41C0-BA7A-34D3756A2AE6}" srcOrd="13" destOrd="0" presId="urn:microsoft.com/office/officeart/2005/8/layout/target3"/>
    <dgm:cxn modelId="{6613FF77-83CA-4056-A9D1-AC59E06D7217}" type="presParOf" srcId="{333A1088-737F-45CB-B68E-254E46348037}" destId="{8BEBB6EC-1DAA-4CAC-8A25-BC0FCBD5DBD5}" srcOrd="14" destOrd="0" presId="urn:microsoft.com/office/officeart/2005/8/layout/target3"/>
    <dgm:cxn modelId="{15629C2B-DE21-4877-AA5F-C856499BB7AB}" type="presParOf" srcId="{333A1088-737F-45CB-B68E-254E46348037}" destId="{AED2198E-93D5-4001-81B4-73124B309672}" srcOrd="15" destOrd="0" presId="urn:microsoft.com/office/officeart/2005/8/layout/target3"/>
    <dgm:cxn modelId="{FA050A36-7E3C-43CC-9887-A9017354F1EE}" type="presParOf" srcId="{333A1088-737F-45CB-B68E-254E46348037}" destId="{2BE915AB-18AA-4053-B92C-3BFC9ED204BB}" srcOrd="16" destOrd="0" presId="urn:microsoft.com/office/officeart/2005/8/layout/target3"/>
    <dgm:cxn modelId="{23EBAF42-0ED4-43F7-8ED1-94E45F90FD74}" type="presParOf" srcId="{333A1088-737F-45CB-B68E-254E46348037}" destId="{6BB5E863-4638-4E1D-BFDE-399D028AC4ED}" srcOrd="17" destOrd="0" presId="urn:microsoft.com/office/officeart/2005/8/layout/target3"/>
    <dgm:cxn modelId="{91B4283B-BB37-4784-AB0F-BAE5A5C779D8}" type="presParOf" srcId="{333A1088-737F-45CB-B68E-254E46348037}" destId="{5A5FFA88-C948-4069-8E93-59FA12366E83}" srcOrd="18" destOrd="0" presId="urn:microsoft.com/office/officeart/2005/8/layout/target3"/>
    <dgm:cxn modelId="{5CCAB822-6F5F-4145-9F7F-6A86FE14BE7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VY_32_INOVACE_06_SOUHLÁSKY_PSANÍ I-Í PO MĚKKÝCH SOUHLÁSKÁCH 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Psaní i-í po měkkých souhláskách 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jako pracovní listy.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PSANÍ I-Í PO MĚKKÝCH SOUHLÁSKÁCH 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r>
              <a:rPr lang="cs-CZ" dirty="0" smtClean="0"/>
              <a:t>Dokážeš doplnit měkké slabiky do slov?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899592" y="2348880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krej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899592" y="2924944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bo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čky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899592" y="3501008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899592" y="4077072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tka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čky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899592" y="4653136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__šek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899592" y="5229200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komá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5004048" y="2348880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kohou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Vývojový diagram: děrná páska 16"/>
          <p:cNvSpPr/>
          <p:nvPr/>
        </p:nvSpPr>
        <p:spPr>
          <a:xfrm>
            <a:off x="5004048" y="2924944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vrab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Vývojový diagram: děrná páska 17"/>
          <p:cNvSpPr/>
          <p:nvPr/>
        </p:nvSpPr>
        <p:spPr>
          <a:xfrm>
            <a:off x="5004048" y="3501008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__žala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Vývojový diagram: děrná páska 18"/>
          <p:cNvSpPr/>
          <p:nvPr/>
        </p:nvSpPr>
        <p:spPr>
          <a:xfrm>
            <a:off x="5004048" y="4077072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__písek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5004048" y="4653136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d__ví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5004048" y="5229200"/>
            <a:ext cx="1512168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jed__</a:t>
            </a:r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čka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2555776" y="2348880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krejčí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24" name="Vývojový diagram: děrná páska 23"/>
          <p:cNvSpPr/>
          <p:nvPr/>
        </p:nvSpPr>
        <p:spPr>
          <a:xfrm>
            <a:off x="2555776" y="2924944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botičky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25" name="Vývojový diagram: děrná páska 24"/>
          <p:cNvSpPr/>
          <p:nvPr/>
        </p:nvSpPr>
        <p:spPr>
          <a:xfrm>
            <a:off x="2555776" y="3501008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košile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26" name="Vývojový diagram: děrná páska 25"/>
          <p:cNvSpPr/>
          <p:nvPr/>
        </p:nvSpPr>
        <p:spPr>
          <a:xfrm>
            <a:off x="2555776" y="4077072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tkaničky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27" name="Vývojový diagram: děrná páska 26"/>
          <p:cNvSpPr/>
          <p:nvPr/>
        </p:nvSpPr>
        <p:spPr>
          <a:xfrm>
            <a:off x="2555776" y="4653136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kožíšek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28" name="Vývojový diagram: děrná páska 27"/>
          <p:cNvSpPr/>
          <p:nvPr/>
        </p:nvSpPr>
        <p:spPr>
          <a:xfrm>
            <a:off x="2555776" y="5229200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komáři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6660232" y="2348880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kohouti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6660232" y="2924944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vrabci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6660232" y="3501008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žížala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6660232" y="4077072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solidFill>
                  <a:srgbClr val="C00000"/>
                </a:solidFill>
              </a:rPr>
              <a:t>Cipísek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6660232" y="4653136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dříví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6660232" y="5229200"/>
            <a:ext cx="1584176" cy="57606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</a:rPr>
              <a:t>jednička</a:t>
            </a:r>
            <a:endParaRPr lang="cs-CZ" sz="2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Ke každému slovu v okýnku přiřaď vhodné slovo a do sešitu vypiš měkké slabiky.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15616" y="1844824"/>
          <a:ext cx="7056783" cy="3024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2261"/>
                <a:gridCol w="2352261"/>
                <a:gridCol w="2352261"/>
              </a:tblGrid>
              <a:tr h="1008112">
                <a:tc>
                  <a:txBody>
                    <a:bodyPr/>
                    <a:lstStyle/>
                    <a:p>
                      <a:pPr algn="ctr"/>
                      <a:endParaRPr lang="cs-CZ" sz="2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komáři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pes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auto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endParaRPr lang="cs-CZ" sz="2400" b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rytíř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zajíček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motýlci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endParaRPr lang="cs-CZ" sz="24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skřivani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kachny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děti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4067944" y="6165304"/>
            <a:ext cx="1800200" cy="360040"/>
          </a:xfrm>
          <a:prstGeom prst="roundRect">
            <a:avLst/>
          </a:prstGeom>
          <a:solidFill>
            <a:srgbClr val="60F159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154E12"/>
                </a:solidFill>
              </a:rPr>
              <a:t>bzučící</a:t>
            </a:r>
            <a:endParaRPr lang="cs-CZ" sz="2000" b="1" dirty="0">
              <a:solidFill>
                <a:srgbClr val="154E12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59832" y="5733256"/>
            <a:ext cx="1800200" cy="360040"/>
          </a:xfrm>
          <a:prstGeom prst="roundRect">
            <a:avLst/>
          </a:prstGeom>
          <a:solidFill>
            <a:srgbClr val="60F159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154E12"/>
                </a:solidFill>
              </a:rPr>
              <a:t>hlídací</a:t>
            </a:r>
            <a:endParaRPr lang="cs-CZ" b="1" dirty="0">
              <a:solidFill>
                <a:srgbClr val="154E12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88224" y="5229200"/>
            <a:ext cx="1800200" cy="360040"/>
          </a:xfrm>
          <a:prstGeom prst="roundRect">
            <a:avLst/>
          </a:prstGeom>
          <a:solidFill>
            <a:srgbClr val="60F159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154E12"/>
                </a:solidFill>
              </a:rPr>
              <a:t>nákladní</a:t>
            </a:r>
            <a:endParaRPr lang="cs-CZ" sz="2000" b="1" dirty="0">
              <a:solidFill>
                <a:srgbClr val="154E12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907704" y="5085184"/>
            <a:ext cx="1800200" cy="360040"/>
          </a:xfrm>
          <a:prstGeom prst="roundRect">
            <a:avLst/>
          </a:prstGeom>
          <a:solidFill>
            <a:srgbClr val="60F159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154E12"/>
                </a:solidFill>
              </a:rPr>
              <a:t>udatný</a:t>
            </a:r>
            <a:endParaRPr lang="cs-CZ" sz="2000" b="1" dirty="0">
              <a:solidFill>
                <a:srgbClr val="154E12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403648" y="6237312"/>
            <a:ext cx="1800200" cy="360040"/>
          </a:xfrm>
          <a:prstGeom prst="roundRect">
            <a:avLst/>
          </a:prstGeom>
          <a:solidFill>
            <a:srgbClr val="60F159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154E12"/>
                </a:solidFill>
              </a:rPr>
              <a:t>běžící</a:t>
            </a:r>
            <a:endParaRPr lang="cs-CZ" sz="2000" b="1" dirty="0">
              <a:solidFill>
                <a:srgbClr val="154E12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444208" y="6165304"/>
            <a:ext cx="1800200" cy="360040"/>
          </a:xfrm>
          <a:prstGeom prst="roundRect">
            <a:avLst/>
          </a:prstGeom>
          <a:solidFill>
            <a:srgbClr val="60F159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154E12"/>
                </a:solidFill>
              </a:rPr>
              <a:t>barevní</a:t>
            </a:r>
            <a:endParaRPr lang="cs-CZ" sz="2000" b="1" dirty="0">
              <a:solidFill>
                <a:srgbClr val="154E1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292080" y="5661248"/>
            <a:ext cx="1800200" cy="360040"/>
          </a:xfrm>
          <a:prstGeom prst="roundRect">
            <a:avLst/>
          </a:prstGeom>
          <a:solidFill>
            <a:srgbClr val="60F159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154E12"/>
                </a:solidFill>
              </a:rPr>
              <a:t>zpívající</a:t>
            </a:r>
            <a:endParaRPr lang="cs-CZ" sz="2000" b="1" dirty="0">
              <a:solidFill>
                <a:srgbClr val="154E12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27584" y="5661248"/>
            <a:ext cx="1800200" cy="360040"/>
          </a:xfrm>
          <a:prstGeom prst="roundRect">
            <a:avLst/>
          </a:prstGeom>
          <a:solidFill>
            <a:srgbClr val="60F159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154E12"/>
                </a:solidFill>
              </a:rPr>
              <a:t>divoké</a:t>
            </a:r>
            <a:endParaRPr lang="cs-CZ" sz="2000" b="1" dirty="0">
              <a:solidFill>
                <a:srgbClr val="154E1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067944" y="5157192"/>
            <a:ext cx="1800200" cy="360040"/>
          </a:xfrm>
          <a:prstGeom prst="roundRect">
            <a:avLst/>
          </a:prstGeom>
          <a:solidFill>
            <a:srgbClr val="60F159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154E12"/>
                </a:solidFill>
              </a:rPr>
              <a:t>šikovné</a:t>
            </a:r>
            <a:endParaRPr lang="cs-CZ" sz="2000" b="1" dirty="0">
              <a:solidFill>
                <a:srgbClr val="154E1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47 -0.01203 C -0.0099 -0.02568 -0.01667 -0.02706 -0.02188 -0.03724 C -0.03004 -0.0532 -0.04219 -0.06175 -0.05382 -0.07193 C -0.05816 -0.08118 -0.06406 -0.0895 -0.06979 -0.09714 C -0.07535 -0.1124 -0.07813 -0.13321 -0.08715 -0.14524 C -0.09323 -0.16235 -0.10156 -0.17924 -0.10885 -0.19543 C -0.11406 -0.20699 -0.11806 -0.21971 -0.12188 -0.2322 C -0.12205 -0.23312 -0.12656 -0.24815 -0.1276 -0.24954 C -0.13108 -0.25417 -0.13663 -0.25555 -0.1408 -0.25926 C -0.15104 -0.26851 -0.1625 -0.28076 -0.17413 -0.28631 C -0.17622 -0.29533 -0.18177 -0.29973 -0.18559 -0.30759 C -0.1908 -0.31846 -0.19479 -0.33118 -0.20313 -0.33835 C -0.20747 -0.35662 -0.20017 -0.32933 -0.20885 -0.34991 C -0.2099 -0.35222 -0.20955 -0.35523 -0.21024 -0.35778 C -0.21094 -0.36055 -0.21215 -0.36286 -0.2132 -0.36541 C -0.21458 -0.36864 -0.2158 -0.37211 -0.21754 -0.37512 C -0.21875 -0.3772 -0.22066 -0.37859 -0.22188 -0.3809 C -0.22361 -0.3846 -0.22448 -0.38876 -0.22622 -0.39247 C -0.22743 -0.39524 -0.22917 -0.39755 -0.23056 -0.4001 C -0.2316 -0.40819 -0.23038 -0.41351 -0.23646 -0.41744 C -0.24063 -0.42022 -0.24948 -0.42322 -0.24948 -0.42299 C -0.2526 -0.42646 -0.2566 -0.42785 -0.25955 -0.43109 C -0.26094 -0.43247 -0.26129 -0.43502 -0.2625 -0.43687 C -0.26997 -0.4482 -0.2776 -0.45815 -0.28281 -0.47156 C -0.28403 -0.48058 -0.28472 -0.48543 -0.28854 -0.49284 C -0.29028 -0.50694 -0.29549 -0.51943 -0.29861 -0.53331 C -0.29983 -0.53839 -0.30156 -0.5488 -0.30156 -0.54857 C -0.30208 -0.55921 -0.30313 -0.56938 -0.30313 -0.57979 C -0.30313 -0.58349 -0.29722 -0.61633 -0.30313 -0.62419 " pathEditMode="relative" rAng="0" ptsTypes="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" y="-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-1.96115E-6 C 0.00069 -0.08603 -0.00556 -0.12165 0.00572 -0.18547 C 0.00138 -0.19126 -0.00105 -0.19519 -0.00296 -0.20282 C -0.00747 -0.2463 -0.00382 -0.27729 0.00277 -0.31868 C 0.00503 -0.35152 0.00208 -0.41212 0.01736 -0.44218 C 0.01579 -0.44796 0.01302 -0.45953 0.01302 -0.45953 C 0.01406 -0.48936 0.01128 -0.50347 0.02604 -0.52313 C 0.02899 -0.53538 0.02482 -0.52359 0.03177 -0.53099 C 0.03315 -0.53238 0.0335 -0.53515 0.03472 -0.53677 C 0.03836 -0.54163 0.04288 -0.54625 0.04774 -0.54833 C 0.05295 -0.55296 0.05937 -0.56128 0.0651 -0.56383 C 0.06649 -0.56452 0.06805 -0.56614 0.06944 -0.56568 C 0.07048 -0.56522 0.07048 -0.56313 0.071 -0.56175 " pathEditMode="relative" ptsTypes="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16281E-7 C -0.00868 -0.00879 -0.01458 -0.01989 -0.02309 -0.02891 C -0.02917 -0.04487 -0.03924 -0.05736 -0.04479 -0.07331 C -0.04653 -0.0784 -0.04722 -0.08395 -0.04913 -0.08881 C -0.05104 -0.0939 -0.05503 -0.1043 -0.05503 -0.1043 C -0.05851 -0.13252 -0.06719 -0.176 -0.07535 -0.20282 C -0.07847 -0.23821 -0.07691 -0.22341 -0.07969 -0.24723 C -0.08056 -0.28909 -0.0776 -0.30736 -0.08542 -0.33973 C -0.08611 -0.35754 -0.08576 -0.37327 -0.08976 -0.38992 C -0.08872 -0.40842 -0.08889 -0.41258 -0.08542 -0.42669 C -0.0849 -0.43386 -0.08507 -0.44103 -0.08403 -0.44797 C -0.08316 -0.45305 -0.07396 -0.47017 -0.07101 -0.47294 C -0.06927 -0.47456 -0.06701 -0.47433 -0.0651 -0.47502 C -0.06094 -0.47849 -0.05938 -0.47965 -0.05938 -0.48659 " pathEditMode="relative" ptsTypes="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9.89824E-7 C -0.00833 0.00694 -0.01632 0.00255 -0.02465 -0.00208 C -0.04253 -0.03076 -0.06267 -0.05805 -0.0783 -0.08881 C -0.0809 -0.09967 -0.08559 -0.10916 -0.08837 -0.11979 C -0.09305 -0.13737 -0.08819 -0.12905 -0.09566 -0.13899 C -0.09757 -0.14593 -0.10069 -0.15148 -0.10295 -0.15842 C -0.10555 -0.16651 -0.1033 -0.1635 -0.1059 -0.17391 C -0.10781 -0.18177 -0.11111 -0.1901 -0.11458 -0.19704 C -0.11892 -0.21485 -0.12153 -0.23335 -0.12621 -0.25092 C -0.12465 -0.27405 -0.12587 -0.27266 -0.11736 -0.2877 C -0.11041 -0.3166 -0.08646 -0.30805 -0.06823 -0.30897 C -0.06302 -0.31128 -0.06545 -0.31082 -0.06094 -0.31082 " pathEditMode="relative" ptsTypes="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0694 C -0.00278 -0.00185 -0.00122 -0.00948 0.00052 -0.01804 C 0.00174 -0.03122 0.00312 -0.04047 0.00625 -0.05296 C 0.00799 -0.06799 0.01146 -0.08233 0.01354 -0.09736 C 0.01615 -0.14454 0.0316 -0.20629 0.05694 -0.24005 C 0.05816 -0.25162 0.05885 -0.26064 0.06285 -0.27104 C 0.06562 -0.28584 0.06875 -0.30296 0.07292 -0.3173 C 0.07483 -0.324 0.08385 -0.3388 0.08594 -0.3425 C 0.08854 -0.34713 0.08906 -0.35337 0.09167 -0.358 C 0.09427 -0.36239 0.09757 -0.36563 0.10052 -0.36956 C 0.10712 -0.37812 0.11389 -0.39107 0.11927 -0.40032 C 0.12431 -0.40911 0.1309 -0.41582 0.13663 -0.42345 C 0.15017 -0.44172 0.1625 -0.46415 0.18021 -0.47571 C 0.19288 -0.48404 0.2092 -0.48242 0.22222 -0.48335 C 0.23125 -0.48774 0.25122 -0.4815 0.25122 -0.48126 " pathEditMode="relative" rAng="0" ptsTypes="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" y="-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4.49584E-6 C 0.00261 -0.00347 0.00609 -0.00601 0.00869 -0.00948 C 0.01668 -0.02012 0.00886 -0.01573 0.01754 -0.0192 C 0.02414 -0.02521 0.02779 -0.03307 0.03334 -0.04047 C 0.03595 -0.05042 0.04168 -0.05897 0.04636 -0.06753 C 0.0481 -0.07377 0.05365 -0.08488 0.05365 -0.08488 C 0.05591 -0.0969 0.05713 -0.11193 0.06095 -0.1235 C 0.06477 -0.13529 0.07362 -0.15356 0.07831 -0.16397 C 0.08247 -0.17322 0.08352 -0.17599 0.08855 -0.18525 C 0.09185 -0.19103 0.09862 -0.20259 0.09862 -0.20259 C 0.10087 -0.21184 0.10452 -0.22063 0.1073 -0.22965 C 0.10938 -0.25532 0.11147 -0.28469 0.10001 -0.30689 C 0.09879 -0.31383 0.09862 -0.32123 0.09723 -0.32817 C 0.09532 -0.33765 0.08959 -0.34574 0.08699 -0.35523 C 0.08265 -0.37142 0.08039 -0.38714 0.07102 -0.39963 C 0.06859 -0.41004 0.06129 -0.41582 0.05661 -0.42461 C 0.05227 -0.43293 0.04966 -0.44265 0.04202 -0.44588 C 0.0382 -0.45398 0.02727 -0.46462 0.02032 -0.46716 C 0.0165 -0.47063 0.01164 -0.47433 0.0073 -0.47687 C 0.00452 -0.47849 -0.00138 -0.48057 -0.00138 -0.48057 C -0.01544 -0.47988 -0.03402 -0.4889 -0.04339 -0.47479 " pathEditMode="relative" ptsTypes="ffffffffffffffffffff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4 0.00879 C -0.00313 -0.0067 -0.00486 -0.02266 -0.00747 -0.03769 C -0.01094 -0.07955 -0.02639 -0.12349 -0.04653 -0.15541 C -0.05261 -0.16512 -0.05538 -0.17507 -0.06407 -0.18039 C -0.07136 -0.19565 -0.07743 -0.19079 -0.08577 -0.19981 C -0.09132 -0.20559 -0.09618 -0.21716 -0.10313 -0.22109 C -0.11424 -0.22756 -0.12761 -0.22918 -0.13941 -0.23057 C -0.15278 -0.24422 -0.16806 -0.25046 -0.1842 -0.25578 C -0.21129 -0.25509 -0.26841 -0.26249 -0.2974 -0.24422 C -0.31979 -0.24583 -0.34028 -0.25139 -0.3625 -0.25393 C -0.36389 -0.25509 -0.36528 -0.2567 -0.36684 -0.25763 C -0.36823 -0.25855 -0.36979 -0.25879 -0.37118 -0.25971 C -0.37413 -0.26202 -0.37986 -0.26734 -0.37986 -0.26711 C -0.3842 -0.26665 -0.38872 -0.26688 -0.39288 -0.26549 C -0.39462 -0.26503 -0.39584 -0.26272 -0.3974 -0.26156 C -0.40486 -0.2567 -0.41389 -0.25532 -0.42188 -0.25393 C -0.42709 -0.25139 -0.42466 -0.25185 -0.42917 -0.25185 " pathEditMode="relative" rAng="0" ptsTypes="ffffffffffffffff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" y="-1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5.92044E-6 C 0.00469 -0.01965 0.00243 -0.04555 0.01163 -0.06359 C 0.01875 -0.10406 0.05608 -0.13991 0.07969 -0.16396 C 0.08854 -0.17298 0.09861 -0.17992 0.10729 -0.18917 C 0.12882 -0.21183 0.15052 -0.23843 0.17535 -0.25485 C 0.19167 -0.26572 0.21476 -0.26711 0.23194 -0.26826 C 0.25608 -0.26688 0.2809 -0.26826 0.30434 -0.26063 C 0.31337 -0.26294 0.31424 -0.26826 0.31875 -0.25878 C 0.31302 -0.25601 0.31441 -0.25878 0.31441 -0.25092 " pathEditMode="relative" ptsTypes="ffffffff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5.78168E-6 C -0.00468 -0.00994 -0.00486 -0.0074 -3.33333E-6 -0.02497 C 0.00712 -0.05064 0.01372 -0.05666 0.02761 -0.07516 C 0.0342 -0.08395 0.02639 -0.07886 0.0349 -0.08302 C 0.0408 -0.09528 0.03368 -0.08325 0.04358 -0.09065 C 0.05104 -0.0962 0.05504 -0.10245 0.06389 -0.10615 C 0.07361 -0.11609 0.08143 -0.1295 0.09132 -0.13899 C 0.104 -0.15124 0.11962 -0.15679 0.13195 -0.16975 C 0.14271 -0.18108 0.14861 -0.19241 0.16233 -0.1968 C 0.17587 -0.19264 0.18889 -0.18663 0.20295 -0.18524 C 0.22431 -0.18339 0.22327 -0.19241 0.22327 -0.17946 " pathEditMode="relative" ptsTypes="ffffffffff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200" dirty="0" smtClean="0"/>
          </a:p>
          <a:p>
            <a:pPr lvl="1"/>
            <a:r>
              <a:rPr lang="cs-CZ" sz="2200" dirty="0" smtClean="0"/>
              <a:t>Ke stolu patří …</a:t>
            </a:r>
          </a:p>
          <a:p>
            <a:pPr lvl="1"/>
            <a:r>
              <a:rPr lang="cs-CZ" sz="2200" dirty="0" smtClean="0"/>
              <a:t>Na stromě rostou …</a:t>
            </a:r>
          </a:p>
          <a:p>
            <a:pPr lvl="1"/>
            <a:r>
              <a:rPr lang="cs-CZ" sz="2200" dirty="0" smtClean="0"/>
              <a:t>Opak slova špinavý</a:t>
            </a:r>
          </a:p>
          <a:p>
            <a:pPr lvl="1"/>
            <a:r>
              <a:rPr lang="cs-CZ" sz="2200" dirty="0" smtClean="0"/>
              <a:t>Poštípali nás …</a:t>
            </a:r>
          </a:p>
          <a:p>
            <a:pPr lvl="1"/>
            <a:r>
              <a:rPr lang="cs-CZ" sz="2200" dirty="0" err="1" smtClean="0"/>
              <a:t>Rumcajs</a:t>
            </a:r>
            <a:r>
              <a:rPr lang="cs-CZ" sz="2200" dirty="0" smtClean="0"/>
              <a:t>, Manka a …</a:t>
            </a:r>
          </a:p>
          <a:p>
            <a:pPr lvl="1"/>
            <a:r>
              <a:rPr lang="cs-CZ" sz="2200" dirty="0" smtClean="0"/>
              <a:t>Vlaštovce je podobná …</a:t>
            </a:r>
          </a:p>
          <a:p>
            <a:pPr lvl="1"/>
            <a:r>
              <a:rPr lang="cs-CZ" sz="2200" dirty="0" smtClean="0"/>
              <a:t>Představení se hraje v …</a:t>
            </a:r>
          </a:p>
          <a:p>
            <a:pPr lvl="1"/>
            <a:r>
              <a:rPr lang="cs-CZ" sz="2200" dirty="0" smtClean="0"/>
              <a:t>Malé boty …</a:t>
            </a:r>
          </a:p>
          <a:p>
            <a:pPr lvl="1"/>
            <a:r>
              <a:rPr lang="cs-CZ" sz="2200" dirty="0" smtClean="0"/>
              <a:t>Rád čtu …</a:t>
            </a:r>
          </a:p>
          <a:p>
            <a:pPr lvl="1"/>
            <a:endParaRPr lang="cs-CZ" sz="2200" dirty="0" smtClean="0"/>
          </a:p>
          <a:p>
            <a:pPr lvl="1">
              <a:buNone/>
            </a:pPr>
            <a:r>
              <a:rPr lang="cs-CZ" sz="2200" dirty="0" smtClean="0"/>
              <a:t>Tajenka: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76056" y="1484784"/>
          <a:ext cx="244827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986"/>
                <a:gridCol w="479986"/>
                <a:gridCol w="479986"/>
                <a:gridCol w="479986"/>
                <a:gridCol w="528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076056" y="1916832"/>
          <a:ext cx="244827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492"/>
                <a:gridCol w="431612"/>
                <a:gridCol w="504056"/>
                <a:gridCol w="504056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076054" y="2348880"/>
          <a:ext cx="244827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388"/>
                <a:gridCol w="441718"/>
                <a:gridCol w="504056"/>
                <a:gridCol w="504056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203848" y="2780928"/>
          <a:ext cx="28319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1996"/>
                <a:gridCol w="471996"/>
                <a:gridCol w="471996"/>
                <a:gridCol w="471996"/>
                <a:gridCol w="471996"/>
                <a:gridCol w="4719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076056" y="3212976"/>
          <a:ext cx="3264023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289"/>
                <a:gridCol w="466289"/>
                <a:gridCol w="466289"/>
                <a:gridCol w="466289"/>
                <a:gridCol w="466289"/>
                <a:gridCol w="466289"/>
                <a:gridCol w="46628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076056" y="3645024"/>
          <a:ext cx="3264023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289"/>
                <a:gridCol w="466289"/>
                <a:gridCol w="466289"/>
                <a:gridCol w="466289"/>
                <a:gridCol w="466289"/>
                <a:gridCol w="466289"/>
                <a:gridCol w="46628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076056" y="4077072"/>
          <a:ext cx="3264023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289"/>
                <a:gridCol w="466289"/>
                <a:gridCol w="466289"/>
                <a:gridCol w="466289"/>
                <a:gridCol w="466289"/>
                <a:gridCol w="466289"/>
                <a:gridCol w="46628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4139952" y="4509120"/>
          <a:ext cx="3264023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289"/>
                <a:gridCol w="466289"/>
                <a:gridCol w="466289"/>
                <a:gridCol w="466289"/>
                <a:gridCol w="466289"/>
                <a:gridCol w="466289"/>
                <a:gridCol w="46628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572000" y="4941168"/>
          <a:ext cx="244827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986"/>
                <a:gridCol w="479986"/>
                <a:gridCol w="479986"/>
                <a:gridCol w="479986"/>
                <a:gridCol w="528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051720" y="5517232"/>
          <a:ext cx="633670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367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Marcela\AppData\Local\Microsoft\Windows\Temporary Internet Files\Content.IE5\O0MZE86X\MC90043379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196752"/>
            <a:ext cx="1008112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122</TotalTime>
  <Words>187</Words>
  <Application>Microsoft Office PowerPoint</Application>
  <PresentationFormat>Předvádění na obrazovce (4:3)</PresentationFormat>
  <Paragraphs>79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PSANÍ I-Í PO MĚKKÝCH SOUHLÁSKÁCH I.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VY_32_INOVACE_06_SOUHLÁSKY_PSANÍ     I-Í PO MĚKKÝCH SOUHLÁSKÁCH I.</dc:title>
  <dc:creator>Marcela</dc:creator>
  <cp:lastModifiedBy>Marcela</cp:lastModifiedBy>
  <cp:revision>26</cp:revision>
  <dcterms:created xsi:type="dcterms:W3CDTF">2011-08-15T08:24:54Z</dcterms:created>
  <dcterms:modified xsi:type="dcterms:W3CDTF">2012-04-04T15:43:12Z</dcterms:modified>
</cp:coreProperties>
</file>