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2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AA88B8-78A0-4D1F-9F52-AF4F4D348551}" type="datetimeFigureOut">
              <a:rPr lang="cs-CZ" smtClean="0"/>
              <a:pPr/>
              <a:t>20.5.2014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096B22-87A5-416E-8D2B-1194C859A2B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33645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096B22-87A5-416E-8D2B-1194C859A2B0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683501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0282F-6674-48A7-B040-1488DC3609AA}" type="datetimeFigureOut">
              <a:rPr lang="cs-CZ" smtClean="0"/>
              <a:pPr/>
              <a:t>20.5.2014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1BE98-3193-4B97-BBD8-873FAD83EC9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018283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0282F-6674-48A7-B040-1488DC3609AA}" type="datetimeFigureOut">
              <a:rPr lang="cs-CZ" smtClean="0"/>
              <a:pPr/>
              <a:t>20.5.2014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1BE98-3193-4B97-BBD8-873FAD83EC9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42975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0282F-6674-48A7-B040-1488DC3609AA}" type="datetimeFigureOut">
              <a:rPr lang="cs-CZ" smtClean="0"/>
              <a:pPr/>
              <a:t>20.5.2014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1BE98-3193-4B97-BBD8-873FAD83EC9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528887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0282F-6674-48A7-B040-1488DC3609AA}" type="datetimeFigureOut">
              <a:rPr lang="cs-CZ" smtClean="0"/>
              <a:pPr/>
              <a:t>20.5.2014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1BE98-3193-4B97-BBD8-873FAD83EC9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244662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0282F-6674-48A7-B040-1488DC3609AA}" type="datetimeFigureOut">
              <a:rPr lang="cs-CZ" smtClean="0"/>
              <a:pPr/>
              <a:t>20.5.2014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1BE98-3193-4B97-BBD8-873FAD83EC9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517480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0282F-6674-48A7-B040-1488DC3609AA}" type="datetimeFigureOut">
              <a:rPr lang="cs-CZ" smtClean="0"/>
              <a:pPr/>
              <a:t>20.5.2014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1BE98-3193-4B97-BBD8-873FAD83EC9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749433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0282F-6674-48A7-B040-1488DC3609AA}" type="datetimeFigureOut">
              <a:rPr lang="cs-CZ" smtClean="0"/>
              <a:pPr/>
              <a:t>20.5.2014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1BE98-3193-4B97-BBD8-873FAD83EC9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163158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0282F-6674-48A7-B040-1488DC3609AA}" type="datetimeFigureOut">
              <a:rPr lang="cs-CZ" smtClean="0"/>
              <a:pPr/>
              <a:t>20.5.2014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1BE98-3193-4B97-BBD8-873FAD83EC9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731150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0282F-6674-48A7-B040-1488DC3609AA}" type="datetimeFigureOut">
              <a:rPr lang="cs-CZ" smtClean="0"/>
              <a:pPr/>
              <a:t>20.5.2014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1BE98-3193-4B97-BBD8-873FAD83EC9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543493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0282F-6674-48A7-B040-1488DC3609AA}" type="datetimeFigureOut">
              <a:rPr lang="cs-CZ" smtClean="0"/>
              <a:pPr/>
              <a:t>20.5.2014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1BE98-3193-4B97-BBD8-873FAD83EC9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07929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0282F-6674-48A7-B040-1488DC3609AA}" type="datetimeFigureOut">
              <a:rPr lang="cs-CZ" smtClean="0"/>
              <a:pPr/>
              <a:t>20.5.2014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1BE98-3193-4B97-BBD8-873FAD83EC9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646241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E0282F-6674-48A7-B040-1488DC3609AA}" type="datetimeFigureOut">
              <a:rPr lang="cs-CZ" smtClean="0"/>
              <a:pPr/>
              <a:t>20.5.2014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F1BE98-3193-4B97-BBD8-873FAD83EC9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46238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63122667"/>
              </p:ext>
            </p:extLst>
          </p:nvPr>
        </p:nvGraphicFramePr>
        <p:xfrm>
          <a:off x="1691680" y="116632"/>
          <a:ext cx="5849620" cy="6609768"/>
        </p:xfrm>
        <a:graphic>
          <a:graphicData uri="http://schemas.openxmlformats.org/drawingml/2006/table">
            <a:tbl>
              <a:tblPr/>
              <a:tblGrid>
                <a:gridCol w="1689100"/>
                <a:gridCol w="4160520"/>
              </a:tblGrid>
              <a:tr h="997793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Arial"/>
                          <a:ea typeface="Calibri"/>
                          <a:cs typeface="Times New Roman"/>
                        </a:rPr>
                        <a:t>Základní škola Jablonec nad Nisou – </a:t>
                      </a:r>
                      <a:r>
                        <a:rPr lang="cs-CZ" sz="1100" dirty="0" err="1">
                          <a:latin typeface="Arial"/>
                          <a:ea typeface="Calibri"/>
                          <a:cs typeface="Times New Roman"/>
                        </a:rPr>
                        <a:t>Mšeno</a:t>
                      </a:r>
                      <a:r>
                        <a:rPr lang="cs-CZ" sz="1100" dirty="0">
                          <a:latin typeface="Arial"/>
                          <a:ea typeface="Calibri"/>
                          <a:cs typeface="Times New Roman"/>
                        </a:rPr>
                        <a:t>, Mozartova 24, příspěvková organizace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VY_32_INOVACE_ZE6-13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68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Číslo projektu: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latin typeface="Arial"/>
                          <a:ea typeface="Calibri"/>
                          <a:cs typeface="Times New Roman"/>
                        </a:rPr>
                        <a:t>CZ.1.07/1.4.00/21.3603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768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latin typeface="Arial"/>
                          <a:ea typeface="Calibri"/>
                          <a:cs typeface="Times New Roman"/>
                        </a:rPr>
                        <a:t>Autor: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latin typeface="Arial"/>
                          <a:ea typeface="Calibri"/>
                          <a:cs typeface="Times New Roman"/>
                        </a:rPr>
                        <a:t>Mgr. Jana Málková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68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Vytvořeno </a:t>
                      </a:r>
                      <a:r>
                        <a:rPr lang="cs-CZ" sz="1200" b="1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 dne</a:t>
                      </a:r>
                      <a:r>
                        <a:rPr lang="cs-CZ" sz="1200" b="1" dirty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: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5. 3. 2014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68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Vzdělávací oblast: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latin typeface="Arial"/>
                          <a:ea typeface="Calibri"/>
                          <a:cs typeface="Times New Roman"/>
                        </a:rPr>
                        <a:t>Člověk a příroda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68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Vzdělávací obor: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latin typeface="Arial"/>
                          <a:ea typeface="Calibri"/>
                          <a:cs typeface="Times New Roman"/>
                        </a:rPr>
                        <a:t>Zeměpis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68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Ročník: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6.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68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Tematický okruh:</a:t>
                      </a:r>
                      <a:endParaRPr lang="cs-CZ" sz="110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Afrika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68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Téma:</a:t>
                      </a:r>
                      <a:endParaRPr lang="cs-CZ" sz="110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Africké vodstvo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767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Anotace: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Aktivitu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využijeme na začátku hodiny věnované tematickému celku Afrika – 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a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frické vodstvo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. Žáci se seznámí se základními geografickými pojmy a najdou je v uvedeném textu. Aktivita slouží k motivaci,  zopakování již známých pojmů a procvičení nových.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6810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443919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Arial"/>
                          <a:ea typeface="Calibri"/>
                          <a:cs typeface="Times New Roman"/>
                        </a:rPr>
                        <a:t>Materiály </a:t>
                      </a:r>
                      <a:r>
                        <a:rPr lang="cs-CZ" sz="1100" dirty="0">
                          <a:latin typeface="Arial"/>
                          <a:ea typeface="Calibri"/>
                          <a:cs typeface="Times New Roman"/>
                        </a:rPr>
                        <a:t>jsou určeny pro bezplatné použití pro potřeby výuky a vzdělání na všech typech škol a školských zařízení. Jakékoliv další využití podléhá autorským zákonům. Není-li uvedeno jinak, je zdrojem tohoto materiálu autor.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Obrázek 1" descr="logo eu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4941168"/>
            <a:ext cx="4608512" cy="100588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9503921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ana.malkova\AppData\Local\Microsoft\Windows\Temporary Internet Files\Content.IE5\R1KBH1U2\MC90043497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208453" y="1455137"/>
            <a:ext cx="861201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AFRICKÉ VODSTVO</a:t>
            </a:r>
            <a:endParaRPr lang="cs-CZ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1487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188640"/>
            <a:ext cx="8712968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Africký kontinent má </a:t>
            </a:r>
            <a:r>
              <a:rPr 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 ÚMOŘÍ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Veškerá voda z kontinentu odtéká do </a:t>
            </a:r>
            <a:r>
              <a:rPr 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Atlantského oceánu, Středozemního moře, Rudého moře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Indického oceánu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Až 1/3 území tvoří tzv. </a:t>
            </a:r>
            <a:r>
              <a:rPr 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bezodtokové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oblasti, jedná se především o oblasti pouští Sahary a Kalahari.</a:t>
            </a:r>
          </a:p>
          <a:p>
            <a:pPr algn="just"/>
            <a:endParaRPr lang="cs-C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Na africkém kontinentu najdeme několik významných řek. Řeky přináší do nehostinných míst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vodu,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která je nezbytná pro jakýkoliv život. Proto většinu měst a civilizací najdeme v jejich blízkosti. Významnými řekami v Africe jsou: </a:t>
            </a:r>
            <a:r>
              <a:rPr 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NIL, KONGO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(Zair)</a:t>
            </a:r>
            <a:r>
              <a:rPr 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NIGER, ZAMBEZI.</a:t>
            </a:r>
          </a:p>
          <a:p>
            <a:pPr algn="just"/>
            <a:endParaRPr lang="cs-C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V Africe se vyskytují i tzv. dočasné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řeky,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ty se nazývají </a:t>
            </a:r>
            <a:r>
              <a:rPr 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VÁDÍ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Jejich koryta se plní pouze v období dešťů, která jsou bohatá na srážky.</a:t>
            </a:r>
          </a:p>
          <a:p>
            <a:pPr algn="just"/>
            <a:endParaRPr lang="cs-C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V oblasti </a:t>
            </a:r>
            <a:r>
              <a:rPr 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Východoafrické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příkopové propadliny nalezneme významná jezera. Tato jezera jsou úzká a hluboká. Nejznámějšími jezery jsou </a:t>
            </a:r>
            <a:r>
              <a:rPr 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UKEREWE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(Viktoriino)</a:t>
            </a:r>
            <a:r>
              <a:rPr 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TANGANIKA, MALAWI.</a:t>
            </a:r>
          </a:p>
          <a:p>
            <a:pPr algn="just"/>
            <a:endParaRPr lang="cs-C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Čadské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jezero je bezodtokové, mění svou rozlohu podle ročního období. Dlouhodobě vysychá a zmenšuje se.</a:t>
            </a:r>
            <a:endParaRPr lang="cs-CZ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597278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050" y="456054"/>
            <a:ext cx="8963064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V následujících větách nalezněte pojmy z afrického vodstva:</a:t>
            </a:r>
          </a:p>
          <a:p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Ze skupiny přítomných lidí nebyl nikdo původem Číňan ani Germán.</a:t>
            </a:r>
          </a:p>
          <a:p>
            <a:endParaRPr lang="cs-C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Za irský státní symbol je považován zelený čtyřlístek. </a:t>
            </a:r>
          </a:p>
          <a:p>
            <a:endParaRPr lang="cs-C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Petr má ruce v poutech a prosí kamaráda: „Povol ta pouta!“</a:t>
            </a:r>
          </a:p>
          <a:p>
            <a:endParaRPr lang="cs-C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Nikdo by neznal jedlý sezam bez indických objevných cest. </a:t>
            </a:r>
          </a:p>
          <a:p>
            <a:endParaRPr lang="cs-C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V naší třídě se objevila nová dívka, která se hned stala mou kamarádkou.</a:t>
            </a:r>
          </a:p>
          <a:p>
            <a:endParaRPr lang="cs-C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Měli jsme žízeň, ale nenašli jsme žádný Tang ani kapku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vody,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abychom ji uhasili.</a:t>
            </a:r>
          </a:p>
          <a:p>
            <a:endParaRPr lang="cs-C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Nejvyšším pravidlem v naší táborové hře „Svět zvířat“ je zákon gorily!</a:t>
            </a:r>
          </a:p>
          <a:p>
            <a:endParaRPr lang="cs-C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Magický trik, který byl excelentně předveden iluzionistou, nadchl publikum.</a:t>
            </a:r>
          </a:p>
          <a:p>
            <a:endParaRPr lang="cs-C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Malá Káča dudá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dudlík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nejroztomileji ze všech. (jezero)</a:t>
            </a: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10050" y="744086"/>
            <a:ext cx="69127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5610953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>
            <a:spLocks noGrp="1"/>
          </p:cNvSpPr>
          <p:nvPr/>
        </p:nvSpPr>
        <p:spPr>
          <a:xfrm>
            <a:off x="217714" y="1077686"/>
            <a:ext cx="8708572" cy="47026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Správné řešení:</a:t>
            </a:r>
          </a:p>
          <a:p>
            <a:pPr marL="0" indent="0">
              <a:buNone/>
            </a:pP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Ze skupiny přítomných lidí nebyl nikdo původem Číňan a</a:t>
            </a:r>
            <a:r>
              <a:rPr lang="cs-CZ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 Ger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mán.</a:t>
            </a:r>
            <a:endParaRPr lang="cs-CZ" sz="2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 ir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ský státní symbol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je považován 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zelený čtyřlístek. </a:t>
            </a:r>
            <a:endParaRPr lang="cs-CZ" sz="2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Petr má ruce v poutech a prosí kamaráda: „Po</a:t>
            </a:r>
            <a:r>
              <a:rPr lang="cs-CZ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vol ta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pouta!“</a:t>
            </a:r>
          </a:p>
          <a:p>
            <a:pPr marL="0" indent="0">
              <a:buNone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Nikdo by neznal jedlý se</a:t>
            </a:r>
            <a:r>
              <a:rPr lang="cs-CZ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zam bez i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ndických objevných cest. </a:t>
            </a:r>
          </a:p>
          <a:p>
            <a:pPr marL="0" indent="0">
              <a:buNone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V naší třídě se objevila no</a:t>
            </a:r>
            <a:r>
              <a:rPr lang="cs-CZ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vá dí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vka, která se hned stala mou kamarádkou.</a:t>
            </a:r>
          </a:p>
          <a:p>
            <a:pPr marL="0" indent="0">
              <a:buNone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Měli jsme žízeň, ale nenašli jsme žádný </a:t>
            </a:r>
            <a:r>
              <a:rPr lang="cs-CZ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Tang ani ka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pku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vody, 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abychom ji uhasili.</a:t>
            </a:r>
          </a:p>
          <a:p>
            <a:pPr marL="0" indent="0">
              <a:buNone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Nejvyšším pravidlem v naší táborové hře „Svět zvířat“ je zá</a:t>
            </a:r>
            <a:r>
              <a:rPr lang="cs-CZ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 go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rily!</a:t>
            </a:r>
          </a:p>
          <a:p>
            <a:pPr marL="0" indent="0">
              <a:buNone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Magický trik, který byl excelentně předvede</a:t>
            </a:r>
            <a:r>
              <a:rPr lang="cs-CZ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 il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uzionistou, nadchl publikum.</a:t>
            </a:r>
          </a:p>
          <a:p>
            <a:pPr marL="0" indent="0">
              <a:buNone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Malá Ká</a:t>
            </a:r>
            <a:r>
              <a:rPr lang="cs-CZ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ča d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udá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dudlík 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nejroztomileji ze všech. (jezero)</a:t>
            </a:r>
          </a:p>
        </p:txBody>
      </p:sp>
      <p:cxnSp>
        <p:nvCxnSpPr>
          <p:cNvPr id="4" name="Přímá spojnice 3"/>
          <p:cNvCxnSpPr/>
          <p:nvPr/>
        </p:nvCxnSpPr>
        <p:spPr>
          <a:xfrm>
            <a:off x="217714" y="1340768"/>
            <a:ext cx="190601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0255934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609" y="188640"/>
            <a:ext cx="83164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 2"/>
              <a:buNone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Zdroj: </a:t>
            </a:r>
          </a:p>
          <a:p>
            <a:pPr>
              <a:buFont typeface="Wingdings 2"/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materiálu byly použity prostředky z galerie Microsoft Office 2010, vlastní licence Základní škola Jablonec nad Nisou – Mšeno, Mozartova 24, příspěvková organizace.</a:t>
            </a:r>
          </a:p>
        </p:txBody>
      </p:sp>
    </p:spTree>
    <p:extLst>
      <p:ext uri="{BB962C8B-B14F-4D97-AF65-F5344CB8AC3E}">
        <p14:creationId xmlns:p14="http://schemas.microsoft.com/office/powerpoint/2010/main" xmlns="" val="120293950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568</Words>
  <Application>Microsoft Office PowerPoint</Application>
  <PresentationFormat>Předvádění na obrazovce (4:3)</PresentationFormat>
  <Paragraphs>69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Snímek 1</vt:lpstr>
      <vt:lpstr>Snímek 2</vt:lpstr>
      <vt:lpstr>Snímek 3</vt:lpstr>
      <vt:lpstr>Snímek 4</vt:lpstr>
      <vt:lpstr>Snímek 5</vt:lpstr>
      <vt:lpstr>Snímek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 Málková</dc:creator>
  <cp:lastModifiedBy>Dum</cp:lastModifiedBy>
  <cp:revision>3</cp:revision>
  <dcterms:created xsi:type="dcterms:W3CDTF">2014-05-09T19:05:35Z</dcterms:created>
  <dcterms:modified xsi:type="dcterms:W3CDTF">2014-05-20T17:36:32Z</dcterms:modified>
</cp:coreProperties>
</file>