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0" r:id="rId2"/>
    <p:sldId id="261" r:id="rId3"/>
    <p:sldId id="262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84844"/>
    <a:srgbClr val="00FFFF"/>
    <a:srgbClr val="FF66CC"/>
    <a:srgbClr val="FFFF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-1" y="2545080"/>
            <a:ext cx="9144000" cy="3255264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-1" y="2667000"/>
            <a:ext cx="9144000" cy="2739571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-1" y="5479143"/>
            <a:ext cx="9144000" cy="235857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599" y="2819400"/>
            <a:ext cx="8686800" cy="1470025"/>
          </a:xfrm>
        </p:spPr>
        <p:txBody>
          <a:bodyPr anchor="b">
            <a:noAutofit/>
          </a:bodyPr>
          <a:lstStyle>
            <a:lvl1pPr>
              <a:defRPr sz="7200" b="0" cap="none" spc="0">
                <a:ln w="13970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71499" y="4800600"/>
            <a:ext cx="8001000" cy="5334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C34510-DEC2-44B3-A622-196BD5BA3851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791200" y="6356350"/>
            <a:ext cx="28956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11" name="TextBox 10"/>
          <p:cNvSpPr txBox="1"/>
          <p:nvPr/>
        </p:nvSpPr>
        <p:spPr>
          <a:xfrm>
            <a:off x="3148584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3200" spc="150" dirty="0" smtClean="0">
                <a:solidFill>
                  <a:schemeClr val="accent1"/>
                </a:solidFill>
                <a:sym typeface="Wingdings"/>
              </a:rPr>
              <a:t></a:t>
            </a:r>
            <a:endParaRPr lang="en-US" sz="3200" spc="150" dirty="0">
              <a:solidFill>
                <a:schemeClr val="accent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962399" y="4392168"/>
            <a:ext cx="1219200" cy="365125"/>
          </a:xfrm>
        </p:spPr>
        <p:txBody>
          <a:bodyPr/>
          <a:lstStyle>
            <a:lvl1pPr algn="ctr">
              <a:defRPr sz="2400">
                <a:latin typeface="+mj-lt"/>
              </a:defRPr>
            </a:lvl1pPr>
          </a:lstStyle>
          <a:p>
            <a:fld id="{7898D926-45E4-4745-91BA-127311D448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TextBox 14"/>
          <p:cNvSpPr txBox="1"/>
          <p:nvPr/>
        </p:nvSpPr>
        <p:spPr>
          <a:xfrm>
            <a:off x="4818888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3200" spc="150" dirty="0" smtClean="0">
                <a:solidFill>
                  <a:schemeClr val="accent1"/>
                </a:solidFill>
                <a:sym typeface="Wingdings"/>
              </a:rPr>
              <a:t></a:t>
            </a:r>
            <a:endParaRPr lang="en-US" sz="3200" spc="150" dirty="0">
              <a:solidFill>
                <a:schemeClr val="accent1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C34510-DEC2-44B3-A622-196BD5BA3851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8D926-45E4-4745-91BA-127311D448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1" y="2545080"/>
            <a:ext cx="9144000" cy="3255264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-1" y="2667000"/>
            <a:ext cx="9144000" cy="2739571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-1" y="5479143"/>
            <a:ext cx="9144000" cy="235857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599" y="2819400"/>
            <a:ext cx="8686800" cy="1463040"/>
          </a:xfrm>
        </p:spPr>
        <p:txBody>
          <a:bodyPr anchor="b" anchorCtr="0">
            <a:noAutofit/>
          </a:bodyPr>
          <a:lstStyle>
            <a:lvl1pPr algn="ctr">
              <a:defRPr sz="72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1499" y="4800600"/>
            <a:ext cx="8001000" cy="548640"/>
          </a:xfrm>
        </p:spPr>
        <p:txBody>
          <a:bodyPr anchor="b"/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C34510-DEC2-44B3-A622-196BD5BA3851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791200" y="6356350"/>
            <a:ext cx="28956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959352" y="4389120"/>
            <a:ext cx="1216152" cy="365125"/>
          </a:xfrm>
        </p:spPr>
        <p:txBody>
          <a:bodyPr/>
          <a:lstStyle>
            <a:lvl1pPr algn="ctr">
              <a:defRPr sz="2400">
                <a:solidFill>
                  <a:srgbClr val="FFFFFF"/>
                </a:solidFill>
              </a:defRPr>
            </a:lvl1pPr>
          </a:lstStyle>
          <a:p>
            <a:fld id="{7898D926-45E4-4745-91BA-127311D448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TextBox 10"/>
          <p:cNvSpPr txBox="1"/>
          <p:nvPr/>
        </p:nvSpPr>
        <p:spPr>
          <a:xfrm>
            <a:off x="4818888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3200" spc="150" dirty="0" smtClean="0">
                <a:solidFill>
                  <a:srgbClr val="FFFFFF"/>
                </a:solidFill>
                <a:sym typeface="Wingdings"/>
              </a:rPr>
              <a:t></a:t>
            </a:r>
            <a:endParaRPr lang="en-US" sz="3200" spc="150" dirty="0">
              <a:solidFill>
                <a:srgbClr val="FFFFFF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3148584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3200" spc="150" dirty="0" smtClean="0">
                <a:solidFill>
                  <a:srgbClr val="FFFFFF"/>
                </a:solidFill>
                <a:sym typeface="Wingdings"/>
              </a:rPr>
              <a:t></a:t>
            </a:r>
            <a:endParaRPr lang="en-US" sz="3200" spc="150" dirty="0">
              <a:solidFill>
                <a:srgbClr val="FFFFFF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C34510-DEC2-44B3-A622-196BD5BA3851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8D926-45E4-4745-91BA-127311D448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C34510-DEC2-44B3-A622-196BD5BA3851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8D926-45E4-4745-91BA-127311D448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C34510-DEC2-44B3-A622-196BD5BA3851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8D926-45E4-4745-91BA-127311D448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C34510-DEC2-44B3-A622-196BD5BA3851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8D926-45E4-4745-91BA-127311D448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5638800" cy="946150"/>
          </a:xfrm>
        </p:spPr>
        <p:txBody>
          <a:bodyPr anchor="ctr">
            <a:noAutofit/>
          </a:bodyPr>
          <a:lstStyle>
            <a:lvl1pPr algn="l"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8912" y="1719072"/>
            <a:ext cx="8247888" cy="45354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C34510-DEC2-44B3-A622-196BD5BA3851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8D926-45E4-4745-91BA-127311D448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6172200" y="161544"/>
            <a:ext cx="2971800" cy="115214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48400" y="274320"/>
            <a:ext cx="2743200" cy="944880"/>
          </a:xfrm>
        </p:spPr>
        <p:txBody>
          <a:bodyPr anchor="ctr">
            <a:normAutofit/>
          </a:bodyPr>
          <a:lstStyle>
            <a:lvl1pPr marL="0" indent="0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Rectangle 8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36880" y="1717040"/>
            <a:ext cx="8249920" cy="4531360"/>
          </a:xfrm>
          <a:solidFill>
            <a:schemeClr val="bg2">
              <a:lumMod val="60000"/>
              <a:lumOff val="40000"/>
            </a:schemeClr>
          </a:solidFill>
          <a:effectLst>
            <a:outerShdw blurRad="76200" dist="38100" dir="3600000" algn="ctr" rotWithShape="0">
              <a:srgbClr val="000000">
                <a:alpha val="50000"/>
              </a:srgb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C34510-DEC2-44B3-A622-196BD5BA3851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8D926-45E4-4745-91BA-127311D448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6172200" y="161544"/>
            <a:ext cx="2971800" cy="115214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28600"/>
            <a:ext cx="5638800" cy="1005840"/>
          </a:xfrm>
        </p:spPr>
        <p:txBody>
          <a:bodyPr anchor="ctr">
            <a:noAutofit/>
          </a:bodyPr>
          <a:lstStyle>
            <a:lvl1pPr algn="l"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48400" y="228600"/>
            <a:ext cx="2819400" cy="1005840"/>
          </a:xfrm>
        </p:spPr>
        <p:txBody>
          <a:bodyPr anchor="ctr">
            <a:normAutofit/>
          </a:bodyPr>
          <a:lstStyle>
            <a:lvl1pPr marL="0" indent="0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C34510-DEC2-44B3-A622-196BD5BA3851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8D926-45E4-4745-91BA-127311D448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 rot="5400000">
            <a:off x="4591050" y="2409824"/>
            <a:ext cx="6858000" cy="2038351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5400000">
            <a:off x="4668203" y="2570797"/>
            <a:ext cx="6858000" cy="1716405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15200" y="274638"/>
            <a:ext cx="1447800" cy="5851525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199" y="274638"/>
            <a:ext cx="6353175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C34510-DEC2-44B3-A622-196BD5BA3851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096000" y="6356350"/>
            <a:ext cx="762000" cy="365125"/>
          </a:xfrm>
        </p:spPr>
        <p:txBody>
          <a:bodyPr/>
          <a:lstStyle/>
          <a:p>
            <a:fld id="{7898D926-45E4-4745-91BA-127311D448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 rot="5400000">
            <a:off x="3681476" y="3354324"/>
            <a:ext cx="6858000" cy="149352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100584"/>
            <a:ext cx="9144000" cy="1453896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167641"/>
            <a:ext cx="9144000" cy="1154314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82880"/>
            <a:ext cx="8229600" cy="11116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E2C34510-DEC2-44B3-A622-196BD5BA3851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7898D926-45E4-4745-91BA-127311D448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0" y="1368552"/>
            <a:ext cx="9144000" cy="149352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b="0" kern="1200" cap="none" spc="0">
          <a:ln w="13970" cmpd="sng">
            <a:solidFill>
              <a:srgbClr val="FFFFFF"/>
            </a:solidFill>
            <a:prstDash val="solid"/>
          </a:ln>
          <a:solidFill>
            <a:srgbClr val="FFFFFF"/>
          </a:solidFill>
          <a:effectLst>
            <a:outerShdw blurRad="63500" dir="3600000" algn="tl" rotWithShape="0">
              <a:srgbClr val="000000">
                <a:alpha val="7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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Courier New" pitchFamily="49" charset="0"/>
        <a:buChar char="o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740259660"/>
              </p:ext>
            </p:extLst>
          </p:nvPr>
        </p:nvGraphicFramePr>
        <p:xfrm>
          <a:off x="1691680" y="116632"/>
          <a:ext cx="5849620" cy="6609768"/>
        </p:xfrm>
        <a:graphic>
          <a:graphicData uri="http://schemas.openxmlformats.org/drawingml/2006/table">
            <a:tbl>
              <a:tblPr/>
              <a:tblGrid>
                <a:gridCol w="1689100"/>
                <a:gridCol w="4160520"/>
              </a:tblGrid>
              <a:tr h="997793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Základní škola Jablonec nad Nisou – </a:t>
                      </a:r>
                      <a:r>
                        <a:rPr lang="cs-CZ" sz="1100" dirty="0" err="1">
                          <a:latin typeface="Arial"/>
                          <a:ea typeface="Calibri"/>
                          <a:cs typeface="Times New Roman"/>
                        </a:rPr>
                        <a:t>Mšeno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, Mozartova 24, příspěvková organizace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VY_32_INOVACE_ZE6-15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CZ.1.07/1.4.00/21.3603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latin typeface="Arial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Mgr. Jana Málková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Vytvořeno </a:t>
                      </a:r>
                      <a:r>
                        <a:rPr lang="cs-CZ" sz="1200" b="1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 dne</a:t>
                      </a:r>
                      <a:r>
                        <a:rPr lang="cs-CZ" sz="1200" b="1" dirty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8. 3. 2014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oblast: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Zeměpis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Ročník: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6.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Tematický okruh: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Afrika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Téma: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Země Afriky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767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Anotace: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Aktivitu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využijeme na začátku hodiny věnované tematickému celku Afrika – země Afriky. Žáci se seznámí se základními geografickými pojmy a doplní je do </a:t>
                      </a:r>
                      <a:r>
                        <a:rPr lang="cs-CZ" sz="1100" baseline="0" dirty="0" err="1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osmisměrky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. Aktivita slouží k motivaci,  zopakování již známých pojmů a procvičení nových.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6810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443919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"/>
                          <a:ea typeface="Calibri"/>
                          <a:cs typeface="Times New Roman"/>
                        </a:rPr>
                        <a:t>Materiály 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jsou určeny pro bezplatné použití pro potřeby výuky a vzdělání na všech typech škol a školských zařízení. Jakékoliv další využití podléhá autorským zákonům. Není-li uvedeno jinak, je zdrojem tohoto materiálu autor.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 descr="logo eu.bm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4941168"/>
            <a:ext cx="4608512" cy="100588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1651435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2276872"/>
            <a:ext cx="48245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latin typeface="Arial" panose="020B0604020202020204" pitchFamily="34" charset="0"/>
                <a:cs typeface="Arial" panose="020B0604020202020204" pitchFamily="34" charset="0"/>
              </a:rPr>
              <a:t>ZEMĚ AFRIKY</a:t>
            </a:r>
            <a:endParaRPr lang="cs-CZ" sz="5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867847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2041976"/>
            <a:ext cx="8918211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Afrika má celkem 55 států a rozděluje  se na Severní, Jižní, Západní,</a:t>
            </a:r>
          </a:p>
          <a:p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Střední a Východní. Do </a:t>
            </a:r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Severní Afriky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patří například Egypt, Libye, Tunisko </a:t>
            </a:r>
          </a:p>
          <a:p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nebo Maroko. </a:t>
            </a:r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Jižní Afrika 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zahrnuje např. Angolu, Madagaskar nebo Zambii. </a:t>
            </a:r>
          </a:p>
          <a:p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Do </a:t>
            </a:r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Západní Afriky 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patří např. Mali, Niger nebo Kapverdy. Pokud bychom se </a:t>
            </a:r>
          </a:p>
          <a:p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avili o 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státech, 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jako jsou Uganda, Keňa nebo Etiopie, taky bychom se bavili</a:t>
            </a:r>
          </a:p>
          <a:p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o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státech </a:t>
            </a:r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Východní </a:t>
            </a:r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Afriky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 nakonec státy </a:t>
            </a:r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Střední Afriky, 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což jsou Čad,</a:t>
            </a:r>
          </a:p>
          <a:p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Kongo nebo Středoafrická republika.</a:t>
            </a:r>
          </a:p>
          <a:p>
            <a:endParaRPr lang="cs-CZ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765691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650013819"/>
              </p:ext>
            </p:extLst>
          </p:nvPr>
        </p:nvGraphicFramePr>
        <p:xfrm>
          <a:off x="2557708" y="918012"/>
          <a:ext cx="6096000" cy="484475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484475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Č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84475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84475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84475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84475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84475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84475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84475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84475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Ň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84475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23678" y="6288731"/>
            <a:ext cx="1255400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MAROKO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58593" y="1196752"/>
            <a:ext cx="1065135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ETIOPIE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308304" y="6195202"/>
            <a:ext cx="1255400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UGANDA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53323" y="5938755"/>
            <a:ext cx="932085" cy="36933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NIGER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63943" y="5157192"/>
            <a:ext cx="1188875" cy="369332"/>
          </a:xfrm>
          <a:prstGeom prst="rect">
            <a:avLst/>
          </a:prstGeom>
          <a:solidFill>
            <a:srgbClr val="FFFF66"/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TUNISKO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8230" y="1988840"/>
            <a:ext cx="741328" cy="369332"/>
          </a:xfrm>
          <a:prstGeom prst="rec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ČAD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93368" y="3501008"/>
            <a:ext cx="1085710" cy="369332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ZAMBIE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532224" y="4342701"/>
            <a:ext cx="670376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MALI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382400" y="2636912"/>
            <a:ext cx="1058872" cy="369332"/>
          </a:xfrm>
          <a:prstGeom prst="rect">
            <a:avLst/>
          </a:prstGeom>
          <a:solidFill>
            <a:srgbClr val="00FFFF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EGYPT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159277" y="6308087"/>
            <a:ext cx="877594" cy="369332"/>
          </a:xfrm>
          <a:prstGeom prst="rect">
            <a:avLst/>
          </a:prstGeom>
          <a:solidFill>
            <a:srgbClr val="E84844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KEŇA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940152" y="5938755"/>
            <a:ext cx="683200" cy="369332"/>
          </a:xfrm>
          <a:prstGeom prst="rect">
            <a:avLst/>
          </a:prstGeom>
          <a:solidFill>
            <a:srgbClr val="FF66CC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LIBYE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813" y="116632"/>
            <a:ext cx="39421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>
                <a:latin typeface="Arial" panose="020B0604020202020204" pitchFamily="34" charset="0"/>
                <a:cs typeface="Arial" panose="020B0604020202020204" pitchFamily="34" charset="0"/>
              </a:rPr>
              <a:t>Najdi uvedené výrazy v </a:t>
            </a:r>
            <a:r>
              <a:rPr lang="cs-CZ" u="sng" dirty="0" err="1">
                <a:latin typeface="Arial" panose="020B0604020202020204" pitchFamily="34" charset="0"/>
                <a:cs typeface="Arial" panose="020B0604020202020204" pitchFamily="34" charset="0"/>
              </a:rPr>
              <a:t>osmisměrce</a:t>
            </a:r>
            <a:r>
              <a:rPr lang="cs-CZ" u="sng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797025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085102020"/>
              </p:ext>
            </p:extLst>
          </p:nvPr>
        </p:nvGraphicFramePr>
        <p:xfrm>
          <a:off x="1475656" y="1268760"/>
          <a:ext cx="6096000" cy="484475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484475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sz="20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20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sz="20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sz="20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sz="20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sz="20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Č</a:t>
                      </a:r>
                      <a:endParaRPr lang="cs-CZ" sz="20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20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sz="20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84475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84475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84475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84475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84475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84475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84475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84475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Ň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484475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23664" y="65923"/>
            <a:ext cx="17027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Správné řešení: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8198385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ecatur">
  <a:themeElements>
    <a:clrScheme name="Decatur">
      <a:dk1>
        <a:sysClr val="windowText" lastClr="000000"/>
      </a:dk1>
      <a:lt1>
        <a:sysClr val="window" lastClr="FFFFFF"/>
      </a:lt1>
      <a:dk2>
        <a:srgbClr val="55554A"/>
      </a:dk2>
      <a:lt2>
        <a:srgbClr val="D7DAE1"/>
      </a:lt2>
      <a:accent1>
        <a:srgbClr val="F4680B"/>
      </a:accent1>
      <a:accent2>
        <a:srgbClr val="ABB19F"/>
      </a:accent2>
      <a:accent3>
        <a:srgbClr val="948774"/>
      </a:accent3>
      <a:accent4>
        <a:srgbClr val="7EB8E7"/>
      </a:accent4>
      <a:accent5>
        <a:srgbClr val="E3B651"/>
      </a:accent5>
      <a:accent6>
        <a:srgbClr val="96756C"/>
      </a:accent6>
      <a:hlink>
        <a:srgbClr val="66AACD"/>
      </a:hlink>
      <a:folHlink>
        <a:srgbClr val="809DB3"/>
      </a:folHlink>
    </a:clrScheme>
    <a:fontScheme name="Decatur">
      <a:majorFont>
        <a:latin typeface="Bodoni MT Condensed"/>
        <a:ea typeface=""/>
        <a:cs typeface=""/>
        <a:font script="Grek" typeface="Times New Roman"/>
        <a:font script="Cyrl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catur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  <a:satMod val="110000"/>
              </a:schemeClr>
            </a:gs>
            <a:gs pos="47500">
              <a:schemeClr val="phClr">
                <a:tint val="53000"/>
                <a:satMod val="120000"/>
              </a:schemeClr>
            </a:gs>
            <a:gs pos="58500">
              <a:schemeClr val="phClr">
                <a:tint val="53000"/>
                <a:satMod val="120000"/>
              </a:schemeClr>
            </a:gs>
            <a:gs pos="100000">
              <a:schemeClr val="phClr">
                <a:tint val="90000"/>
                <a:satMod val="110000"/>
              </a:schemeClr>
            </a:gs>
          </a:gsLst>
          <a:lin ang="3600000" scaled="1"/>
        </a:gradFill>
        <a:gradFill rotWithShape="1">
          <a:gsLst>
            <a:gs pos="0">
              <a:schemeClr val="phClr">
                <a:shade val="54000"/>
                <a:satMod val="105000"/>
              </a:schemeClr>
            </a:gs>
            <a:gs pos="47500">
              <a:schemeClr val="phClr">
                <a:shade val="88000"/>
                <a:satMod val="105000"/>
              </a:schemeClr>
            </a:gs>
            <a:gs pos="58500">
              <a:schemeClr val="phClr">
                <a:shade val="88000"/>
                <a:satMod val="105000"/>
              </a:schemeClr>
            </a:gs>
            <a:gs pos="100000">
              <a:schemeClr val="phClr">
                <a:shade val="54000"/>
                <a:satMod val="105000"/>
              </a:schemeClr>
            </a:gs>
          </a:gsLst>
          <a:lin ang="36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82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3600000" algn="r" rotWithShape="0">
              <a:srgbClr val="000000">
                <a:alpha val="30000"/>
              </a:srgbClr>
            </a:outerShdw>
          </a:effectLst>
        </a:effectStyle>
        <a:effectStyle>
          <a:effectLst>
            <a:outerShdw blurRad="63500" dist="25400" dir="3600000" algn="r" rotWithShape="0">
              <a:srgbClr val="000000">
                <a:alpha val="36000"/>
              </a:srgbClr>
            </a:outerShdw>
          </a:effectLst>
          <a:scene3d>
            <a:camera prst="orthographicFront">
              <a:rot lat="0" lon="0" rev="0"/>
            </a:camera>
            <a:lightRig rig="harsh" dir="tl">
              <a:rot lat="0" lon="0" rev="9000000"/>
            </a:lightRig>
          </a:scene3d>
          <a:sp3d prstMaterial="flat">
            <a:bevelT w="38100" h="50800" prst="softRound"/>
          </a:sp3d>
        </a:effectStyle>
        <a:effectStyle>
          <a:effectLst>
            <a:outerShdw blurRad="76200" dist="38100" dir="3600000" algn="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harsh" dir="tl">
              <a:rot lat="0" lon="0" rev="9000000"/>
            </a:lightRig>
          </a:scene3d>
          <a:sp3d contourW="44450" prstMaterial="flat">
            <a:bevelT w="38100" h="50800" prst="softRound"/>
            <a:contourClr>
              <a:schemeClr val="phClr">
                <a:tint val="5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52000"/>
                <a:satMod val="105000"/>
              </a:schemeClr>
            </a:gs>
            <a:gs pos="47500">
              <a:schemeClr val="phClr">
                <a:tint val="90000"/>
                <a:shade val="89000"/>
                <a:satMod val="105000"/>
              </a:schemeClr>
            </a:gs>
            <a:gs pos="58500">
              <a:schemeClr val="phClr">
                <a:tint val="85000"/>
                <a:shade val="89000"/>
                <a:satMod val="105000"/>
              </a:schemeClr>
            </a:gs>
            <a:gs pos="100000">
              <a:schemeClr val="phClr">
                <a:tint val="100000"/>
                <a:shade val="52000"/>
                <a:satMod val="105000"/>
              </a:schemeClr>
            </a:gs>
          </a:gsLst>
          <a:lin ang="36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</a:schemeClr>
              <a:schemeClr val="phClr">
                <a:shade val="85000"/>
                <a:satMod val="120000"/>
              </a:schemeClr>
            </a:duotone>
          </a:blip>
          <a:tile tx="0" ty="0" sx="52000" sy="5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Decatur</Template>
  <TotalTime>62</TotalTime>
  <Words>447</Words>
  <Application>Microsoft Office PowerPoint</Application>
  <PresentationFormat>Předvádění na obrazovce (4:3)</PresentationFormat>
  <Paragraphs>247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Decatur</vt:lpstr>
      <vt:lpstr>Snímek 1</vt:lpstr>
      <vt:lpstr>Snímek 2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Málková</dc:creator>
  <cp:lastModifiedBy>Dum</cp:lastModifiedBy>
  <cp:revision>9</cp:revision>
  <dcterms:created xsi:type="dcterms:W3CDTF">2014-05-08T10:09:40Z</dcterms:created>
  <dcterms:modified xsi:type="dcterms:W3CDTF">2014-05-20T17:39:46Z</dcterms:modified>
</cp:coreProperties>
</file>