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8" autoAdjust="0"/>
    <p:restoredTop sz="94660"/>
  </p:normalViewPr>
  <p:slideViewPr>
    <p:cSldViewPr snapToGrid="0">
      <p:cViewPr>
        <p:scale>
          <a:sx n="81" d="100"/>
          <a:sy n="81" d="100"/>
        </p:scale>
        <p:origin x="-108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6995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6299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630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00112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963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7873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3127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483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25036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9051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53972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7996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201833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73717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85118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688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04"/>
            <a:ext cx="1952272" cy="6853049"/>
            <a:chOff x="6627813" y="195650"/>
            <a:chExt cx="1952625" cy="5678101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65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5/9/2014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70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18761"/>
              </p:ext>
            </p:extLst>
          </p:nvPr>
        </p:nvGraphicFramePr>
        <p:xfrm>
          <a:off x="1674708" y="77273"/>
          <a:ext cx="5849620" cy="6650031"/>
        </p:xfrm>
        <a:graphic>
          <a:graphicData uri="http://schemas.openxmlformats.org/drawingml/2006/table">
            <a:tbl>
              <a:tblPr/>
              <a:tblGrid>
                <a:gridCol w="1689100"/>
                <a:gridCol w="4160520"/>
              </a:tblGrid>
              <a:tr h="1038056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Základní škola Jablonec nad Nisou – </a:t>
                      </a:r>
                      <a:r>
                        <a:rPr lang="cs-CZ" sz="1100" dirty="0" err="1">
                          <a:latin typeface="Arial"/>
                          <a:ea typeface="Calibri"/>
                          <a:cs typeface="Times New Roman"/>
                        </a:rPr>
                        <a:t>Mšeno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, Mozartova 24, příspěvková organizace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VY_32_INOVACE_ZE6-19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Číslo projektu: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CZ.1.07/1.4.00/21.3603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latin typeface="Arial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Mgr. Jana Málková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Vytvořeno </a:t>
                      </a:r>
                      <a:r>
                        <a:rPr lang="cs-CZ" sz="1200" b="1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 dne</a:t>
                      </a:r>
                      <a:r>
                        <a:rPr lang="cs-CZ" sz="1200" b="1" dirty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12.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3. 2014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oblast: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>
                          <a:latin typeface="Arial"/>
                          <a:ea typeface="Calibri"/>
                          <a:cs typeface="Times New Roman"/>
                        </a:rPr>
                        <a:t>Člověk a příroda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Vzdělávací obor: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>
                          <a:latin typeface="Arial"/>
                          <a:ea typeface="Calibri"/>
                          <a:cs typeface="Times New Roman"/>
                        </a:rPr>
                        <a:t>Zeměpis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Ročník: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6.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Tematický okruh: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Afrika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8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Téma:</a:t>
                      </a:r>
                      <a:endParaRPr lang="cs-CZ" sz="110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Africké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latin typeface="Arial"/>
                          <a:ea typeface="Calibri"/>
                          <a:cs typeface="Times New Roman"/>
                        </a:rPr>
                        <a:t>problémy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67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200" b="1">
                          <a:latin typeface="Arial"/>
                          <a:ea typeface="Calibri"/>
                          <a:cs typeface="Times New Roman"/>
                        </a:rPr>
                        <a:t>Anotace: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Aktivitu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využijeme na začátku hodiny věnované tematickému celku Afrika – africké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problémy.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Žáci se seznámí se základními geografickými pojmy a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doplní křížovku. Aktivita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slouží k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motivaci, zopakování </a:t>
                      </a:r>
                      <a:r>
                        <a:rPr lang="cs-CZ" sz="11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již známých pojmů a procvičení nových.</a:t>
                      </a:r>
                      <a:endParaRPr lang="cs-CZ" sz="1100" dirty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6810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443919"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dirty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latin typeface="Arial"/>
                        <a:ea typeface="Calibri"/>
                        <a:cs typeface="Times New Roman"/>
                      </a:endParaRPr>
                    </a:p>
                    <a:p>
                      <a:pPr indent="9017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latin typeface="Arial"/>
                          <a:ea typeface="Calibri"/>
                          <a:cs typeface="Times New Roman"/>
                        </a:rPr>
                        <a:t>Materiály </a:t>
                      </a:r>
                      <a:r>
                        <a:rPr lang="cs-CZ" sz="1100" dirty="0">
                          <a:latin typeface="Arial"/>
                          <a:ea typeface="Calibri"/>
                          <a:cs typeface="Times New Roman"/>
                        </a:rPr>
                        <a:t>jsou určeny pro bezplatné použití pro potřeby výuky a vzdělání na všech typech škol a školských zařízení. Jakékoliv další využití podléhá autorským zákonům. Není-li uvedeno jinak, je zdrojem tohoto materiálu autor.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Obrázek 1" descr="logo eu.bm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4941168"/>
            <a:ext cx="4608512" cy="10058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069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826302" y="2964544"/>
            <a:ext cx="6600451" cy="2262781"/>
          </a:xfrm>
        </p:spPr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Africké problémy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3959" y="713382"/>
            <a:ext cx="1410470" cy="2114673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714" y="713382"/>
            <a:ext cx="2114673" cy="2114673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9885" y="713382"/>
            <a:ext cx="1387755" cy="211467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7640" y="713382"/>
            <a:ext cx="1410471" cy="211467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632" y="713383"/>
            <a:ext cx="1691326" cy="211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21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38943" y="1249136"/>
            <a:ext cx="7289516" cy="52968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Africký kontinent se potýká s celou řadou problémů.</a:t>
            </a:r>
          </a:p>
          <a:p>
            <a:pPr marL="0" indent="0" algn="just">
              <a:buNone/>
            </a:pP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Známým problémem je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nedostatek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pitné a povrchové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vody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Lidé v Africe pro ni často  musí chodit až několik kilometrů. Voda je zde vzácností.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Hlad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souvisí s nedostatkem vody, je těžké něco pěstovat v suchém a nehostinném prostředí. </a:t>
            </a:r>
          </a:p>
          <a:p>
            <a:pPr marL="0" indent="0" algn="just">
              <a:buNone/>
            </a:pP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oblasti SAHELU je velkým problémem proces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desertifikace 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rozšiřování pouště a znehodnocování úrodné půdy pouštním pískem. Tento proces je také podporován mohutným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odlesňováním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tropického deštného lesa.</a:t>
            </a:r>
          </a:p>
          <a:p>
            <a:pPr marL="0" indent="0" algn="just">
              <a:buNone/>
            </a:pP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 obyvatelstva jsou největšími problémy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negramotnost, chudoba, tropické nemoci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cs-CZ" sz="2025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války</a:t>
            </a:r>
            <a:r>
              <a:rPr lang="cs-CZ" sz="202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651" y="5411989"/>
            <a:ext cx="1133954" cy="113395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473" y="5708946"/>
            <a:ext cx="897228" cy="54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0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391887" y="420914"/>
            <a:ext cx="4673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Doplňte tajenku: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Ozbrojené skupiny v pouštích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Proces rozšiřování pouště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Životadárná tekutina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Čím trpí lidé, kteří nemají finance?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Název oblasti na jižním okraji Sahary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Tyfus, malárie, spavá nemoc 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   jsou tzv. _________ nemoci</a:t>
            </a: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489796"/>
              </p:ext>
            </p:extLst>
          </p:nvPr>
        </p:nvGraphicFramePr>
        <p:xfrm>
          <a:off x="2407553" y="2918333"/>
          <a:ext cx="6591308" cy="3826220"/>
        </p:xfrm>
        <a:graphic>
          <a:graphicData uri="http://schemas.openxmlformats.org/drawingml/2006/table">
            <a:tbl>
              <a:tblPr/>
              <a:tblGrid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</a:tblGrid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8" name="Obdélník 17"/>
          <p:cNvSpPr/>
          <p:nvPr/>
        </p:nvSpPr>
        <p:spPr>
          <a:xfrm>
            <a:off x="4913085" y="420914"/>
            <a:ext cx="42309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 startAt="7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Horečnaté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onemocnění přenášené bodavým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hmyzem</a:t>
            </a:r>
          </a:p>
          <a:p>
            <a:pPr marL="342900" indent="-342900">
              <a:buAutoNum type="arabicPeriod" startAt="7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Africe jsou časté ozbrojené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_______________</a:t>
            </a:r>
          </a:p>
          <a:p>
            <a:pPr marL="342900" indent="-342900">
              <a:buAutoNum type="arabicPeriod" startAt="7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Proces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zmenšování rozlohy deštného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lesa</a:t>
            </a:r>
          </a:p>
          <a:p>
            <a:pPr marL="342900" indent="-342900">
              <a:buAutoNum type="arabicPeriod" startAt="7"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náboženství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rozšířené v severní Africe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754744" y="5094515"/>
            <a:ext cx="17852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Tajenka:</a:t>
            </a:r>
          </a:p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____________</a:t>
            </a:r>
          </a:p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AFRIKA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707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391887" y="420914"/>
            <a:ext cx="46736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Správné řešení:</a:t>
            </a:r>
          </a:p>
          <a:p>
            <a:endParaRPr lang="cs-CZ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Ozbrojené skupiny v pouštích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 rozšiřování pouště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Životadárná tekutina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Čím trpí lidé, kteří nemají finance?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Název oblasti na jižním okraji Sahary</a:t>
            </a:r>
          </a:p>
          <a:p>
            <a:pPr marL="342900" indent="-342900">
              <a:buFontTx/>
              <a:buAutoNum type="arabicPeriod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Tyfus, malárie, spavá nemoc </a:t>
            </a:r>
          </a:p>
          <a:p>
            <a:r>
              <a:rPr lang="cs-CZ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jsou tzv. </a:t>
            </a: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tropické nemoci</a:t>
            </a:r>
            <a:endParaRPr lang="cs-CZ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9667785"/>
              </p:ext>
            </p:extLst>
          </p:nvPr>
        </p:nvGraphicFramePr>
        <p:xfrm>
          <a:off x="2407553" y="2918333"/>
          <a:ext cx="6591308" cy="3826220"/>
        </p:xfrm>
        <a:graphic>
          <a:graphicData uri="http://schemas.openxmlformats.org/drawingml/2006/table">
            <a:tbl>
              <a:tblPr/>
              <a:tblGrid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  <a:gridCol w="387724"/>
              </a:tblGrid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É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9.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Ň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Í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2622"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10.</a:t>
                      </a:r>
                    </a:p>
                  </a:txBody>
                  <a:tcPr marL="7652" marR="7652" marT="7652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Á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</a:t>
                      </a:r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7652" marR="7652" marT="7652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8" name="Obdélník 17"/>
          <p:cNvSpPr/>
          <p:nvPr/>
        </p:nvSpPr>
        <p:spPr>
          <a:xfrm>
            <a:off x="4913085" y="420914"/>
            <a:ext cx="42309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AutoNum type="arabicPeriod" startAt="7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Horečnaté </a:t>
            </a:r>
            <a:r>
              <a:rPr lang="cs-CZ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onemocnění přenášené bodavým </a:t>
            </a: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hmyzem.</a:t>
            </a:r>
            <a:endParaRPr lang="cs-CZ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 startAt="7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Africe jsou časté </a:t>
            </a: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ozbrojené</a:t>
            </a:r>
            <a:r>
              <a:rPr lang="cs-CZ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konflikty.</a:t>
            </a:r>
            <a:endParaRPr lang="cs-CZ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 startAt="7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Proces </a:t>
            </a:r>
            <a:r>
              <a:rPr lang="cs-CZ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zmenšování rozlohy deštného </a:t>
            </a: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lesa.</a:t>
            </a:r>
            <a:endParaRPr lang="cs-CZ" dirty="0" smtClean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 startAt="7"/>
            </a:pPr>
            <a:r>
              <a:rPr lang="cs-CZ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náboženství </a:t>
            </a:r>
            <a:r>
              <a:rPr lang="cs-CZ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rozšířené v severní Africe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39671" y="5101215"/>
            <a:ext cx="19890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Tajenka:</a:t>
            </a:r>
          </a:p>
          <a:p>
            <a:pPr algn="ctr"/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PROBLÉMOVÁ</a:t>
            </a:r>
          </a:p>
          <a:p>
            <a:pPr algn="ctr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AFRIKA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18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5999" y="207221"/>
            <a:ext cx="65649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 2"/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Zdroj: </a:t>
            </a:r>
          </a:p>
          <a:p>
            <a:pPr>
              <a:buFont typeface="Wingdings 2"/>
              <a:buNone/>
            </a:pP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materiálu byly použity prostředky z galerie Microsoft Office 2010, vlastní licence Základní škola Jablonec nad Nisou – Mšeno, Mozartova 24, příspěvková organizace.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1675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54F6613E-5ED7-40ED-90A8-F639BE712C0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181</TotalTime>
  <Words>493</Words>
  <Application>Microsoft Office PowerPoint</Application>
  <PresentationFormat>Předvádění na obrazovce (4:3)</PresentationFormat>
  <Paragraphs>236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Stébla</vt:lpstr>
      <vt:lpstr>Prezentace aplikace PowerPoint</vt:lpstr>
      <vt:lpstr>Africké problémy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Africké problémy</dc:title>
  <dc:creator>Jana Málková</dc:creator>
  <cp:lastModifiedBy>Jana Málková</cp:lastModifiedBy>
  <cp:revision>17</cp:revision>
  <dcterms:created xsi:type="dcterms:W3CDTF">2014-04-24T18:33:23Z</dcterms:created>
  <dcterms:modified xsi:type="dcterms:W3CDTF">2014-05-09T20:24:26Z</dcterms:modified>
</cp:coreProperties>
</file>