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99" autoAdjust="0"/>
    <p:restoredTop sz="94660"/>
  </p:normalViewPr>
  <p:slideViewPr>
    <p:cSldViewPr>
      <p:cViewPr varScale="1">
        <p:scale>
          <a:sx n="104" d="100"/>
          <a:sy n="104" d="100"/>
        </p:scale>
        <p:origin x="-11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sz="1800" b="1" i="0" dirty="0" smtClean="0">
                <a:effectLst/>
              </a:rPr>
              <a:t>Gaussova rovina – znázornění C</a:t>
            </a:r>
            <a:endParaRPr lang="cs-CZ" sz="1800" b="1" i="0" dirty="0">
              <a:effectLst/>
            </a:endParaRPr>
          </a:p>
        </c:rich>
      </c:tx>
      <c:layout/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10"/>
          </c:marker>
          <c:dPt>
            <c:idx val="0"/>
            <c:marker>
              <c:symbol val="circle"/>
              <c:size val="10"/>
            </c:marker>
            <c:bubble3D val="0"/>
          </c:dPt>
          <c:xVal>
            <c:numRef>
              <c:f>List1!$A$2</c:f>
              <c:numCache>
                <c:formatCode>General</c:formatCode>
                <c:ptCount val="1"/>
                <c:pt idx="0">
                  <c:v>3</c:v>
                </c:pt>
              </c:numCache>
            </c:numRef>
          </c:xVal>
          <c:yVal>
            <c:numRef>
              <c:f>List1!$B$2</c:f>
              <c:numCache>
                <c:formatCode>General</c:formatCode>
                <c:ptCount val="1"/>
                <c:pt idx="0">
                  <c:v>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2784192"/>
        <c:axId val="82784768"/>
      </c:scatterChart>
      <c:valAx>
        <c:axId val="82784192"/>
        <c:scaling>
          <c:orientation val="minMax"/>
          <c:max val="4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bg1"/>
                </a:solidFill>
              </a:defRPr>
            </a:pPr>
            <a:endParaRPr lang="cs-CZ"/>
          </a:p>
        </c:txPr>
        <c:crossAx val="82784768"/>
        <c:crosses val="autoZero"/>
        <c:crossBetween val="midCat"/>
        <c:majorUnit val="1"/>
      </c:valAx>
      <c:valAx>
        <c:axId val="82784768"/>
        <c:scaling>
          <c:orientation val="minMax"/>
          <c:max val="3"/>
        </c:scaling>
        <c:delete val="0"/>
        <c:axPos val="l"/>
        <c:majorGridlines>
          <c:spPr>
            <a:ln w="3175">
              <a:solidFill>
                <a:schemeClr val="bg1">
                  <a:lumMod val="85000"/>
                </a:schemeClr>
              </a:solidFill>
            </a:ln>
          </c:spPr>
        </c:majorGridlines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bg1"/>
                </a:solidFill>
              </a:defRPr>
            </a:pPr>
            <a:endParaRPr lang="cs-CZ"/>
          </a:p>
        </c:txPr>
        <c:crossAx val="82784192"/>
        <c:crosses val="autoZero"/>
        <c:crossBetween val="midCat"/>
        <c:maj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xVal>
            <c:numRef>
              <c:f>List1!$A$2</c:f>
              <c:numCache>
                <c:formatCode>General</c:formatCode>
                <c:ptCount val="1"/>
                <c:pt idx="0">
                  <c:v>-2</c:v>
                </c:pt>
              </c:numCache>
            </c:numRef>
          </c:xVal>
          <c:yVal>
            <c:numRef>
              <c:f>List1!$B$2</c:f>
              <c:numCache>
                <c:formatCode>General</c:formatCode>
                <c:ptCount val="1"/>
                <c:pt idx="0">
                  <c:v>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2870848"/>
        <c:axId val="82871424"/>
      </c:scatterChart>
      <c:valAx>
        <c:axId val="82870848"/>
        <c:scaling>
          <c:orientation val="minMax"/>
          <c:max val="2"/>
          <c:min val="-2"/>
        </c:scaling>
        <c:delete val="0"/>
        <c:axPos val="b"/>
        <c:numFmt formatCode="General" sourceLinked="1"/>
        <c:majorTickMark val="out"/>
        <c:minorTickMark val="none"/>
        <c:tickLblPos val="nextTo"/>
        <c:crossAx val="82871424"/>
        <c:crosses val="autoZero"/>
        <c:crossBetween val="midCat"/>
      </c:valAx>
      <c:valAx>
        <c:axId val="82871424"/>
        <c:scaling>
          <c:orientation val="minMax"/>
          <c:max val="3"/>
          <c:min val="-1"/>
        </c:scaling>
        <c:delete val="0"/>
        <c:axPos val="l"/>
        <c:numFmt formatCode="General" sourceLinked="1"/>
        <c:majorTickMark val="out"/>
        <c:minorTickMark val="none"/>
        <c:tickLblPos val="nextTo"/>
        <c:crossAx val="82870848"/>
        <c:crosses val="autoZero"/>
        <c:crossBetween val="midCat"/>
        <c:maj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xVal>
            <c:numRef>
              <c:f>List1!$A$2</c:f>
              <c:numCache>
                <c:formatCode>General</c:formatCode>
                <c:ptCount val="1"/>
                <c:pt idx="0">
                  <c:v>1</c:v>
                </c:pt>
              </c:numCache>
            </c:numRef>
          </c:xVal>
          <c:yVal>
            <c:numRef>
              <c:f>List1!$B$2</c:f>
              <c:numCache>
                <c:formatCode>General</c:formatCode>
                <c:ptCount val="1"/>
                <c:pt idx="0">
                  <c:v>-1.7320508075688772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2873728"/>
        <c:axId val="82874304"/>
      </c:scatterChart>
      <c:valAx>
        <c:axId val="82873728"/>
        <c:scaling>
          <c:orientation val="minMax"/>
          <c:max val="2"/>
          <c:min val="-1"/>
        </c:scaling>
        <c:delete val="0"/>
        <c:axPos val="b"/>
        <c:numFmt formatCode="General" sourceLinked="1"/>
        <c:majorTickMark val="out"/>
        <c:minorTickMark val="none"/>
        <c:tickLblPos val="nextTo"/>
        <c:crossAx val="82874304"/>
        <c:crosses val="autoZero"/>
        <c:crossBetween val="midCat"/>
      </c:valAx>
      <c:valAx>
        <c:axId val="82874304"/>
        <c:scaling>
          <c:orientation val="minMax"/>
          <c:max val="1"/>
          <c:min val="-2"/>
        </c:scaling>
        <c:delete val="0"/>
        <c:axPos val="l"/>
        <c:numFmt formatCode="General" sourceLinked="1"/>
        <c:majorTickMark val="out"/>
        <c:minorTickMark val="none"/>
        <c:tickLblPos val="nextTo"/>
        <c:crossAx val="82873728"/>
        <c:crosses val="autoZero"/>
        <c:crossBetween val="midCat"/>
        <c:maj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1700808"/>
            <a:ext cx="9144000" cy="453650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1747178"/>
            <a:ext cx="9144000" cy="4248000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6026194"/>
            <a:ext cx="9144000" cy="180000"/>
          </a:xfrm>
          <a:prstGeom prst="rect">
            <a:avLst/>
          </a:prstGeom>
          <a:solidFill>
            <a:schemeClr val="accent6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391023"/>
            <a:ext cx="8686800" cy="1470025"/>
          </a:xfrm>
        </p:spPr>
        <p:txBody>
          <a:bodyPr anchor="t" anchorCtr="0">
            <a:normAutofit/>
          </a:bodyPr>
          <a:lstStyle>
            <a:lvl1pPr>
              <a:defRPr sz="4800" b="0" cap="all" spc="0" baseline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1700808"/>
            <a:ext cx="9144000" cy="453650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1747178"/>
            <a:ext cx="9144000" cy="4248000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6026194"/>
            <a:ext cx="9144000" cy="180000"/>
          </a:xfrm>
          <a:prstGeom prst="rect">
            <a:avLst/>
          </a:prstGeom>
          <a:solidFill>
            <a:schemeClr val="accent6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188640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cap="all" baseline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3600" b="1" cap="all" baseline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69507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zpracovaný v rámci projektu</a:t>
            </a:r>
          </a:p>
          <a:p>
            <a:pPr algn="ctr"/>
            <a:r>
              <a:rPr lang="cs-CZ" sz="2400" b="1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Zlepšení podmínek pro vzdělávání na EOA</a:t>
            </a: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6171940"/>
              </p:ext>
            </p:extLst>
          </p:nvPr>
        </p:nvGraphicFramePr>
        <p:xfrm>
          <a:off x="431540" y="3589950"/>
          <a:ext cx="8280920" cy="2021840"/>
        </p:xfrm>
        <a:graphic>
          <a:graphicData uri="http://schemas.openxmlformats.org/drawingml/2006/table">
            <a:tbl>
              <a:tblPr firstRow="1" bandRow="1"/>
              <a:tblGrid>
                <a:gridCol w="4068452"/>
                <a:gridCol w="4212468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CZ.1.07/1.5.00/34.0999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Šablona: III/2 Inovace a zkvalitnění výuky prostřednictvím ICT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Sada: Seminář matematika 4. ročník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Datum tvorby: 03. 04. 2014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Datum ověření ve výuce: 10. 04. 2014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Třída: 4. 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Číslo materiálu: VY_32_INOVACE_17_20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077" y="1800000"/>
            <a:ext cx="5893847" cy="1440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8297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1700808"/>
            <a:ext cx="9144000" cy="453650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1747178"/>
            <a:ext cx="9144000" cy="4248000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6026194"/>
            <a:ext cx="9144000" cy="180000"/>
          </a:xfrm>
          <a:prstGeom prst="rect">
            <a:avLst/>
          </a:prstGeom>
          <a:solidFill>
            <a:schemeClr val="accent6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455429"/>
              </p:ext>
            </p:extLst>
          </p:nvPr>
        </p:nvGraphicFramePr>
        <p:xfrm>
          <a:off x="467544" y="332656"/>
          <a:ext cx="8244000" cy="108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5795728"/>
              </a:tblGrid>
              <a:tr h="108000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cap="all" dirty="0" smtClean="0"/>
                        <a:t>Komplexní čísla –  goniometrický tvar</a:t>
                      </a:r>
                      <a:endParaRPr lang="cs-CZ" sz="3200" cap="all" baseline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7966981"/>
              </p:ext>
            </p:extLst>
          </p:nvPr>
        </p:nvGraphicFramePr>
        <p:xfrm>
          <a:off x="431540" y="1916832"/>
          <a:ext cx="8280920" cy="391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8252"/>
                <a:gridCol w="3006334"/>
                <a:gridCol w="3006334"/>
              </a:tblGrid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Předmět: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Seminář matematika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Čtvrtý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kern="1200" dirty="0" smtClean="0">
                        <a:solidFill>
                          <a:schemeClr val="bg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Stručná anotace a metodický pokyn: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0000">
                <a:tc gridSpan="3"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Prezentace slouží k opakování a procvičení elementárních znalostí středoškolské matematiky. Lze ji využít při opakování během vyučovacích hodin, nebo jako materiál pro samostudium studentů. Obsahuje vysvětlení problematiky i příklady k procvičení.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Pokud není uvedeno jinak,  použitý materiál je z vlastních zdrojů autora.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Autor: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Petr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Štácha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Adresa školy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Evropská obchodní akademie, Děčín I, </a:t>
                      </a:r>
                      <a:b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Komenského náměstí 2, příspěvková organizace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0" t="30916" r="13364" b="13993"/>
          <a:stretch/>
        </p:blipFill>
        <p:spPr bwMode="auto">
          <a:xfrm>
            <a:off x="6876256" y="2060848"/>
            <a:ext cx="1108428" cy="808231"/>
          </a:xfrm>
          <a:prstGeom prst="rect">
            <a:avLst/>
          </a:prstGeom>
          <a:noFill/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39789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ONE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" y="206860"/>
            <a:ext cx="8229600" cy="1112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spcBef>
                <a:spcPct val="0"/>
              </a:spcBef>
              <a:buNone/>
              <a:defRPr sz="3600" b="0" cap="all" spc="0" baseline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lvl="0"/>
            <a:r>
              <a:rPr lang="cs-CZ" noProof="0" dirty="0" smtClean="0"/>
              <a:t>POUŽITÉ ZDROJE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" y="1602000"/>
            <a:ext cx="822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75000"/>
              <a:buFont typeface="Wingdings" pitchFamily="2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Microsoft Office – placená školní licence zakoupená EOA Děčín </a:t>
            </a:r>
          </a:p>
        </p:txBody>
      </p:sp>
    </p:spTree>
    <p:extLst>
      <p:ext uri="{BB962C8B-B14F-4D97-AF65-F5344CB8AC3E}">
        <p14:creationId xmlns:p14="http://schemas.microsoft.com/office/powerpoint/2010/main" val="2270596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Ot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58775" indent="-358775">
              <a:buSzPct val="100000"/>
              <a:buFont typeface="+mj-lt"/>
              <a:buAutoNum type="arabicPeriod"/>
              <a:defRPr b="1"/>
            </a:lvl1pPr>
            <a:lvl2pPr marL="358775" indent="-358775">
              <a:buClrTx/>
              <a:buFont typeface="Wingdings" pitchFamily="2" charset="2"/>
              <a:buChar char=""/>
              <a:defRPr/>
            </a:lvl2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142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Kone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b="0"/>
            </a:lvl1pPr>
            <a:lvl2pPr marL="457200" indent="-457200">
              <a:buClrTx/>
              <a:buSzPct val="100000"/>
              <a:buFont typeface="+mj-lt"/>
              <a:buAutoNum type="arabicParenR"/>
              <a:defRPr/>
            </a:lvl2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574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948264" y="161544"/>
            <a:ext cx="2195736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6423248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20272" y="228600"/>
            <a:ext cx="2047528" cy="100584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 cap="all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72064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70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70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7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EC46819-7399-4FD2-9A64-5D1C6925422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7316E8A-F3B1-400B-A72D-4BB9735D9A4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6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7"/>
          <p:cNvSpPr/>
          <p:nvPr/>
        </p:nvSpPr>
        <p:spPr>
          <a:xfrm>
            <a:off x="0" y="6813376"/>
            <a:ext cx="9144000" cy="72008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8"/>
          <p:cNvSpPr/>
          <p:nvPr/>
        </p:nvSpPr>
        <p:spPr>
          <a:xfrm>
            <a:off x="0" y="6719370"/>
            <a:ext cx="9144000" cy="72000"/>
          </a:xfrm>
          <a:prstGeom prst="rect">
            <a:avLst/>
          </a:prstGeom>
          <a:solidFill>
            <a:schemeClr val="accent6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49" r:id="rId19"/>
  </p:sldLayoutIdLst>
  <p:txStyles>
    <p:titleStyle>
      <a:lvl1pPr algn="ctr" defTabSz="914400" rtl="0" eaLnBrk="1" latinLnBrk="0" hangingPunct="1">
        <a:spcBef>
          <a:spcPct val="0"/>
        </a:spcBef>
        <a:buNone/>
        <a:defRPr sz="3600" b="0" kern="1200" cap="all" spc="0" baseline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Tx/>
        <a:buSzPct val="75000"/>
        <a:buFont typeface="Wingdings" pitchFamily="2" charset="2"/>
        <a:buChar char="Ø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Relationship Id="rId4" Type="http://schemas.openxmlformats.org/officeDocument/2006/relationships/chart" Target="../charts/char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Relationship Id="rId4" Type="http://schemas.openxmlformats.org/officeDocument/2006/relationships/chart" Target="../charts/char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75002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90648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Komplexní </a:t>
            </a:r>
            <a:r>
              <a:rPr lang="cs-CZ" dirty="0"/>
              <a:t>čísla – </a:t>
            </a:r>
            <a:r>
              <a:rPr lang="cs-CZ" dirty="0" smtClean="0"/>
              <a:t> goniometrický tvar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01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Grafické znázornění komplexních čísel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777504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334440" y="2845307"/>
            <a:ext cx="72008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a+bi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899592" y="3356992"/>
            <a:ext cx="5688632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588224" y="3356992"/>
            <a:ext cx="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 rot="2036442">
            <a:off x="-52914" y="3754577"/>
            <a:ext cx="3189542" cy="1946339"/>
          </a:xfrm>
          <a:prstGeom prst="arc">
            <a:avLst>
              <a:gd name="adj1" fmla="val 19883062"/>
              <a:gd name="adj2" fmla="val 1422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501177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/>
              <a:t>φ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5589240"/>
            <a:ext cx="829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4924" y="3172326"/>
            <a:ext cx="414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256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Definice goniometrického tvaru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Je dáno číslo z = a + </a:t>
                </a:r>
                <a:r>
                  <a:rPr lang="cs-CZ" dirty="0" err="1" smtClean="0"/>
                  <a:t>bi</a:t>
                </a:r>
                <a:endParaRPr lang="cs-CZ" dirty="0" smtClean="0"/>
              </a:p>
              <a:p>
                <a:r>
                  <a:rPr lang="cs-CZ" dirty="0" smtClean="0"/>
                  <a:t>Nechť úhel </a:t>
                </a:r>
                <a:r>
                  <a:rPr lang="el-GR" dirty="0" smtClean="0"/>
                  <a:t>φ</a:t>
                </a:r>
                <a:r>
                  <a:rPr lang="cs-CZ" dirty="0" smtClean="0"/>
                  <a:t> je úhel, který svírá kladná poloosa x s ramenem komplexního čísla</a:t>
                </a:r>
              </a:p>
              <a:p>
                <a:r>
                  <a:rPr lang="cs-CZ" dirty="0" smtClean="0"/>
                  <a:t>Potom z předchozího obrázku platí:</a:t>
                </a:r>
                <a:br>
                  <a:rPr lang="cs-CZ" dirty="0" smtClean="0"/>
                </a:br>
                <a14:m>
                  <m:oMath xmlns:m="http://schemas.openxmlformats.org/officeDocument/2006/math">
                    <m:func>
                      <m:funcPr>
                        <m:ctrlPr>
                          <a:rPr lang="cs-CZ" b="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𝜑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𝑏</m:t>
                            </m:r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𝑧</m:t>
                                </m:r>
                              </m:e>
                            </m:d>
                          </m:den>
                        </m:f>
                      </m:e>
                    </m:func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𝜑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=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cs-CZ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i="1">
                                    <a:latin typeface="Cambria Math"/>
                                    <a:ea typeface="Cambria Math"/>
                                  </a:rPr>
                                  <m:t>𝑧</m:t>
                                </m:r>
                              </m:e>
                            </m:d>
                          </m:den>
                        </m:f>
                      </m:e>
                    </m:func>
                  </m:oMath>
                </a14:m>
                <a:endParaRPr lang="cs-CZ" dirty="0" smtClean="0"/>
              </a:p>
              <a:p>
                <a:r>
                  <a:rPr lang="cs-CZ" dirty="0" smtClean="0"/>
                  <a:t>Z toho a = |z|· cos</a:t>
                </a:r>
                <a:r>
                  <a:rPr lang="el-GR" dirty="0" smtClean="0"/>
                  <a:t>φ</a:t>
                </a:r>
                <a:r>
                  <a:rPr lang="cs-CZ" dirty="0" smtClean="0"/>
                  <a:t> , b = </a:t>
                </a:r>
                <a:r>
                  <a:rPr lang="cs-CZ" dirty="0"/>
                  <a:t>|z|· </a:t>
                </a:r>
                <a:r>
                  <a:rPr lang="cs-CZ" dirty="0" smtClean="0"/>
                  <a:t>sin</a:t>
                </a:r>
                <a:r>
                  <a:rPr lang="el-GR" dirty="0" smtClean="0"/>
                  <a:t>φ</a:t>
                </a:r>
                <a:r>
                  <a:rPr lang="cs-CZ" dirty="0" smtClean="0"/>
                  <a:t> </a:t>
                </a:r>
              </a:p>
              <a:p>
                <a:r>
                  <a:rPr lang="cs-CZ" dirty="0" smtClean="0"/>
                  <a:t>a + </a:t>
                </a:r>
                <a:r>
                  <a:rPr lang="cs-CZ" dirty="0" err="1" smtClean="0"/>
                  <a:t>bi</a:t>
                </a:r>
                <a:r>
                  <a:rPr lang="cs-CZ" dirty="0" smtClean="0"/>
                  <a:t> = </a:t>
                </a:r>
                <a:r>
                  <a:rPr lang="cs-CZ" dirty="0"/>
                  <a:t>|z|· </a:t>
                </a:r>
                <a:r>
                  <a:rPr lang="cs-CZ" dirty="0" smtClean="0"/>
                  <a:t>cos</a:t>
                </a:r>
                <a:r>
                  <a:rPr lang="el-GR" dirty="0" smtClean="0"/>
                  <a:t>φ</a:t>
                </a:r>
                <a:r>
                  <a:rPr lang="cs-CZ" dirty="0" smtClean="0"/>
                  <a:t> + |z</a:t>
                </a:r>
                <a:r>
                  <a:rPr lang="cs-CZ" dirty="0"/>
                  <a:t>|· </a:t>
                </a:r>
                <a:r>
                  <a:rPr lang="cs-CZ" dirty="0" smtClean="0"/>
                  <a:t>sin</a:t>
                </a:r>
                <a:r>
                  <a:rPr lang="el-GR" dirty="0" smtClean="0"/>
                  <a:t>φ</a:t>
                </a:r>
                <a:r>
                  <a:rPr lang="cs-CZ" dirty="0" smtClean="0"/>
                  <a:t> · i =</a:t>
                </a:r>
                <a:br>
                  <a:rPr lang="cs-CZ" dirty="0" smtClean="0"/>
                </a:br>
                <a:r>
                  <a:rPr lang="cs-CZ" dirty="0" smtClean="0"/>
                  <a:t>= </a:t>
                </a:r>
                <a:r>
                  <a:rPr lang="cs-CZ" dirty="0"/>
                  <a:t>|z|· </a:t>
                </a:r>
                <a:r>
                  <a:rPr lang="cs-CZ" dirty="0" smtClean="0"/>
                  <a:t>(cos</a:t>
                </a:r>
                <a:r>
                  <a:rPr lang="el-GR" dirty="0" smtClean="0"/>
                  <a:t>φ</a:t>
                </a:r>
                <a:r>
                  <a:rPr lang="cs-CZ" dirty="0" smtClean="0"/>
                  <a:t> </a:t>
                </a:r>
                <a:r>
                  <a:rPr lang="cs-CZ" dirty="0"/>
                  <a:t>+ </a:t>
                </a:r>
                <a:r>
                  <a:rPr lang="cs-CZ" dirty="0" smtClean="0"/>
                  <a:t>i · sin</a:t>
                </a:r>
                <a:r>
                  <a:rPr lang="el-GR" dirty="0" smtClean="0"/>
                  <a:t>φ</a:t>
                </a:r>
                <a:r>
                  <a:rPr lang="cs-CZ" dirty="0" smtClean="0"/>
                  <a:t>)   goniometrický tvar</a:t>
                </a:r>
                <a:endParaRPr lang="el-GR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444"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153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Goniometrický tvar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Převeďte následující čísla do goniometrického tvaru: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2+2</m:t>
                    </m:r>
                    <m:r>
                      <a:rPr lang="cs-CZ" b="0" i="1" smtClean="0">
                        <a:latin typeface="Cambria Math"/>
                      </a:rPr>
                      <m:t>𝑖</m:t>
                    </m:r>
                  </m:oMath>
                </a14:m>
                <a:endParaRPr lang="cs-CZ" b="0" dirty="0" smtClean="0"/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1−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𝑖</m:t>
                    </m:r>
                  </m:oMath>
                </a14:m>
                <a:r>
                  <a:rPr lang="cs-CZ" dirty="0" smtClean="0"/>
                  <a:t/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28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−</m:t>
                    </m:r>
                    <m:r>
                      <a:rPr lang="cs-CZ" i="1">
                        <a:latin typeface="Cambria Math"/>
                      </a:rPr>
                      <m:t>2+2</m:t>
                    </m:r>
                    <m:r>
                      <a:rPr lang="cs-CZ" i="1">
                        <a:latin typeface="Cambria Math"/>
                      </a:rPr>
                      <m:t>𝑖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=2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e>
                    </m:rad>
                  </m:oMath>
                </a14:m>
                <a:r>
                  <a:rPr lang="cs-CZ" dirty="0" smtClean="0"/>
                  <a:t> </a:t>
                </a:r>
              </a:p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=135°=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Goniometrický tvar: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3"/>
                <a:stretch>
                  <a:fillRect l="-25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28216762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4860032" y="2852936"/>
            <a:ext cx="1800200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louk 7"/>
          <p:cNvSpPr/>
          <p:nvPr/>
        </p:nvSpPr>
        <p:spPr>
          <a:xfrm rot="20828422">
            <a:off x="4550541" y="3918850"/>
            <a:ext cx="3024336" cy="273630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414245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φ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8084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1−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e>
                      </m:rad>
                      <m:r>
                        <a:rPr lang="cs-CZ" i="1">
                          <a:latin typeface="Cambria Math"/>
                        </a:rPr>
                        <m:t>𝑖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=2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=300°=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Goniometrický tvar: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3"/>
                <a:stretch>
                  <a:fillRect l="-25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24580965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6062709" y="3134338"/>
            <a:ext cx="1245595" cy="2454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louk 7"/>
          <p:cNvSpPr/>
          <p:nvPr/>
        </p:nvSpPr>
        <p:spPr>
          <a:xfrm rot="13288139">
            <a:off x="5260911" y="2433808"/>
            <a:ext cx="1481399" cy="1400285"/>
          </a:xfrm>
          <a:prstGeom prst="arc">
            <a:avLst>
              <a:gd name="adj1" fmla="val 12019081"/>
              <a:gd name="adj2" fmla="val 844816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260096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φ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5016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Moivreova</a:t>
            </a:r>
            <a:r>
              <a:rPr lang="cs-CZ" dirty="0" smtClean="0"/>
              <a:t> věta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Věta o mocnině komplexního čísla</a:t>
                </a:r>
              </a:p>
              <a:p>
                <a:r>
                  <a:rPr lang="cs-CZ" dirty="0" smtClean="0"/>
                  <a:t>Nechť z = a + </a:t>
                </a:r>
                <a:r>
                  <a:rPr lang="cs-CZ" dirty="0" err="1" smtClean="0"/>
                  <a:t>bi</a:t>
                </a:r>
                <a:r>
                  <a:rPr lang="cs-CZ" dirty="0" smtClean="0"/>
                  <a:t> je komplexní číslo</a:t>
                </a:r>
              </a:p>
              <a:p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𝑧</m:t>
                    </m:r>
                    <m:r>
                      <a:rPr lang="cs-CZ" i="1" dirty="0" smtClean="0">
                        <a:latin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</a:rPr>
                          <m:t>𝑧</m:t>
                        </m:r>
                      </m:e>
                    </m:d>
                    <m:r>
                      <a:rPr lang="cs-CZ" i="1" dirty="0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(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𝑐𝑜𝑠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𝑖𝑠𝑖𝑛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i="1" dirty="0" smtClean="0">
                        <a:latin typeface="Cambria Math"/>
                      </a:rPr>
                      <m:t> </m:t>
                    </m:r>
                    <m:r>
                      <a:rPr lang="cs-CZ" b="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dirty="0" smtClean="0"/>
                  <a:t> je goniometrický tvar, potom platí:</a:t>
                </a:r>
                <a:br>
                  <a:rPr lang="cs-CZ" dirty="0" smtClean="0"/>
                </a:b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𝑏𝑖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begChr m:val="|"/>
                            <m:endChr m:val="|"/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𝑧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ea typeface="Cambria Math"/>
                          </a:rPr>
                          <m:t>cos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⁡(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𝜑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)+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𝜑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Umožňuje celkem jednoduše umocňovat komplexní čísla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444" t="-943" r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300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Mocniny komplexních čísel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Umocněte následující komplexní čísla: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2−2</m:t>
                            </m:r>
                            <m:r>
                              <a:rPr lang="cs-CZ" i="1">
                                <a:latin typeface="Cambria Math"/>
                              </a:rPr>
                              <m:t>𝑖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22</m:t>
                        </m:r>
                      </m:sup>
                    </m:sSup>
                  </m:oMath>
                </a14:m>
                <a:r>
                  <a:rPr lang="cs-CZ" b="0" dirty="0" smtClean="0"/>
                  <a:t> 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</m:t>
                            </m:r>
                            <m:rad>
                              <m:radPr>
                                <m:degHide m:val="on"/>
                                <m:ctrlPr>
                                  <a:rPr lang="cs-CZ" i="1">
                                    <a:latin typeface="Cambria Math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i="1">
                                    <a:latin typeface="Cambria Math"/>
                                  </a:rPr>
                                  <m:t>3</m:t>
                                </m:r>
                              </m:e>
                            </m:rad>
                            <m:r>
                              <a:rPr lang="cs-CZ" i="1">
                                <a:latin typeface="Cambria Math"/>
                              </a:rPr>
                              <m:t>−</m:t>
                            </m:r>
                            <m:r>
                              <a:rPr lang="cs-CZ" i="1">
                                <a:latin typeface="Cambria Math"/>
                              </a:rPr>
                              <m:t>𝑖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sup>
                    </m:sSup>
                  </m:oMath>
                </a14:m>
                <a:r>
                  <a:rPr lang="cs-CZ" dirty="0" smtClean="0"/>
                  <a:t/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535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2−2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𝑖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Převedeme do goniometrického tvaru:</a:t>
                </a:r>
                <a:br>
                  <a:rPr lang="cs-CZ" dirty="0" smtClean="0"/>
                </a:b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e>
                    </m:rad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𝑖𝑠𝑖𝑛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Umocníme podle </a:t>
                </a:r>
                <a:r>
                  <a:rPr lang="cs-CZ" dirty="0" err="1" smtClean="0"/>
                  <a:t>Moivreovy</a:t>
                </a:r>
                <a:r>
                  <a:rPr lang="cs-CZ" dirty="0" smtClean="0"/>
                  <a:t> věty:</a:t>
                </a:r>
                <a:br>
                  <a:rPr lang="cs-CZ" dirty="0" smtClean="0"/>
                </a:b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  <m:rad>
                              <m:radPr>
                                <m:degHide m:val="on"/>
                                <m:ctrlPr>
                                  <a:rPr lang="cs-CZ" i="1">
                                    <a:latin typeface="Cambria Math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i="1">
                                    <a:latin typeface="Cambria Math"/>
                                  </a:rPr>
                                  <m:t>2</m:t>
                                </m:r>
                              </m:e>
                            </m:rad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22</m:t>
                        </m:r>
                      </m:sup>
                    </m:sSup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𝑐𝑜𝑠</m:t>
                        </m:r>
                        <m:r>
                          <a:rPr lang="cs-CZ" b="0" i="1" smtClean="0">
                            <a:latin typeface="Cambria Math"/>
                          </a:rPr>
                          <m:t>22∙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i="1">
                            <a:latin typeface="Cambria Math"/>
                          </a:rPr>
                          <m:t>22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b="0" dirty="0" smtClean="0"/>
                  <a:t/>
                </a:r>
                <a:br>
                  <a:rPr lang="cs-CZ" b="0" dirty="0" smtClean="0"/>
                </a:b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22</m:t>
                        </m:r>
                      </m:sup>
                    </m:sSup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77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77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b="0" dirty="0" smtClean="0"/>
                  <a:t/>
                </a:r>
                <a:br>
                  <a:rPr lang="cs-CZ" b="0" dirty="0" smtClean="0"/>
                </a:b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22</m:t>
                        </m:r>
                      </m:sup>
                    </m:sSup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𝑖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444"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3660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3</m:t>
                                  </m:r>
                                </m:e>
                              </m:rad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𝑖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30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Převedeme do goniometrického tvaru:</a:t>
                </a:r>
                <a:br>
                  <a:rPr lang="cs-CZ" dirty="0" smtClean="0"/>
                </a:b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endParaRPr lang="cs-CZ" dirty="0"/>
              </a:p>
              <a:p>
                <a:r>
                  <a:rPr lang="cs-CZ" dirty="0"/>
                  <a:t>Umocníme podle </a:t>
                </a:r>
                <a:r>
                  <a:rPr lang="cs-CZ" dirty="0" err="1"/>
                  <a:t>Moivreovy</a:t>
                </a:r>
                <a:r>
                  <a:rPr lang="cs-CZ" dirty="0"/>
                  <a:t> věty:</a:t>
                </a:r>
                <a:br>
                  <a:rPr lang="cs-CZ" dirty="0"/>
                </a:b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sup>
                    </m:sSup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𝑐𝑜𝑠</m:t>
                        </m:r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  <m:r>
                          <a:rPr lang="cs-CZ" i="1">
                            <a:latin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/>
                  <a:t/>
                </a:r>
                <a:br>
                  <a:rPr lang="cs-CZ" dirty="0"/>
                </a:b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sup>
                    </m:sSup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𝑐𝑜𝑠</m:t>
                        </m:r>
                        <m:r>
                          <a:rPr lang="cs-CZ" b="0" i="1" smtClean="0">
                            <a:latin typeface="Cambria Math"/>
                          </a:rPr>
                          <m:t>35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b="0" i="1" smtClean="0">
                            <a:latin typeface="Cambria Math"/>
                          </a:rPr>
                          <m:t>35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/>
                  <a:t/>
                </a:r>
                <a:br>
                  <a:rPr lang="cs-CZ" dirty="0"/>
                </a:b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sup>
                    </m:sSup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𝑐𝑜𝑠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444"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780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98103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astní 1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F0000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385</TotalTime>
  <Words>248</Words>
  <Application>Microsoft Office PowerPoint</Application>
  <PresentationFormat>Předvádění na obrazovce (4:3)</PresentationFormat>
  <Paragraphs>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Motiv1</vt:lpstr>
      <vt:lpstr>Prezentace aplikace PowerPoint</vt:lpstr>
      <vt:lpstr>Prezentace aplikace PowerPoint</vt:lpstr>
      <vt:lpstr>Komplexní čísla –  goniometrický tvar</vt:lpstr>
      <vt:lpstr>Grafické znázornění komplexních čísel</vt:lpstr>
      <vt:lpstr>Definice goniometrického tvaru</vt:lpstr>
      <vt:lpstr>Goniometrický tvar</vt:lpstr>
      <vt:lpstr> -2+2i</vt:lpstr>
      <vt:lpstr>1-√3 i</vt:lpstr>
      <vt:lpstr>Moivreova věta</vt:lpstr>
      <vt:lpstr>Mocniny komplexních čísel</vt:lpstr>
      <vt:lpstr>(2-2i)^22</vt:lpstr>
      <vt:lpstr>(-√3-i)^30</vt:lpstr>
      <vt:lpstr>Prezentace aplikace PowerPoint</vt:lpstr>
    </vt:vector>
  </TitlesOfParts>
  <Company>EOA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</cp:lastModifiedBy>
  <cp:revision>29</cp:revision>
  <dcterms:created xsi:type="dcterms:W3CDTF">2013-12-08T17:36:05Z</dcterms:created>
  <dcterms:modified xsi:type="dcterms:W3CDTF">2014-05-20T21:19:22Z</dcterms:modified>
</cp:coreProperties>
</file>