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E108"/>
    <a:srgbClr val="F6B238"/>
    <a:srgbClr val="FB9C33"/>
    <a:srgbClr val="7EE3EE"/>
    <a:srgbClr val="F9ED55"/>
    <a:srgbClr val="BAEA64"/>
    <a:srgbClr val="2EDFF2"/>
    <a:srgbClr val="0FD2E7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F8DC6-E7BE-4961-87AE-052DA2D64019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C503-0E15-4EBE-9BB0-936B1EFE2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F8DC6-E7BE-4961-87AE-052DA2D64019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C503-0E15-4EBE-9BB0-936B1EFE2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F8DC6-E7BE-4961-87AE-052DA2D64019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C503-0E15-4EBE-9BB0-936B1EFE2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F8DC6-E7BE-4961-87AE-052DA2D64019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C503-0E15-4EBE-9BB0-936B1EFE2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F8DC6-E7BE-4961-87AE-052DA2D64019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C503-0E15-4EBE-9BB0-936B1EFE2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F8DC6-E7BE-4961-87AE-052DA2D64019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C503-0E15-4EBE-9BB0-936B1EFE2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F8DC6-E7BE-4961-87AE-052DA2D64019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C503-0E15-4EBE-9BB0-936B1EFE2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F8DC6-E7BE-4961-87AE-052DA2D64019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C503-0E15-4EBE-9BB0-936B1EFE2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F8DC6-E7BE-4961-87AE-052DA2D64019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C503-0E15-4EBE-9BB0-936B1EFE2193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F8DC6-E7BE-4961-87AE-052DA2D64019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C503-0E15-4EBE-9BB0-936B1EFE2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F8DC6-E7BE-4961-87AE-052DA2D64019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C503-0E15-4EBE-9BB0-936B1EFE2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A7F8DC6-E7BE-4961-87AE-052DA2D64019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647C503-0E15-4EBE-9BB0-936B1EFE219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738" y="101600"/>
            <a:ext cx="4200525" cy="665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2808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916832"/>
            <a:ext cx="8064896" cy="3096343"/>
          </a:xfrm>
        </p:spPr>
        <p:txBody>
          <a:bodyPr/>
          <a:lstStyle/>
          <a:p>
            <a:pPr algn="ctr"/>
            <a:r>
              <a:rPr lang="cs-CZ" sz="6000" b="1" i="1" dirty="0" smtClean="0">
                <a:latin typeface="Bookman Old Style" pitchFamily="18" charset="0"/>
              </a:rPr>
              <a:t>Výpočet neznámé</a:t>
            </a:r>
            <a:br>
              <a:rPr lang="cs-CZ" sz="6000" b="1" i="1" dirty="0" smtClean="0">
                <a:latin typeface="Bookman Old Style" pitchFamily="18" charset="0"/>
              </a:rPr>
            </a:br>
            <a:r>
              <a:rPr lang="cs-CZ" sz="6000" b="1" i="1" dirty="0">
                <a:latin typeface="Bookman Old Style" pitchFamily="18" charset="0"/>
              </a:rPr>
              <a:t/>
            </a:r>
            <a:br>
              <a:rPr lang="cs-CZ" sz="6000" b="1" i="1" dirty="0">
                <a:latin typeface="Bookman Old Style" pitchFamily="18" charset="0"/>
              </a:rPr>
            </a:br>
            <a:r>
              <a:rPr lang="cs-CZ" sz="6000" b="1" i="1" dirty="0" smtClean="0">
                <a:latin typeface="Bookman Old Style" pitchFamily="18" charset="0"/>
              </a:rPr>
              <a:t> ze vzorce</a:t>
            </a:r>
            <a:endParaRPr lang="cs-CZ" sz="6000" b="1" i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220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A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76672"/>
            <a:ext cx="5040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Zopakujeme:</a:t>
            </a:r>
          </a:p>
          <a:p>
            <a:pPr marL="342900" indent="-342900"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Postup při řešení lineárních rovnic</a:t>
            </a:r>
          </a:p>
          <a:p>
            <a:pPr marL="342900" indent="-342900">
              <a:buAutoNum type="arabicPeriod"/>
            </a:pPr>
            <a:r>
              <a:rPr lang="cs-CZ" i="1" dirty="0" smtClean="0">
                <a:solidFill>
                  <a:srgbClr val="002060"/>
                </a:solidFill>
              </a:rPr>
              <a:t>Ekvivalentní úpravy rovnic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8938" y="1700808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u="sng" dirty="0" smtClean="0">
                <a:solidFill>
                  <a:srgbClr val="FF0000"/>
                </a:solidFill>
              </a:rPr>
              <a:t>Postup při řešení lineárních rovnic</a:t>
            </a:r>
            <a:endParaRPr lang="cs-CZ" i="1" u="sng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2070140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i="1" dirty="0" smtClean="0">
                <a:solidFill>
                  <a:srgbClr val="FF0000"/>
                </a:solidFill>
              </a:rPr>
              <a:t>)</a:t>
            </a:r>
            <a:r>
              <a:rPr lang="cs-CZ" i="1" dirty="0" smtClean="0"/>
              <a:t> Odstraníme zlomky</a:t>
            </a:r>
            <a:endParaRPr lang="cs-CZ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2439472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i="1" dirty="0" smtClean="0">
                <a:solidFill>
                  <a:srgbClr val="FF0000"/>
                </a:solidFill>
              </a:rPr>
              <a:t>)</a:t>
            </a:r>
            <a:r>
              <a:rPr lang="cs-CZ" i="1" dirty="0" smtClean="0"/>
              <a:t> Odstraníme závorky</a:t>
            </a:r>
            <a:endParaRPr lang="cs-CZ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2808804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C)</a:t>
            </a:r>
            <a:r>
              <a:rPr lang="cs-CZ" i="1" dirty="0" smtClean="0"/>
              <a:t> Provedeme na obou stranách rovnice naznačené početní výkony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3455135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D)</a:t>
            </a:r>
            <a:r>
              <a:rPr lang="cs-CZ" i="1" dirty="0" smtClean="0"/>
              <a:t> Členy s neznámou převedeme na jednu stranu ( nejlépe vlevo ), členy bez neznámé na druhou ( vpravo ) pomocí </a:t>
            </a:r>
            <a:r>
              <a:rPr lang="cs-CZ" i="1" u="sng" dirty="0" smtClean="0">
                <a:solidFill>
                  <a:srgbClr val="002060"/>
                </a:solidFill>
              </a:rPr>
              <a:t>ekvivalentních úprav</a:t>
            </a:r>
            <a:r>
              <a:rPr lang="cs-CZ" i="1" dirty="0" smtClean="0"/>
              <a:t>: </a:t>
            </a:r>
            <a:r>
              <a:rPr lang="cs-CZ" i="1" dirty="0" smtClean="0">
                <a:solidFill>
                  <a:srgbClr val="002060"/>
                </a:solidFill>
              </a:rPr>
              <a:t>Kořen rovnice se nezmění jestliže: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4378465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002060"/>
                </a:solidFill>
              </a:rPr>
              <a:t>a) </a:t>
            </a:r>
            <a:r>
              <a:rPr lang="cs-CZ" b="1" i="1" dirty="0">
                <a:solidFill>
                  <a:srgbClr val="002060"/>
                </a:solidFill>
              </a:rPr>
              <a:t>přičteme</a:t>
            </a:r>
            <a:r>
              <a:rPr lang="cs-CZ" i="1" dirty="0">
                <a:solidFill>
                  <a:srgbClr val="002060"/>
                </a:solidFill>
              </a:rPr>
              <a:t> k oběma stranám </a:t>
            </a:r>
            <a:r>
              <a:rPr lang="cs-CZ" i="1" dirty="0" smtClean="0">
                <a:solidFill>
                  <a:srgbClr val="002060"/>
                </a:solidFill>
              </a:rPr>
              <a:t>rovnice stejné číslo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4747797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2060"/>
                </a:solidFill>
              </a:rPr>
              <a:t>b) </a:t>
            </a:r>
            <a:r>
              <a:rPr lang="cs-CZ" b="1" i="1" dirty="0" smtClean="0">
                <a:solidFill>
                  <a:srgbClr val="002060"/>
                </a:solidFill>
              </a:rPr>
              <a:t>odečteme</a:t>
            </a:r>
            <a:r>
              <a:rPr lang="cs-CZ" i="1" dirty="0" smtClean="0">
                <a:solidFill>
                  <a:srgbClr val="002060"/>
                </a:solidFill>
              </a:rPr>
              <a:t> od obou stran rovnice stejné číslo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117129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2060"/>
                </a:solidFill>
              </a:rPr>
              <a:t>c) </a:t>
            </a:r>
            <a:r>
              <a:rPr lang="cs-CZ" b="1" i="1" dirty="0" smtClean="0">
                <a:solidFill>
                  <a:srgbClr val="002060"/>
                </a:solidFill>
              </a:rPr>
              <a:t>násobíme</a:t>
            </a:r>
            <a:r>
              <a:rPr lang="cs-CZ" i="1" dirty="0" smtClean="0">
                <a:solidFill>
                  <a:srgbClr val="002060"/>
                </a:solidFill>
              </a:rPr>
              <a:t> obě strany rovnice stejným číslem ≠ 0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07704" y="5486461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2060"/>
                </a:solidFill>
              </a:rPr>
              <a:t>d) </a:t>
            </a:r>
            <a:r>
              <a:rPr lang="cs-CZ" b="1" i="1" dirty="0" smtClean="0">
                <a:solidFill>
                  <a:srgbClr val="002060"/>
                </a:solidFill>
              </a:rPr>
              <a:t>dělíme</a:t>
            </a:r>
            <a:r>
              <a:rPr lang="cs-CZ" i="1" dirty="0" smtClean="0">
                <a:solidFill>
                  <a:srgbClr val="002060"/>
                </a:solidFill>
              </a:rPr>
              <a:t> obě strany rovnice stejným číslem </a:t>
            </a:r>
            <a:r>
              <a:rPr lang="cs-CZ" i="1" dirty="0">
                <a:solidFill>
                  <a:srgbClr val="002060"/>
                </a:solidFill>
              </a:rPr>
              <a:t>≠ </a:t>
            </a:r>
            <a:r>
              <a:rPr lang="cs-CZ" i="1" dirty="0" smtClean="0">
                <a:solidFill>
                  <a:srgbClr val="002060"/>
                </a:solidFill>
              </a:rPr>
              <a:t>0 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5855793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E)</a:t>
            </a:r>
            <a:r>
              <a:rPr lang="cs-CZ" i="1" dirty="0" smtClean="0"/>
              <a:t> Určíme kořen rovnice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6225125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F)</a:t>
            </a:r>
            <a:r>
              <a:rPr lang="cs-CZ" i="1" dirty="0" smtClean="0"/>
              <a:t> Provedeme zkoušku dosazením kořene do původní rovnice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293106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1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Vzorce využíváme k výpočtům v matematice, fyzice a jiných příbuzných oborech.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24475"/>
            <a:ext cx="7952278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u="sng" dirty="0" smtClean="0">
                <a:solidFill>
                  <a:srgbClr val="FF0000"/>
                </a:solidFill>
              </a:rPr>
              <a:t>Vzorec je rovnice </a:t>
            </a:r>
            <a:r>
              <a:rPr lang="cs-CZ" sz="2400" b="1" i="1" dirty="0" smtClean="0"/>
              <a:t>vyjadřující vztah různých veličin</a:t>
            </a:r>
            <a:r>
              <a:rPr lang="cs-CZ" b="1" i="1" dirty="0" smtClean="0"/>
              <a:t>.</a:t>
            </a:r>
            <a:endParaRPr lang="cs-CZ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308" y="2852936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Pomocí známých </a:t>
            </a:r>
            <a:r>
              <a:rPr lang="cs-CZ" b="1" i="1" u="sng" dirty="0" smtClean="0">
                <a:solidFill>
                  <a:schemeClr val="tx2">
                    <a:lumMod val="50000"/>
                  </a:schemeClr>
                </a:solidFill>
              </a:rPr>
              <a:t>ekvivalentních úprav </a:t>
            </a:r>
            <a:r>
              <a:rPr lang="cs-CZ" i="1" dirty="0" smtClean="0"/>
              <a:t>lze ze vzorce vyjádřit a vypočítat kteroukoliv neznámou veličinu.</a:t>
            </a:r>
            <a:endParaRPr lang="cs-CZ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4288" y="4221088"/>
            <a:ext cx="7920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Ukážeme </a:t>
            </a:r>
            <a:r>
              <a:rPr lang="cs-CZ" i="1" u="sng" dirty="0" smtClean="0"/>
              <a:t>dva způsoby </a:t>
            </a:r>
            <a:r>
              <a:rPr lang="cs-CZ" i="1" dirty="0" smtClean="0"/>
              <a:t>vyjádření neznámé ze vzorce</a:t>
            </a:r>
          </a:p>
          <a:p>
            <a:endParaRPr lang="cs-CZ" i="1" dirty="0" smtClean="0"/>
          </a:p>
          <a:p>
            <a:endParaRPr lang="cs-CZ" i="1" dirty="0" smtClean="0"/>
          </a:p>
          <a:p>
            <a:pPr marL="2171700" lvl="4" indent="-342900">
              <a:buAutoNum type="arabicParenR"/>
            </a:pPr>
            <a:r>
              <a:rPr lang="cs-CZ" b="1" i="1" dirty="0" smtClean="0">
                <a:solidFill>
                  <a:srgbClr val="800080"/>
                </a:solidFill>
              </a:rPr>
              <a:t>Dosazením zadaných hodnot</a:t>
            </a:r>
          </a:p>
          <a:p>
            <a:pPr marL="2171700" lvl="4" indent="-342900">
              <a:buAutoNum type="arabicParenR"/>
            </a:pPr>
            <a:r>
              <a:rPr lang="cs-CZ" b="1" i="1" dirty="0" smtClean="0">
                <a:solidFill>
                  <a:srgbClr val="800080"/>
                </a:solidFill>
              </a:rPr>
              <a:t>Bez dosazování - obecně</a:t>
            </a:r>
            <a:endParaRPr lang="cs-CZ" b="1" i="1" dirty="0">
              <a:solidFill>
                <a:srgbClr val="80008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564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EE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8032" y="149731"/>
            <a:ext cx="8676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>
                <a:solidFill>
                  <a:srgbClr val="800080"/>
                </a:solidFill>
              </a:rPr>
              <a:t>Výpočet neznámé ze vzorce dosazením zadaných hodnot:</a:t>
            </a:r>
            <a:endParaRPr lang="cs-CZ" sz="2400" b="1" i="1" u="sng" dirty="0">
              <a:solidFill>
                <a:srgbClr val="80008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980728"/>
            <a:ext cx="864096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Př. 1 </a:t>
            </a:r>
            <a:r>
              <a:rPr lang="cs-CZ" i="1" dirty="0" smtClean="0"/>
              <a:t>– Vypočítej šířku </a:t>
            </a:r>
            <a:r>
              <a:rPr lang="cs-CZ" b="1" i="1" dirty="0" smtClean="0">
                <a:solidFill>
                  <a:srgbClr val="0070C0"/>
                </a:solidFill>
              </a:rPr>
              <a:t>b</a:t>
            </a:r>
            <a:r>
              <a:rPr lang="cs-CZ" i="1" dirty="0" smtClean="0"/>
              <a:t> obdélníku, je-li dáno: </a:t>
            </a:r>
            <a:r>
              <a:rPr lang="cs-CZ" i="1" dirty="0" smtClean="0">
                <a:solidFill>
                  <a:srgbClr val="FF0000"/>
                </a:solidFill>
              </a:rPr>
              <a:t>S = 936 cm²; a= 13 cm.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03648" y="140348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S = a . </a:t>
            </a:r>
            <a:r>
              <a:rPr lang="cs-CZ" b="1" i="1" dirty="0" smtClean="0">
                <a:solidFill>
                  <a:srgbClr val="0070C0"/>
                </a:solidFill>
              </a:rPr>
              <a:t>b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77281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936 = 13 . </a:t>
            </a:r>
            <a:r>
              <a:rPr lang="cs-CZ" b="1" i="1" dirty="0" smtClean="0">
                <a:solidFill>
                  <a:srgbClr val="0070C0"/>
                </a:solidFill>
              </a:rPr>
              <a:t>b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1403484"/>
            <a:ext cx="4824536" cy="30777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1. Zapíšeme vzorcem vztah mezi danými veličinami</a:t>
            </a:r>
            <a:endParaRPr lang="cs-CZ" sz="14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1772816"/>
            <a:ext cx="4968552" cy="30777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2. Dosadíme hodnoty zadaných veličin</a:t>
            </a:r>
            <a:endParaRPr lang="cs-CZ" sz="14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2131260"/>
            <a:ext cx="5181369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3. Je vhodné zaměnit strany rovnice tak, aby neznámá zůstávala vlevo ( není nutné).</a:t>
            </a:r>
            <a:endParaRPr lang="cs-CZ" sz="1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214214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13 .</a:t>
            </a:r>
            <a:r>
              <a:rPr lang="cs-CZ" i="1" dirty="0" smtClean="0"/>
              <a:t> </a:t>
            </a:r>
            <a:r>
              <a:rPr lang="cs-CZ" b="1" i="1" dirty="0">
                <a:solidFill>
                  <a:srgbClr val="0070C0"/>
                </a:solidFill>
              </a:rPr>
              <a:t>b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= 936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2696146"/>
            <a:ext cx="5112568" cy="73866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4. Pomocí ekvivalentní úpravy osamostatníme neznámou b a tím vypočítáme  neznámou veličinu – zde šířku obdélníku</a:t>
            </a:r>
            <a:endParaRPr lang="cs-CZ" sz="14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2131260"/>
            <a:ext cx="936104" cy="380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/ :13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251148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i="1" dirty="0" smtClean="0">
                <a:solidFill>
                  <a:srgbClr val="0070C0"/>
                </a:solidFill>
              </a:rPr>
              <a:t>b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rgbClr val="7030A0"/>
                </a:solidFill>
              </a:rPr>
              <a:t>=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b="1" i="1" u="sng" dirty="0" smtClean="0">
                <a:solidFill>
                  <a:srgbClr val="7030A0"/>
                </a:solidFill>
              </a:rPr>
              <a:t>72 (cm)</a:t>
            </a:r>
            <a:endParaRPr lang="cs-CZ" b="1" i="1" u="sng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2988321"/>
            <a:ext cx="350126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Šířka obdélníku b je 72 cm.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3772" y="3547174"/>
            <a:ext cx="882047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Př. 2 </a:t>
            </a:r>
            <a:r>
              <a:rPr lang="cs-CZ" i="1" dirty="0" smtClean="0"/>
              <a:t>– Vypočítej délku základny </a:t>
            </a:r>
            <a:r>
              <a:rPr lang="cs-CZ" b="1" i="1" dirty="0" smtClean="0">
                <a:solidFill>
                  <a:srgbClr val="0070C0"/>
                </a:solidFill>
              </a:rPr>
              <a:t>c</a:t>
            </a:r>
            <a:r>
              <a:rPr lang="cs-CZ" i="1" dirty="0" smtClean="0"/>
              <a:t> lichoběžníku, je-li dáno: </a:t>
            </a:r>
            <a:r>
              <a:rPr lang="cs-CZ" i="1" dirty="0" smtClean="0">
                <a:solidFill>
                  <a:srgbClr val="FF0000"/>
                </a:solidFill>
              </a:rPr>
              <a:t>S = 74,2 cm²; a = 19 cm; v = 5,3 cm.</a:t>
            </a:r>
            <a:r>
              <a:rPr lang="cs-CZ" i="1" dirty="0" smtClean="0"/>
              <a:t>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259632" y="4332005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S=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27684" y="4193505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u="sng" dirty="0" smtClean="0">
                <a:solidFill>
                  <a:srgbClr val="FF0000"/>
                </a:solidFill>
              </a:rPr>
              <a:t>(</a:t>
            </a:r>
            <a:r>
              <a:rPr lang="cs-CZ" i="1" u="sng" dirty="0" err="1" smtClean="0">
                <a:solidFill>
                  <a:srgbClr val="FF0000"/>
                </a:solidFill>
              </a:rPr>
              <a:t>a+</a:t>
            </a:r>
            <a:r>
              <a:rPr lang="cs-CZ" b="1" i="1" u="sng" dirty="0" err="1" smtClean="0">
                <a:solidFill>
                  <a:srgbClr val="0070C0"/>
                </a:solidFill>
              </a:rPr>
              <a:t>c</a:t>
            </a:r>
            <a:r>
              <a:rPr lang="cs-CZ" i="1" u="sng" dirty="0" smtClean="0">
                <a:solidFill>
                  <a:srgbClr val="FF0000"/>
                </a:solidFill>
              </a:rPr>
              <a:t>).v</a:t>
            </a:r>
          </a:p>
          <a:p>
            <a:r>
              <a:rPr lang="cs-CZ" i="1" dirty="0" smtClean="0"/>
              <a:t>     </a:t>
            </a:r>
            <a:r>
              <a:rPr lang="cs-CZ" i="1" dirty="0" smtClean="0">
                <a:solidFill>
                  <a:srgbClr val="FF0000"/>
                </a:solidFill>
              </a:rPr>
              <a:t>2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48780" y="4839836"/>
            <a:ext cx="1044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74,2 =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27684" y="4747503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u="sng" dirty="0" smtClean="0">
                <a:solidFill>
                  <a:srgbClr val="FF0000"/>
                </a:solidFill>
              </a:rPr>
              <a:t>(19+</a:t>
            </a:r>
            <a:r>
              <a:rPr lang="cs-CZ" b="1" i="1" u="sng" dirty="0" smtClean="0">
                <a:solidFill>
                  <a:srgbClr val="0070C0"/>
                </a:solidFill>
              </a:rPr>
              <a:t>c</a:t>
            </a:r>
            <a:r>
              <a:rPr lang="cs-CZ" i="1" u="sng" dirty="0" smtClean="0">
                <a:solidFill>
                  <a:srgbClr val="FF0000"/>
                </a:solidFill>
              </a:rPr>
              <a:t>).5,3</a:t>
            </a:r>
          </a:p>
          <a:p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       2 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93858" y="4839836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/.2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531024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148,4 = (19+</a:t>
            </a:r>
            <a:r>
              <a:rPr lang="cs-CZ" b="1" i="1" dirty="0" smtClean="0">
                <a:solidFill>
                  <a:srgbClr val="0070C0"/>
                </a:solidFill>
              </a:rPr>
              <a:t>c</a:t>
            </a:r>
            <a:r>
              <a:rPr lang="cs-CZ" i="1" dirty="0" smtClean="0">
                <a:solidFill>
                  <a:srgbClr val="FF0000"/>
                </a:solidFill>
              </a:rPr>
              <a:t>).5,3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3568" y="567957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148,4 = 100,7 + 5,3 </a:t>
            </a:r>
            <a:r>
              <a:rPr lang="cs-CZ" b="1" i="1" dirty="0" smtClean="0">
                <a:solidFill>
                  <a:srgbClr val="0070C0"/>
                </a:solidFill>
              </a:rPr>
              <a:t>c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55876" y="5679572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/ -100,7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48780" y="6048904"/>
            <a:ext cx="1851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47,7 = 5,3 </a:t>
            </a:r>
            <a:r>
              <a:rPr lang="cs-CZ" b="1" i="1" dirty="0" smtClean="0">
                <a:solidFill>
                  <a:srgbClr val="0070C0"/>
                </a:solidFill>
              </a:rPr>
              <a:t>c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915816" y="6048904"/>
            <a:ext cx="1134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/:5,3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250631" y="6418236"/>
            <a:ext cx="18092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c </a:t>
            </a:r>
            <a:r>
              <a:rPr lang="cs-CZ" i="1" dirty="0" smtClean="0">
                <a:solidFill>
                  <a:srgbClr val="7030A0"/>
                </a:solidFill>
              </a:rPr>
              <a:t>=</a:t>
            </a:r>
            <a:r>
              <a:rPr lang="cs-CZ" b="1" i="1" dirty="0" smtClean="0">
                <a:solidFill>
                  <a:srgbClr val="7030A0"/>
                </a:solidFill>
              </a:rPr>
              <a:t> </a:t>
            </a:r>
            <a:r>
              <a:rPr lang="cs-CZ" b="1" i="1" u="sng" dirty="0" smtClean="0">
                <a:solidFill>
                  <a:srgbClr val="7030A0"/>
                </a:solidFill>
              </a:rPr>
              <a:t>9 (cm)</a:t>
            </a:r>
            <a:endParaRPr lang="cs-CZ" b="1" i="1" u="sng" dirty="0">
              <a:solidFill>
                <a:srgbClr val="7030A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67844" y="6418236"/>
            <a:ext cx="478853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7030A0"/>
                </a:solidFill>
              </a:rPr>
              <a:t>Délka základny c lichoběžníku je 9 cm.</a:t>
            </a:r>
            <a:endParaRPr lang="cs-CZ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24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/>
      <p:bldP spid="7" grpId="0" animBg="1"/>
      <p:bldP spid="8" grpId="0" animBg="1"/>
      <p:bldP spid="9" grpId="0" animBg="1"/>
      <p:bldP spid="10" grpId="0"/>
      <p:bldP spid="11" grpId="0" animBg="1"/>
      <p:bldP spid="12" grpId="0"/>
      <p:bldP spid="13" grpId="0"/>
      <p:bldP spid="14" grpId="0" animBg="1"/>
      <p:bldP spid="15" grpId="0" animBg="1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>
                <a:solidFill>
                  <a:srgbClr val="7030A0"/>
                </a:solidFill>
              </a:rPr>
              <a:t>Výpočet neznámé ze vzorce bez dosazování</a:t>
            </a:r>
            <a:endParaRPr lang="cs-CZ" sz="2400" b="1" i="1" u="sng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722313"/>
            <a:ext cx="8748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Při práci se vzorci je někdy potřeba vzorec upravit tak, abychom z něj vyjádřili tu veličinu, kterou potřebujeme, aniž bychom znali hodnoty zbylých veličin.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140" y="1645643"/>
            <a:ext cx="766525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Př. 1 </a:t>
            </a:r>
            <a:r>
              <a:rPr lang="cs-CZ" i="1" dirty="0" smtClean="0"/>
              <a:t>– Ze vzorce pro obsah trojúhelníku vyjádři délku strany.</a:t>
            </a:r>
            <a:endParaRPr lang="cs-CZ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13285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S =</a:t>
            </a:r>
            <a:endParaRPr lang="cs-CZ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2014975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u="sng" dirty="0">
                <a:solidFill>
                  <a:srgbClr val="FF0000"/>
                </a:solidFill>
              </a:rPr>
              <a:t>a</a:t>
            </a:r>
            <a:r>
              <a:rPr lang="cs-CZ" i="1" u="sng" dirty="0" smtClean="0"/>
              <a:t> . </a:t>
            </a:r>
            <a:r>
              <a:rPr lang="cs-CZ" i="1" u="sng" dirty="0"/>
              <a:t>v</a:t>
            </a:r>
            <a:endParaRPr lang="cs-CZ" i="1" u="sng" dirty="0" smtClean="0"/>
          </a:p>
          <a:p>
            <a:r>
              <a:rPr lang="cs-CZ" i="1" dirty="0" smtClean="0"/>
              <a:t>  2</a:t>
            </a:r>
            <a:endParaRPr lang="cs-CZ" i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2133600"/>
            <a:ext cx="37444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Pozn. </a:t>
            </a:r>
            <a:r>
              <a:rPr lang="cs-CZ" sz="1400" dirty="0"/>
              <a:t>v</a:t>
            </a:r>
            <a:r>
              <a:rPr lang="cs-CZ" sz="1400" dirty="0" smtClean="0"/>
              <a:t> je výška k příslušné straně a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215347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/.2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255630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2S = </a:t>
            </a:r>
            <a:r>
              <a:rPr lang="cs-CZ" i="1" dirty="0" smtClean="0">
                <a:solidFill>
                  <a:srgbClr val="FF0000"/>
                </a:solidFill>
              </a:rPr>
              <a:t>a</a:t>
            </a:r>
            <a:r>
              <a:rPr lang="cs-CZ" i="1" dirty="0" smtClean="0"/>
              <a:t> . v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0" y="292563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/:v</a:t>
            </a:r>
            <a:endParaRPr lang="cs-CZ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29647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a . </a:t>
            </a:r>
            <a:r>
              <a:rPr lang="cs-CZ" i="1" dirty="0" smtClean="0"/>
              <a:t>v= 2S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76903" y="3479635"/>
            <a:ext cx="804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FF0000"/>
                </a:solidFill>
              </a:rPr>
              <a:t>a</a:t>
            </a:r>
            <a:r>
              <a:rPr lang="cs-CZ" i="1" dirty="0" smtClean="0"/>
              <a:t> = 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85663" y="3277685"/>
            <a:ext cx="54006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i="1" u="sng" dirty="0" smtClean="0"/>
              <a:t>2S</a:t>
            </a:r>
          </a:p>
          <a:p>
            <a:r>
              <a:rPr lang="cs-CZ" i="1" dirty="0"/>
              <a:t> </a:t>
            </a:r>
            <a:r>
              <a:rPr lang="cs-CZ" i="1" dirty="0" smtClean="0"/>
              <a:t>v</a:t>
            </a:r>
            <a:endParaRPr lang="cs-CZ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3334120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Nyní by bylo možné dosadit hodnoty S a v a vypočítat délku strany a</a:t>
            </a:r>
            <a:endParaRPr lang="cs-CZ" sz="14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6" y="3941300"/>
            <a:ext cx="712879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Př. 2 </a:t>
            </a:r>
            <a:r>
              <a:rPr lang="cs-CZ" i="1" dirty="0" smtClean="0"/>
              <a:t>– Ze vzorce pro povrch krychle vyjádři délku hrany.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475656" y="43106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S = 6 . </a:t>
            </a:r>
            <a:r>
              <a:rPr lang="cs-CZ" i="1" dirty="0" smtClean="0">
                <a:solidFill>
                  <a:srgbClr val="FF0000"/>
                </a:solidFill>
              </a:rPr>
              <a:t>a</a:t>
            </a:r>
            <a:r>
              <a:rPr lang="cs-CZ" i="1" dirty="0" smtClean="0"/>
              <a:t>²</a:t>
            </a:r>
            <a:endParaRPr lang="cs-CZ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52904" y="467996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/:6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15288" y="46799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6 . </a:t>
            </a:r>
            <a:r>
              <a:rPr lang="cs-CZ" i="1" dirty="0" smtClean="0">
                <a:solidFill>
                  <a:srgbClr val="FF0000"/>
                </a:solidFill>
              </a:rPr>
              <a:t>a</a:t>
            </a:r>
            <a:r>
              <a:rPr lang="cs-CZ" i="1" dirty="0" smtClean="0"/>
              <a:t>² = S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39652" y="512006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a</a:t>
            </a:r>
            <a:r>
              <a:rPr lang="cs-CZ" i="1" dirty="0" smtClean="0"/>
              <a:t>² = 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9732" y="4981569"/>
            <a:ext cx="619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u="sng" dirty="0" smtClean="0"/>
              <a:t>S</a:t>
            </a:r>
          </a:p>
          <a:p>
            <a:r>
              <a:rPr lang="cs-CZ" i="1" dirty="0" smtClean="0"/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852904" y="5103158"/>
            <a:ext cx="710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/</a:t>
            </a:r>
            <a:r>
              <a:rPr lang="cs-CZ" i="1" dirty="0" smtClean="0"/>
              <a:t>√</a:t>
            </a:r>
            <a:endParaRPr lang="cs-CZ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94281" y="5824016"/>
            <a:ext cx="7875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a</a:t>
            </a:r>
            <a:r>
              <a:rPr lang="cs-CZ" i="1" dirty="0" smtClean="0"/>
              <a:t>  =</a:t>
            </a:r>
            <a:endParaRPr lang="cs-CZ" i="1" dirty="0"/>
          </a:p>
        </p:txBody>
      </p:sp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99024124"/>
              </p:ext>
            </p:extLst>
          </p:nvPr>
        </p:nvGraphicFramePr>
        <p:xfrm>
          <a:off x="2130726" y="5515697"/>
          <a:ext cx="619752" cy="98596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Rovnice" r:id="rId3" imgW="279360" imgH="444240" progId="Equation.3">
                  <p:embed/>
                </p:oleObj>
              </mc:Choice>
              <mc:Fallback>
                <p:oleObj name="Rovnice" r:id="rId3" imgW="279360" imgH="4442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30726" y="5515697"/>
                        <a:ext cx="619752" cy="985969"/>
                      </a:xfrm>
                      <a:prstGeom prst="rect">
                        <a:avLst/>
                      </a:prstGeom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57983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  <p:bldP spid="14" grpId="0"/>
      <p:bldP spid="15" grpId="0" animBg="1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238</TotalTime>
  <Words>487</Words>
  <Application>Microsoft Office PowerPoint</Application>
  <PresentationFormat>Předvádění na obrazovce (4:3)</PresentationFormat>
  <Paragraphs>74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Spring</vt:lpstr>
      <vt:lpstr>Rovnice</vt:lpstr>
      <vt:lpstr>Prezentace aplikace PowerPoint</vt:lpstr>
      <vt:lpstr>Výpočet neznámé   ze vzorce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neznámé ze vzorce</dc:title>
  <dc:creator>05KJ</dc:creator>
  <cp:lastModifiedBy>Spravce</cp:lastModifiedBy>
  <cp:revision>27</cp:revision>
  <dcterms:created xsi:type="dcterms:W3CDTF">2012-02-18T19:24:22Z</dcterms:created>
  <dcterms:modified xsi:type="dcterms:W3CDTF">2014-05-20T11:51:03Z</dcterms:modified>
</cp:coreProperties>
</file>