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56E5A-FC08-4FC4-BE9C-D61A24C7D0FA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34723-2FCE-4154-AEB6-4EEFB798AE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937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434723-2FCE-4154-AEB6-4EEFB798AEE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883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E386ED2-5CAF-4ED3-9E38-A028153D2BF0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C42D717-02F1-484E-BB41-F681305350F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100" y="-17463"/>
            <a:ext cx="4495800" cy="689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29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628800"/>
            <a:ext cx="7406640" cy="3456384"/>
          </a:xfrm>
          <a:solidFill>
            <a:schemeClr val="bg2">
              <a:lumMod val="90000"/>
            </a:schemeClr>
          </a:solidFill>
          <a:ln w="31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Thaletova </a:t>
            </a:r>
            <a:b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věta</a:t>
            </a:r>
            <a:endParaRPr lang="cs-CZ" sz="9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15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332656"/>
            <a:ext cx="7272808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vysvětlení </a:t>
            </a:r>
            <a:r>
              <a:rPr lang="cs-CZ" b="1" u="sng" dirty="0" smtClean="0">
                <a:solidFill>
                  <a:srgbClr val="FF0000"/>
                </a:solidFill>
              </a:rPr>
              <a:t>Thaletovy věty </a:t>
            </a:r>
            <a:r>
              <a:rPr lang="cs-CZ" dirty="0" smtClean="0"/>
              <a:t>je třeba provést následující  experiment:</a:t>
            </a:r>
          </a:p>
          <a:p>
            <a:r>
              <a:rPr lang="cs-CZ" dirty="0" smtClean="0"/>
              <a:t>Připrav si rýsovací potřeby a pracuj podle následující animace a instrukcí: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866465" y="3679482"/>
            <a:ext cx="446449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447764" y="382060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30961" y="382060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563888" y="37170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2848360" y="1448015"/>
            <a:ext cx="4464000" cy="446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stCxn id="23" idx="2"/>
          </p:cNvCxnSpPr>
          <p:nvPr/>
        </p:nvCxnSpPr>
        <p:spPr>
          <a:xfrm flipV="1">
            <a:off x="2848360" y="1879427"/>
            <a:ext cx="984959" cy="1800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23" idx="6"/>
          </p:cNvCxnSpPr>
          <p:nvPr/>
        </p:nvCxnSpPr>
        <p:spPr>
          <a:xfrm>
            <a:off x="3833319" y="1879427"/>
            <a:ext cx="3479041" cy="1800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3" idx="2"/>
          </p:cNvCxnSpPr>
          <p:nvPr/>
        </p:nvCxnSpPr>
        <p:spPr>
          <a:xfrm flipV="1">
            <a:off x="2848360" y="1591395"/>
            <a:ext cx="2857167" cy="20886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23" idx="6"/>
          </p:cNvCxnSpPr>
          <p:nvPr/>
        </p:nvCxnSpPr>
        <p:spPr>
          <a:xfrm>
            <a:off x="5705527" y="1591395"/>
            <a:ext cx="1606833" cy="20886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23" idx="2"/>
            <a:endCxn id="23" idx="7"/>
          </p:cNvCxnSpPr>
          <p:nvPr/>
        </p:nvCxnSpPr>
        <p:spPr>
          <a:xfrm flipV="1">
            <a:off x="2848360" y="2101753"/>
            <a:ext cx="3810262" cy="1578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23" idx="2"/>
            <a:endCxn id="23" idx="5"/>
          </p:cNvCxnSpPr>
          <p:nvPr/>
        </p:nvCxnSpPr>
        <p:spPr>
          <a:xfrm>
            <a:off x="2848360" y="3680015"/>
            <a:ext cx="3810262" cy="1578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23" idx="5"/>
          </p:cNvCxnSpPr>
          <p:nvPr/>
        </p:nvCxnSpPr>
        <p:spPr>
          <a:xfrm flipV="1">
            <a:off x="6658622" y="3680015"/>
            <a:ext cx="631081" cy="1578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23" idx="2"/>
          </p:cNvCxnSpPr>
          <p:nvPr/>
        </p:nvCxnSpPr>
        <p:spPr>
          <a:xfrm>
            <a:off x="2848360" y="3680015"/>
            <a:ext cx="1905131" cy="2232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23" idx="6"/>
          </p:cNvCxnSpPr>
          <p:nvPr/>
        </p:nvCxnSpPr>
        <p:spPr>
          <a:xfrm flipV="1">
            <a:off x="4753491" y="3680015"/>
            <a:ext cx="2558869" cy="2232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23" idx="2"/>
          </p:cNvCxnSpPr>
          <p:nvPr/>
        </p:nvCxnSpPr>
        <p:spPr>
          <a:xfrm>
            <a:off x="2848360" y="3680015"/>
            <a:ext cx="336887" cy="1116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23" idx="6"/>
          </p:cNvCxnSpPr>
          <p:nvPr/>
        </p:nvCxnSpPr>
        <p:spPr>
          <a:xfrm flipV="1">
            <a:off x="3185247" y="3680015"/>
            <a:ext cx="4127113" cy="1116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blouk 59"/>
          <p:cNvSpPr/>
          <p:nvPr/>
        </p:nvSpPr>
        <p:spPr>
          <a:xfrm rot="9611132">
            <a:off x="6317182" y="1787393"/>
            <a:ext cx="720080" cy="726382"/>
          </a:xfrm>
          <a:prstGeom prst="arc">
            <a:avLst>
              <a:gd name="adj1" fmla="val 15844973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louk 60"/>
          <p:cNvSpPr/>
          <p:nvPr/>
        </p:nvSpPr>
        <p:spPr>
          <a:xfrm rot="8898203">
            <a:off x="5404530" y="1280083"/>
            <a:ext cx="720080" cy="72638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 rot="7273522">
            <a:off x="3506151" y="1553642"/>
            <a:ext cx="720080" cy="726382"/>
          </a:xfrm>
          <a:prstGeom prst="arc">
            <a:avLst>
              <a:gd name="adj1" fmla="val 15683609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 rot="17644489">
            <a:off x="6268618" y="4932491"/>
            <a:ext cx="720080" cy="726382"/>
          </a:xfrm>
          <a:prstGeom prst="arc">
            <a:avLst>
              <a:gd name="adj1" fmla="val 16714338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 rot="19312153">
            <a:off x="4369455" y="5579035"/>
            <a:ext cx="720080" cy="72638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 rot="21101776">
            <a:off x="2795130" y="4470228"/>
            <a:ext cx="720080" cy="726382"/>
          </a:xfrm>
          <a:prstGeom prst="arc">
            <a:avLst>
              <a:gd name="adj1" fmla="val 16200000"/>
              <a:gd name="adj2" fmla="val 2101196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6458583" y="1916833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548546" y="1450738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798665" y="1705111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442598" y="4695342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596602" y="5307384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143627" y="4257406"/>
            <a:ext cx="432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 </a:t>
            </a:r>
          </a:p>
          <a:p>
            <a:endParaRPr lang="cs-CZ" sz="32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235205" y="1136990"/>
            <a:ext cx="1800200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Sestroj úsečku AB libovolné délky (např. 7 cm)</a:t>
            </a:r>
            <a:endParaRPr lang="cs-CZ" sz="1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752755" y="1158350"/>
            <a:ext cx="2292928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Nyní sestroj pravoúhlý trojúhelník tak, aby jeho přeponou byla úsečka AB</a:t>
            </a:r>
            <a:endParaRPr lang="cs-CZ" sz="1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23529" y="3024057"/>
            <a:ext cx="2124235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Takto sestroj několik dalších pravoúhlých trojúhelníků.</a:t>
            </a:r>
            <a:endParaRPr lang="cs-CZ" sz="1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23529" y="4422038"/>
            <a:ext cx="2376263" cy="10772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Pokud bychom nyní spojili všechny  vrcholy pravých úhlů těchto pravoúhlých trojúhelníků, vznikne …</a:t>
            </a:r>
            <a:endParaRPr lang="cs-CZ" sz="1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482285" y="5845993"/>
            <a:ext cx="2232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KRUŽNICE</a:t>
            </a:r>
            <a:endParaRPr lang="cs-CZ" sz="32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487393" y="5676716"/>
            <a:ext cx="14895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Nazývá se….</a:t>
            </a:r>
            <a:endParaRPr lang="cs-CZ" sz="1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21292" y="6107602"/>
            <a:ext cx="5079811" cy="646331"/>
          </a:xfrm>
          <a:prstGeom prst="rect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THALETOVA KRUŽNICE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107128" y="2412997"/>
            <a:ext cx="686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82" name="Přímá spojnice 81"/>
          <p:cNvCxnSpPr/>
          <p:nvPr/>
        </p:nvCxnSpPr>
        <p:spPr>
          <a:xfrm>
            <a:off x="5098961" y="3573016"/>
            <a:ext cx="0" cy="2475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>
            <a:off x="4962380" y="3872674"/>
            <a:ext cx="227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cxnSp>
        <p:nvCxnSpPr>
          <p:cNvPr id="3" name="Přímá spojnice 2"/>
          <p:cNvCxnSpPr>
            <a:endCxn id="23" idx="6"/>
          </p:cNvCxnSpPr>
          <p:nvPr/>
        </p:nvCxnSpPr>
        <p:spPr>
          <a:xfrm>
            <a:off x="6628658" y="2101753"/>
            <a:ext cx="683702" cy="1578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062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23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7" grpId="0"/>
      <p:bldP spid="68" grpId="0"/>
      <p:bldP spid="69" grpId="0"/>
      <p:bldP spid="70" grpId="0"/>
      <p:bldP spid="71" grpId="0"/>
      <p:bldP spid="72" grpId="0"/>
      <p:bldP spid="73" grpId="0" animBg="1"/>
      <p:bldP spid="74" grpId="0" animBg="1"/>
      <p:bldP spid="75" grpId="0" animBg="1"/>
      <p:bldP spid="76" grpId="0" animBg="1"/>
      <p:bldP spid="77" grpId="0"/>
      <p:bldP spid="78" grpId="0"/>
      <p:bldP spid="79" grpId="0" animBg="1"/>
      <p:bldP spid="80" grpId="0"/>
      <p:bldP spid="8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79051" y="188640"/>
            <a:ext cx="7776864" cy="224676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</a:rPr>
              <a:t>Thaletova věta:</a:t>
            </a:r>
          </a:p>
          <a:p>
            <a:r>
              <a:rPr lang="cs-CZ" sz="2800" dirty="0" smtClean="0"/>
              <a:t>Množinou pravých úhlů všech pravoúhlých trojúhelníků  sestrojených nad  přeponou AB je kružnice s průměrem AB. Tato kružnice se nazývá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Thaletova kružnice.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94" y="2636912"/>
            <a:ext cx="7632848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Thaletovu větu využíváme při konstrukcích pravoúhlých trojúhelníků, známe-li délku přepony; při konstrukci tečen z bodu vně kružnice.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79051" y="4005064"/>
            <a:ext cx="7966961" cy="26776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Thales z </a:t>
            </a:r>
            <a:r>
              <a:rPr lang="cs-CZ" sz="2400" b="1" u="sng" dirty="0" err="1" smtClean="0"/>
              <a:t>Milétu</a:t>
            </a:r>
            <a:endParaRPr lang="cs-CZ" sz="2400" b="1" u="sng" dirty="0" smtClean="0"/>
          </a:p>
          <a:p>
            <a:r>
              <a:rPr lang="cs-CZ" sz="2400" dirty="0" smtClean="0"/>
              <a:t>Byl významným řeckým matematikem, filozofem a astronomem. Žil v 7. – 6. století před.  n. l. ve městě </a:t>
            </a:r>
            <a:r>
              <a:rPr lang="cs-CZ" sz="2400" dirty="0" err="1" smtClean="0"/>
              <a:t>Milétos</a:t>
            </a:r>
            <a:r>
              <a:rPr lang="cs-CZ" sz="2400" dirty="0" smtClean="0"/>
              <a:t> na břehu Egejského moře ( dnešní Turecko ).</a:t>
            </a:r>
            <a:endParaRPr lang="cs-CZ" sz="2400" b="1" dirty="0" smtClean="0"/>
          </a:p>
          <a:p>
            <a:r>
              <a:rPr lang="cs-CZ" sz="2400" b="1" dirty="0" smtClean="0"/>
              <a:t>Proslavil se např. tím, že předpověděl zatmění Slunce, dokázal </a:t>
            </a:r>
            <a:r>
              <a:rPr lang="cs-CZ" sz="2400" dirty="0" smtClean="0"/>
              <a:t>vypočítat pomocí délky stínu výšku pyramid, zjistil kulový tvar Země.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02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41568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užití Thaletovy věty: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370970"/>
            <a:ext cx="5328592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Dopočítej velikosti vnitřních úhlů trojúhelníků ABC a ADB vepsaných do kružnice k :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971600" y="1844824"/>
            <a:ext cx="3708000" cy="3708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7" idx="2"/>
            <a:endCxn id="7" idx="6"/>
          </p:cNvCxnSpPr>
          <p:nvPr/>
        </p:nvCxnSpPr>
        <p:spPr>
          <a:xfrm>
            <a:off x="971600" y="3698824"/>
            <a:ext cx="3708000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2"/>
          </p:cNvCxnSpPr>
          <p:nvPr/>
        </p:nvCxnSpPr>
        <p:spPr>
          <a:xfrm flipV="1">
            <a:off x="971600" y="2132856"/>
            <a:ext cx="2880320" cy="1565968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7" idx="6"/>
          </p:cNvCxnSpPr>
          <p:nvPr/>
        </p:nvCxnSpPr>
        <p:spPr>
          <a:xfrm>
            <a:off x="3851920" y="2132856"/>
            <a:ext cx="827680" cy="1565968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7" idx="2"/>
          </p:cNvCxnSpPr>
          <p:nvPr/>
        </p:nvCxnSpPr>
        <p:spPr>
          <a:xfrm>
            <a:off x="971600" y="3698824"/>
            <a:ext cx="1584176" cy="185400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7" idx="6"/>
          </p:cNvCxnSpPr>
          <p:nvPr/>
        </p:nvCxnSpPr>
        <p:spPr>
          <a:xfrm flipV="1">
            <a:off x="2555776" y="3698824"/>
            <a:ext cx="2123824" cy="185400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9552" y="350100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88024" y="35010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51920" y="1700808"/>
            <a:ext cx="413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39752" y="5552824"/>
            <a:ext cx="485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8" name="Oblouk 37"/>
          <p:cNvSpPr/>
          <p:nvPr/>
        </p:nvSpPr>
        <p:spPr>
          <a:xfrm rot="15313136">
            <a:off x="4288738" y="3255049"/>
            <a:ext cx="504056" cy="576064"/>
          </a:xfrm>
          <a:prstGeom prst="arc">
            <a:avLst>
              <a:gd name="adj1" fmla="val 15198645"/>
              <a:gd name="adj2" fmla="val 0"/>
            </a:avLst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4112207">
            <a:off x="920197" y="3502584"/>
            <a:ext cx="504056" cy="576064"/>
          </a:xfrm>
          <a:prstGeom prst="arc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463629" y="3316342"/>
            <a:ext cx="82293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72°28</a:t>
            </a:r>
            <a:r>
              <a:rPr lang="el-GR" dirty="0" smtClean="0">
                <a:latin typeface="Calibri"/>
                <a:cs typeface="Calibri"/>
              </a:rPr>
              <a:t>΄</a:t>
            </a:r>
            <a:endParaRPr lang="cs-CZ" dirty="0"/>
          </a:p>
        </p:txBody>
      </p:sp>
      <p:sp>
        <p:nvSpPr>
          <p:cNvPr id="41" name="Oblouk 40"/>
          <p:cNvSpPr/>
          <p:nvPr/>
        </p:nvSpPr>
        <p:spPr>
          <a:xfrm rot="12061771">
            <a:off x="4128693" y="3502583"/>
            <a:ext cx="504056" cy="576064"/>
          </a:xfrm>
          <a:prstGeom prst="arc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 rot="1145015">
            <a:off x="1280473" y="3303651"/>
            <a:ext cx="504056" cy="576064"/>
          </a:xfrm>
          <a:prstGeom prst="arc">
            <a:avLst>
              <a:gd name="adj1" fmla="val 16581700"/>
              <a:gd name="adj2" fmla="val 658295"/>
            </a:avLst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1811880" y="3189063"/>
            <a:ext cx="546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>
                <a:latin typeface="Calibri"/>
                <a:cs typeface="Calibri"/>
              </a:rPr>
              <a:t>σ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291562" y="1844824"/>
            <a:ext cx="360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32501" y="3790616"/>
            <a:ext cx="807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69°43</a:t>
            </a:r>
            <a:r>
              <a:rPr lang="el-GR" dirty="0" smtClean="0">
                <a:latin typeface="Calibri"/>
                <a:cs typeface="Calibri"/>
              </a:rPr>
              <a:t>΄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562675" y="3684676"/>
            <a:ext cx="578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>
                <a:latin typeface="Calibri"/>
                <a:cs typeface="Calibri"/>
              </a:rPr>
              <a:t>ψ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92080" y="1484784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Velikosti vnitřních úhlů trojúhelníků u vrcholů C a D jsou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90°</a:t>
            </a:r>
            <a:r>
              <a:rPr lang="cs-CZ" dirty="0" smtClean="0"/>
              <a:t> - to vyplývá z Thaletovy věty.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398669" y="4364214"/>
            <a:ext cx="1872208" cy="52322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σ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 = 17° 32</a:t>
            </a: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΄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398669" y="5303744"/>
            <a:ext cx="1872208" cy="52322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Ψ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 = 20° 17</a:t>
            </a:r>
            <a:r>
              <a:rPr lang="el-GR" sz="2800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΄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355468" y="2577678"/>
            <a:ext cx="36090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součtu vnitřních úhlů trojúhelníku vyplývá, že součet velikostí dvou ostrých úhlů v pravoúhlém trojúhelníku je také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90°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2825600" y="3591683"/>
            <a:ext cx="0" cy="1989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2663582" y="3778007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72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9" grpId="0" animBg="1"/>
      <p:bldP spid="50" grpId="0" animBg="1"/>
      <p:bldP spid="5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138</TotalTime>
  <Words>272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Thaletova  věta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Thaletova  věta</dc:title>
  <dc:creator>05KJ</dc:creator>
  <cp:lastModifiedBy>Spravce</cp:lastModifiedBy>
  <cp:revision>23</cp:revision>
  <dcterms:created xsi:type="dcterms:W3CDTF">2012-03-29T14:12:21Z</dcterms:created>
  <dcterms:modified xsi:type="dcterms:W3CDTF">2014-05-20T11:53:08Z</dcterms:modified>
</cp:coreProperties>
</file>