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62" r:id="rId5"/>
    <p:sldId id="261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7AFA89"/>
    <a:srgbClr val="CC66FF"/>
    <a:srgbClr val="FF7C80"/>
    <a:srgbClr val="F48C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A8530-FADE-404B-A91C-E9FD4D98110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944A-04C4-4183-831F-13EE39830B9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A8530-FADE-404B-A91C-E9FD4D98110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944A-04C4-4183-831F-13EE39830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A8530-FADE-404B-A91C-E9FD4D98110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944A-04C4-4183-831F-13EE39830B9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A8530-FADE-404B-A91C-E9FD4D98110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944A-04C4-4183-831F-13EE39830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A8530-FADE-404B-A91C-E9FD4D98110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944A-04C4-4183-831F-13EE39830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A8530-FADE-404B-A91C-E9FD4D98110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BF4944A-04C4-4183-831F-13EE39830B9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A8530-FADE-404B-A91C-E9FD4D98110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944A-04C4-4183-831F-13EE39830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A8530-FADE-404B-A91C-E9FD4D98110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8BF4944A-04C4-4183-831F-13EE39830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62A8530-FADE-404B-A91C-E9FD4D98110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944A-04C4-4183-831F-13EE39830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A8530-FADE-404B-A91C-E9FD4D98110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944A-04C4-4183-831F-13EE39830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A8530-FADE-404B-A91C-E9FD4D98110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4944A-04C4-4183-831F-13EE39830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62A8530-FADE-404B-A91C-E9FD4D98110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BF4944A-04C4-4183-831F-13EE39830B9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575" y="6350"/>
            <a:ext cx="4514850" cy="685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6464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3933056"/>
            <a:ext cx="5615952" cy="2301240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</a:rPr>
              <a:t>VÁLEC</a:t>
            </a:r>
            <a:endParaRPr lang="cs-CZ" sz="9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77072"/>
            <a:ext cx="5328592" cy="17526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Popis, síť, povrch, objem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259632" y="980728"/>
            <a:ext cx="2426568" cy="2800328"/>
          </a:xfrm>
          <a:prstGeom prst="can">
            <a:avLst/>
          </a:prstGeom>
          <a:solidFill>
            <a:schemeClr val="accent6">
              <a:lumMod val="60000"/>
              <a:lumOff val="4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lechovka 4"/>
          <p:cNvSpPr/>
          <p:nvPr/>
        </p:nvSpPr>
        <p:spPr>
          <a:xfrm rot="5400000">
            <a:off x="4938900" y="1693948"/>
            <a:ext cx="914400" cy="2944344"/>
          </a:xfrm>
          <a:prstGeom prst="can">
            <a:avLst/>
          </a:prstGeom>
          <a:solidFill>
            <a:srgbClr val="FF0066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echovka 5"/>
          <p:cNvSpPr/>
          <p:nvPr/>
        </p:nvSpPr>
        <p:spPr>
          <a:xfrm>
            <a:off x="3923928" y="1628800"/>
            <a:ext cx="3168352" cy="752092"/>
          </a:xfrm>
          <a:prstGeom prst="can">
            <a:avLst/>
          </a:prstGeom>
          <a:solidFill>
            <a:srgbClr val="CC66FF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015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9787" y="342955"/>
            <a:ext cx="2015333" cy="523220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chemeClr val="accent6">
                    <a:lumMod val="50000"/>
                  </a:schemeClr>
                </a:solidFill>
              </a:rPr>
              <a:t>Popis válce</a:t>
            </a:r>
            <a:endParaRPr lang="cs-CZ" sz="2800" i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Plechovka 5"/>
          <p:cNvSpPr/>
          <p:nvPr/>
        </p:nvSpPr>
        <p:spPr>
          <a:xfrm>
            <a:off x="539552" y="1484784"/>
            <a:ext cx="1872208" cy="4248472"/>
          </a:xfrm>
          <a:prstGeom prst="can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2051720" y="1700808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195736" y="2636912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475656" y="1700808"/>
            <a:ext cx="0" cy="37444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475656" y="3511754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475656" y="5445224"/>
            <a:ext cx="864096" cy="144016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907704" y="551723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louk 22"/>
          <p:cNvSpPr/>
          <p:nvPr/>
        </p:nvSpPr>
        <p:spPr>
          <a:xfrm rot="19078437">
            <a:off x="-562826" y="5334107"/>
            <a:ext cx="3830606" cy="3556135"/>
          </a:xfrm>
          <a:prstGeom prst="arc">
            <a:avLst>
              <a:gd name="adj1" fmla="val 17153591"/>
              <a:gd name="adj2" fmla="val 20774359"/>
            </a:avLst>
          </a:prstGeom>
          <a:ln w="19050"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965602" y="1700807"/>
            <a:ext cx="3990774" cy="3621895"/>
          </a:xfrm>
          <a:prstGeom prst="rect">
            <a:avLst/>
          </a:prstGeom>
          <a:noFill/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5348378" y="434899"/>
            <a:ext cx="1260000" cy="1260000"/>
          </a:xfrm>
          <a:prstGeom prst="ellipse">
            <a:avLst/>
          </a:prstGeom>
          <a:noFill/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330989" y="5322702"/>
            <a:ext cx="1260000" cy="12600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693871" y="342955"/>
            <a:ext cx="1574642" cy="523220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002060"/>
                </a:solidFill>
              </a:rPr>
              <a:t>Síť válce</a:t>
            </a:r>
            <a:endParaRPr lang="cs-CZ" sz="2800" i="1" u="sng" dirty="0">
              <a:solidFill>
                <a:srgbClr val="00206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627784" y="1484784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002060"/>
                </a:solidFill>
              </a:rPr>
              <a:t>p</a:t>
            </a:r>
            <a:r>
              <a:rPr lang="cs-CZ" i="1" dirty="0" smtClean="0">
                <a:solidFill>
                  <a:srgbClr val="002060"/>
                </a:solidFill>
              </a:rPr>
              <a:t>odstava</a:t>
            </a:r>
          </a:p>
          <a:p>
            <a:r>
              <a:rPr lang="cs-CZ" i="1" dirty="0" smtClean="0">
                <a:solidFill>
                  <a:srgbClr val="002060"/>
                </a:solidFill>
              </a:rPr>
              <a:t>(2 kruhy)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727857" y="2420888"/>
            <a:ext cx="1337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002060"/>
                </a:solidFill>
              </a:rPr>
              <a:t>p</a:t>
            </a:r>
            <a:r>
              <a:rPr lang="cs-CZ" i="1" dirty="0" smtClean="0">
                <a:solidFill>
                  <a:srgbClr val="002060"/>
                </a:solidFill>
              </a:rPr>
              <a:t>lášť</a:t>
            </a:r>
          </a:p>
          <a:p>
            <a:r>
              <a:rPr lang="cs-CZ" i="1" dirty="0" smtClean="0">
                <a:solidFill>
                  <a:srgbClr val="002060"/>
                </a:solidFill>
              </a:rPr>
              <a:t>(obdélník)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555776" y="3528993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2060"/>
                </a:solidFill>
              </a:rPr>
              <a:t>výška </a:t>
            </a:r>
            <a:r>
              <a:rPr lang="cs-CZ" b="1" i="1" dirty="0" smtClean="0">
                <a:solidFill>
                  <a:srgbClr val="FF0000"/>
                </a:solidFill>
              </a:rPr>
              <a:t>v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483768" y="558924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2060"/>
                </a:solidFill>
              </a:rPr>
              <a:t>poloměr podstavy </a:t>
            </a:r>
            <a:r>
              <a:rPr lang="cs-CZ" b="1" i="1" dirty="0" smtClean="0">
                <a:solidFill>
                  <a:srgbClr val="FF0000"/>
                </a:solidFill>
              </a:rPr>
              <a:t>r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965602" y="479948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2</a:t>
            </a:r>
            <a:r>
              <a:rPr lang="el-GR" sz="2800" b="1" i="1" dirty="0" smtClean="0">
                <a:solidFill>
                  <a:srgbClr val="FF0000"/>
                </a:solidFill>
              </a:rPr>
              <a:t>π</a:t>
            </a:r>
            <a:r>
              <a:rPr lang="cs-CZ" sz="2800" b="1" i="1" dirty="0" smtClean="0">
                <a:solidFill>
                  <a:srgbClr val="FF0000"/>
                </a:solidFill>
              </a:rPr>
              <a:t>r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452320" y="306721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033423" y="3267383"/>
            <a:ext cx="201622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i="1" dirty="0" err="1" smtClean="0">
                <a:solidFill>
                  <a:schemeClr val="bg1"/>
                </a:solidFill>
              </a:rPr>
              <a:t>Spl</a:t>
            </a:r>
            <a:r>
              <a:rPr lang="cs-CZ" sz="2800" i="1" dirty="0" smtClean="0">
                <a:solidFill>
                  <a:schemeClr val="bg1"/>
                </a:solidFill>
              </a:rPr>
              <a:t> = 2</a:t>
            </a:r>
            <a:r>
              <a:rPr lang="el-GR" sz="2800" i="1" dirty="0" smtClean="0">
                <a:solidFill>
                  <a:schemeClr val="bg1"/>
                </a:solidFill>
              </a:rPr>
              <a:t>π</a:t>
            </a:r>
            <a:r>
              <a:rPr lang="cs-CZ" sz="2800" i="1" dirty="0" err="1" smtClean="0">
                <a:solidFill>
                  <a:schemeClr val="bg1"/>
                </a:solidFill>
              </a:rPr>
              <a:t>rv</a:t>
            </a:r>
            <a:endParaRPr lang="cs-CZ" sz="2800" i="1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732240" y="866175"/>
            <a:ext cx="165618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i="1" dirty="0" err="1" smtClean="0">
                <a:solidFill>
                  <a:schemeClr val="bg1"/>
                </a:solidFill>
              </a:rPr>
              <a:t>Sp</a:t>
            </a:r>
            <a:r>
              <a:rPr lang="cs-CZ" sz="2800" i="1" dirty="0" smtClean="0">
                <a:solidFill>
                  <a:schemeClr val="bg1"/>
                </a:solidFill>
              </a:rPr>
              <a:t> = </a:t>
            </a:r>
            <a:r>
              <a:rPr lang="el-GR" sz="2800" i="1" dirty="0" smtClean="0">
                <a:solidFill>
                  <a:schemeClr val="bg1"/>
                </a:solidFill>
              </a:rPr>
              <a:t>π</a:t>
            </a:r>
            <a:r>
              <a:rPr lang="cs-CZ" sz="2800" i="1" dirty="0" smtClean="0">
                <a:solidFill>
                  <a:schemeClr val="bg1"/>
                </a:solidFill>
              </a:rPr>
              <a:t>r²</a:t>
            </a:r>
            <a:endParaRPr lang="cs-CZ" sz="2800" i="1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970266" y="1916832"/>
            <a:ext cx="2016224" cy="400110"/>
          </a:xfrm>
          <a:prstGeom prst="rect">
            <a:avLst/>
          </a:prstGeom>
          <a:solidFill>
            <a:srgbClr val="7AFA89"/>
          </a:solidFill>
        </p:spPr>
        <p:txBody>
          <a:bodyPr wrap="square" rtlCol="0">
            <a:spAutoFit/>
          </a:bodyPr>
          <a:lstStyle/>
          <a:p>
            <a:r>
              <a:rPr lang="cs-CZ" sz="2000" i="1" dirty="0">
                <a:solidFill>
                  <a:schemeClr val="bg1"/>
                </a:solidFill>
              </a:rPr>
              <a:t>r</a:t>
            </a:r>
            <a:r>
              <a:rPr lang="cs-CZ" sz="2000" i="1" dirty="0" smtClean="0">
                <a:solidFill>
                  <a:schemeClr val="bg1"/>
                </a:solidFill>
              </a:rPr>
              <a:t>ozvinutý plášť</a:t>
            </a:r>
            <a:endParaRPr lang="cs-CZ" sz="2000" i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10751" y="1012137"/>
            <a:ext cx="1119029" cy="369332"/>
          </a:xfrm>
          <a:prstGeom prst="rect">
            <a:avLst/>
          </a:prstGeom>
          <a:solidFill>
            <a:srgbClr val="7AFA89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podstava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84499" y="5663788"/>
            <a:ext cx="1203982" cy="369332"/>
          </a:xfrm>
          <a:prstGeom prst="rect">
            <a:avLst/>
          </a:prstGeom>
          <a:solidFill>
            <a:srgbClr val="7AFA89"/>
          </a:solidFill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podstava</a:t>
            </a:r>
            <a:endParaRPr lang="cs-CZ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55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/>
      <p:bldP spid="29" grpId="0"/>
      <p:bldP spid="30" grpId="0"/>
      <p:bldP spid="31" grpId="0"/>
      <p:bldP spid="32" grpId="0"/>
      <p:bldP spid="33" grpId="0"/>
      <p:bldP spid="34" grpId="0" animBg="1"/>
      <p:bldP spid="35" grpId="0" animBg="1"/>
      <p:bldP spid="2" grpId="0" animBg="1"/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260648"/>
            <a:ext cx="3024336" cy="400110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chemeClr val="bg1"/>
                </a:solidFill>
              </a:rPr>
              <a:t>Konstrukce sítě válce</a:t>
            </a:r>
            <a:endParaRPr lang="cs-CZ" sz="2000" i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836712"/>
            <a:ext cx="6264696" cy="369332"/>
          </a:xfrm>
          <a:prstGeom prst="rect">
            <a:avLst/>
          </a:prstGeom>
          <a:solidFill>
            <a:srgbClr val="7AFA89"/>
          </a:solidFill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Sestroj síť válce, který má poloměr 20 mm a výšku 32 mm.</a:t>
            </a:r>
            <a:endParaRPr lang="cs-CZ" i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894" y="1441775"/>
            <a:ext cx="46471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Plášť válce je obdélník s rozměry </a:t>
            </a:r>
            <a:r>
              <a:rPr lang="cs-CZ" b="1" i="1" dirty="0" smtClean="0">
                <a:solidFill>
                  <a:srgbClr val="FF0000"/>
                </a:solidFill>
              </a:rPr>
              <a:t>v</a:t>
            </a:r>
            <a:r>
              <a:rPr lang="cs-CZ" i="1" dirty="0" smtClean="0">
                <a:solidFill>
                  <a:schemeClr val="bg1"/>
                </a:solidFill>
              </a:rPr>
              <a:t> a </a:t>
            </a:r>
            <a:r>
              <a:rPr lang="cs-CZ" b="1" i="1" dirty="0" smtClean="0">
                <a:solidFill>
                  <a:srgbClr val="FF0000"/>
                </a:solidFill>
              </a:rPr>
              <a:t>2</a:t>
            </a:r>
            <a:r>
              <a:rPr lang="el-GR" b="1" i="1" dirty="0" smtClean="0">
                <a:solidFill>
                  <a:srgbClr val="FF0000"/>
                </a:solidFill>
              </a:rPr>
              <a:t>π</a:t>
            </a:r>
            <a:r>
              <a:rPr lang="cs-CZ" b="1" i="1" dirty="0" smtClean="0">
                <a:solidFill>
                  <a:srgbClr val="FF0000"/>
                </a:solidFill>
              </a:rPr>
              <a:t>r</a:t>
            </a:r>
            <a:r>
              <a:rPr lang="cs-CZ" i="1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v</a:t>
            </a:r>
            <a:r>
              <a:rPr lang="cs-CZ" i="1" dirty="0" smtClean="0">
                <a:solidFill>
                  <a:schemeClr val="bg1"/>
                </a:solidFill>
              </a:rPr>
              <a:t> = 32 mm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2</a:t>
            </a:r>
            <a:r>
              <a:rPr lang="el-GR" i="1" dirty="0" smtClean="0">
                <a:solidFill>
                  <a:srgbClr val="FF0000"/>
                </a:solidFill>
              </a:rPr>
              <a:t>π</a:t>
            </a:r>
            <a:r>
              <a:rPr lang="cs-CZ" i="1" dirty="0" smtClean="0">
                <a:solidFill>
                  <a:srgbClr val="FF0000"/>
                </a:solidFill>
              </a:rPr>
              <a:t>r</a:t>
            </a:r>
            <a:r>
              <a:rPr lang="cs-CZ" i="1" dirty="0" smtClean="0">
                <a:solidFill>
                  <a:schemeClr val="bg1"/>
                </a:solidFill>
              </a:rPr>
              <a:t> = 2 . 3,14 . 20 = 125,6 mm </a:t>
            </a:r>
          </a:p>
          <a:p>
            <a:endParaRPr lang="cs-CZ" i="1" dirty="0">
              <a:solidFill>
                <a:schemeClr val="bg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2195735" y="4581128"/>
            <a:ext cx="5256585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059832" y="4520983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louk 23"/>
          <p:cNvSpPr/>
          <p:nvPr/>
        </p:nvSpPr>
        <p:spPr>
          <a:xfrm rot="1091719">
            <a:off x="5366517" y="4084440"/>
            <a:ext cx="1296144" cy="1506976"/>
          </a:xfrm>
          <a:prstGeom prst="arc">
            <a:avLst>
              <a:gd name="adj1" fmla="val 16848613"/>
              <a:gd name="adj2" fmla="val 9993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3058558" y="3289206"/>
            <a:ext cx="0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6670282" y="2852936"/>
            <a:ext cx="0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louk 28"/>
          <p:cNvSpPr/>
          <p:nvPr/>
        </p:nvSpPr>
        <p:spPr>
          <a:xfrm rot="19641187">
            <a:off x="2351531" y="3411644"/>
            <a:ext cx="1224136" cy="93610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louk 29"/>
          <p:cNvSpPr/>
          <p:nvPr/>
        </p:nvSpPr>
        <p:spPr>
          <a:xfrm rot="19618674">
            <a:off x="5880325" y="3418539"/>
            <a:ext cx="1224136" cy="93610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>
            <a:off x="2195735" y="3356992"/>
            <a:ext cx="52368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932040" y="2616857"/>
            <a:ext cx="32126" cy="3974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louk 34"/>
          <p:cNvSpPr/>
          <p:nvPr/>
        </p:nvSpPr>
        <p:spPr>
          <a:xfrm rot="8541566">
            <a:off x="4608004" y="4331696"/>
            <a:ext cx="936104" cy="78689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/>
          <p:cNvSpPr/>
          <p:nvPr/>
        </p:nvSpPr>
        <p:spPr>
          <a:xfrm rot="19340843">
            <a:off x="4433010" y="2846080"/>
            <a:ext cx="936104" cy="78689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442166" y="2312992"/>
            <a:ext cx="1044000" cy="104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4426103" y="4592529"/>
            <a:ext cx="1044000" cy="104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82323" y="5809794"/>
            <a:ext cx="4289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Nakonec zvýrazníme obrysy sítě válce.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529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24" grpId="0" animBg="1"/>
      <p:bldP spid="29" grpId="0" animBg="1"/>
      <p:bldP spid="30" grpId="0" animBg="1"/>
      <p:bldP spid="35" grpId="0" animBg="1"/>
      <p:bldP spid="36" grpId="0" animBg="1"/>
      <p:bldP spid="37" grpId="0" animBg="1"/>
      <p:bldP spid="38" grpId="0" animBg="1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echovka 2"/>
          <p:cNvSpPr/>
          <p:nvPr/>
        </p:nvSpPr>
        <p:spPr>
          <a:xfrm>
            <a:off x="2195736" y="1052736"/>
            <a:ext cx="4104456" cy="4896544"/>
          </a:xfrm>
          <a:prstGeom prst="ca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4247964" y="1556792"/>
            <a:ext cx="0" cy="39604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355976" y="285293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v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8" name="Kosoúhelník 7"/>
          <p:cNvSpPr/>
          <p:nvPr/>
        </p:nvSpPr>
        <p:spPr>
          <a:xfrm rot="10273022">
            <a:off x="2247985" y="1754771"/>
            <a:ext cx="2289760" cy="3855686"/>
          </a:xfrm>
          <a:prstGeom prst="parallelogram">
            <a:avLst>
              <a:gd name="adj" fmla="val 26393"/>
            </a:avLst>
          </a:prstGeom>
          <a:solidFill>
            <a:srgbClr val="CC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247964" y="476672"/>
            <a:ext cx="0" cy="5904656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355976" y="4766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o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62851" y="174019"/>
            <a:ext cx="4397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Válec také nazýváme </a:t>
            </a:r>
            <a:r>
              <a:rPr lang="cs-CZ" b="1" i="1" dirty="0" smtClean="0">
                <a:solidFill>
                  <a:srgbClr val="FF0000"/>
                </a:solidFill>
              </a:rPr>
              <a:t>rotačním válcem</a:t>
            </a:r>
            <a:r>
              <a:rPr lang="cs-CZ" i="1" dirty="0" smtClean="0">
                <a:solidFill>
                  <a:schemeClr val="bg1"/>
                </a:solidFill>
              </a:rPr>
              <a:t>.</a:t>
            </a:r>
            <a:endParaRPr lang="cs-CZ" i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174019"/>
            <a:ext cx="2232248" cy="1477328"/>
          </a:xfrm>
          <a:prstGeom prst="rect">
            <a:avLst/>
          </a:prstGeom>
          <a:solidFill>
            <a:srgbClr val="7AFA89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Válec vznikne otáčením ( </a:t>
            </a:r>
            <a:r>
              <a:rPr lang="cs-CZ" dirty="0" smtClean="0">
                <a:solidFill>
                  <a:srgbClr val="FF0000"/>
                </a:solidFill>
              </a:rPr>
              <a:t>rotací</a:t>
            </a:r>
            <a:r>
              <a:rPr lang="cs-CZ" dirty="0" smtClean="0">
                <a:solidFill>
                  <a:schemeClr val="bg1"/>
                </a:solidFill>
              </a:rPr>
              <a:t>) obdélníku kolem jeho strany – osy otáčení.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Zahnutá šipka nahoru 17"/>
          <p:cNvSpPr/>
          <p:nvPr/>
        </p:nvSpPr>
        <p:spPr>
          <a:xfrm>
            <a:off x="3793155" y="5127232"/>
            <a:ext cx="1000128" cy="648072"/>
          </a:xfrm>
          <a:prstGeom prst="curvedUpArrow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5832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20880" cy="830997"/>
          </a:xfrm>
          <a:prstGeom prst="rect">
            <a:avLst/>
          </a:prstGeom>
          <a:solidFill>
            <a:srgbClr val="FF7C80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Vypočítej obsah pláště válce, který má výšku 18 cm a poloměr podstavy 5 cm.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2420888"/>
            <a:ext cx="2808312" cy="14184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878151" y="1506488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919714" y="3839344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endCxn id="5" idx="6"/>
          </p:cNvCxnSpPr>
          <p:nvPr/>
        </p:nvCxnSpPr>
        <p:spPr>
          <a:xfrm>
            <a:off x="2335351" y="1963688"/>
            <a:ext cx="457200" cy="0"/>
          </a:xfrm>
          <a:prstGeom prst="line">
            <a:avLst/>
          </a:prstGeom>
          <a:ln w="2857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834114" y="1772816"/>
            <a:ext cx="1377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r=5cm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3523037" y="2420888"/>
            <a:ext cx="0" cy="1418456"/>
          </a:xfrm>
          <a:prstGeom prst="line">
            <a:avLst/>
          </a:prstGeom>
          <a:ln w="2857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851920" y="299695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v=18cm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2466822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CC66FF"/>
                </a:solidFill>
              </a:rPr>
              <a:t>Spl</a:t>
            </a:r>
            <a:r>
              <a:rPr lang="cs-CZ" sz="2400" i="1" dirty="0" smtClean="0">
                <a:solidFill>
                  <a:srgbClr val="CC66FF"/>
                </a:solidFill>
              </a:rPr>
              <a:t> = 2</a:t>
            </a:r>
            <a:r>
              <a:rPr lang="el-GR" sz="2400" i="1" dirty="0" smtClean="0">
                <a:solidFill>
                  <a:srgbClr val="CC66FF"/>
                </a:solidFill>
              </a:rPr>
              <a:t>π</a:t>
            </a:r>
            <a:r>
              <a:rPr lang="cs-CZ" sz="2400" i="1" dirty="0" err="1" smtClean="0">
                <a:solidFill>
                  <a:srgbClr val="CC66FF"/>
                </a:solidFill>
              </a:rPr>
              <a:t>rv</a:t>
            </a:r>
            <a:endParaRPr lang="cs-CZ" sz="2400" i="1" dirty="0" smtClean="0">
              <a:solidFill>
                <a:srgbClr val="CC66FF"/>
              </a:solidFill>
            </a:endParaRPr>
          </a:p>
          <a:p>
            <a:r>
              <a:rPr lang="cs-CZ" sz="2400" i="1" dirty="0" err="1" smtClean="0">
                <a:solidFill>
                  <a:srgbClr val="CC66FF"/>
                </a:solidFill>
              </a:rPr>
              <a:t>Spl</a:t>
            </a:r>
            <a:r>
              <a:rPr lang="cs-CZ" sz="2400" i="1" dirty="0" smtClean="0">
                <a:solidFill>
                  <a:srgbClr val="CC66FF"/>
                </a:solidFill>
              </a:rPr>
              <a:t> = 2.3,14.5.18</a:t>
            </a:r>
          </a:p>
          <a:p>
            <a:r>
              <a:rPr lang="cs-CZ" sz="2400" i="1" dirty="0" err="1" smtClean="0">
                <a:solidFill>
                  <a:srgbClr val="CC66FF"/>
                </a:solidFill>
              </a:rPr>
              <a:t>Spl</a:t>
            </a:r>
            <a:r>
              <a:rPr lang="cs-CZ" sz="2400" i="1" dirty="0" smtClean="0">
                <a:solidFill>
                  <a:srgbClr val="CC66FF"/>
                </a:solidFill>
              </a:rPr>
              <a:t> = </a:t>
            </a:r>
            <a:r>
              <a:rPr lang="cs-CZ" sz="2400" b="1" i="1" dirty="0" smtClean="0">
                <a:solidFill>
                  <a:srgbClr val="FF0000"/>
                </a:solidFill>
              </a:rPr>
              <a:t>562,2 cm²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9592" y="5106982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Obsah pláště válce je 562,2 cm².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30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2376264" cy="523220"/>
          </a:xfrm>
          <a:prstGeom prst="rect">
            <a:avLst/>
          </a:prstGeom>
          <a:solidFill>
            <a:srgbClr val="FF7C80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bg1"/>
                </a:solidFill>
              </a:rPr>
              <a:t>Povrch válce</a:t>
            </a:r>
            <a:endParaRPr lang="cs-CZ" sz="2800" i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960102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Povrch válce spočítáme jako obsah sítě válce</a:t>
            </a:r>
            <a:endParaRPr lang="cs-CZ" i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0087" y="1556792"/>
            <a:ext cx="33123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bg1"/>
                </a:solidFill>
              </a:rPr>
              <a:t>S = 2.Sp + </a:t>
            </a:r>
            <a:r>
              <a:rPr lang="cs-CZ" sz="2800" i="1" dirty="0" err="1" smtClean="0">
                <a:solidFill>
                  <a:schemeClr val="bg1"/>
                </a:solidFill>
              </a:rPr>
              <a:t>Spl</a:t>
            </a:r>
            <a:endParaRPr lang="cs-CZ" sz="2800" i="1" dirty="0" smtClean="0">
              <a:solidFill>
                <a:schemeClr val="bg1"/>
              </a:solidFill>
            </a:endParaRPr>
          </a:p>
          <a:p>
            <a:r>
              <a:rPr lang="cs-CZ" sz="2800" i="1" dirty="0" smtClean="0">
                <a:solidFill>
                  <a:schemeClr val="bg1"/>
                </a:solidFill>
              </a:rPr>
              <a:t>S = 2</a:t>
            </a:r>
            <a:r>
              <a:rPr lang="el-GR" sz="2800" i="1" dirty="0" smtClean="0">
                <a:solidFill>
                  <a:schemeClr val="bg1"/>
                </a:solidFill>
              </a:rPr>
              <a:t>π</a:t>
            </a:r>
            <a:r>
              <a:rPr lang="cs-CZ" sz="2800" i="1" dirty="0" smtClean="0">
                <a:solidFill>
                  <a:schemeClr val="bg1"/>
                </a:solidFill>
              </a:rPr>
              <a:t>r² + 2</a:t>
            </a:r>
            <a:r>
              <a:rPr lang="el-GR" sz="2800" i="1" dirty="0" smtClean="0">
                <a:solidFill>
                  <a:schemeClr val="bg1"/>
                </a:solidFill>
              </a:rPr>
              <a:t>π</a:t>
            </a:r>
            <a:r>
              <a:rPr lang="cs-CZ" sz="2800" i="1" dirty="0" err="1" smtClean="0">
                <a:solidFill>
                  <a:schemeClr val="bg1"/>
                </a:solidFill>
              </a:rPr>
              <a:t>rv</a:t>
            </a:r>
            <a:endParaRPr lang="cs-CZ" sz="2800" i="1" dirty="0" smtClean="0">
              <a:solidFill>
                <a:schemeClr val="bg1"/>
              </a:solidFill>
            </a:endParaRPr>
          </a:p>
          <a:p>
            <a:r>
              <a:rPr lang="cs-CZ" sz="2800" i="1" dirty="0" smtClean="0">
                <a:solidFill>
                  <a:srgbClr val="FF0000"/>
                </a:solidFill>
              </a:rPr>
              <a:t>S = 2</a:t>
            </a:r>
            <a:r>
              <a:rPr lang="el-GR" sz="2800" i="1" dirty="0" smtClean="0">
                <a:solidFill>
                  <a:srgbClr val="FF0000"/>
                </a:solidFill>
              </a:rPr>
              <a:t>π</a:t>
            </a:r>
            <a:r>
              <a:rPr lang="cs-CZ" sz="2800" i="1" dirty="0" smtClean="0">
                <a:solidFill>
                  <a:srgbClr val="FF0000"/>
                </a:solidFill>
              </a:rPr>
              <a:t>r ( r + v )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284984"/>
            <a:ext cx="2232248" cy="523220"/>
          </a:xfrm>
          <a:prstGeom prst="rect">
            <a:avLst/>
          </a:prstGeom>
          <a:solidFill>
            <a:srgbClr val="FF7C80"/>
          </a:solidFill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bg1"/>
                </a:solidFill>
              </a:rPr>
              <a:t>Objem válce</a:t>
            </a:r>
            <a:endParaRPr lang="cs-CZ" sz="2800" i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4005064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Objem válce spočítáme jako součin obsahu podstavy a výšky</a:t>
            </a:r>
            <a:endParaRPr lang="cs-CZ" i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81128"/>
            <a:ext cx="2232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bg1"/>
                </a:solidFill>
              </a:rPr>
              <a:t>V = </a:t>
            </a:r>
            <a:r>
              <a:rPr lang="cs-CZ" sz="2800" i="1" dirty="0" err="1" smtClean="0">
                <a:solidFill>
                  <a:schemeClr val="bg1"/>
                </a:solidFill>
              </a:rPr>
              <a:t>Sp</a:t>
            </a:r>
            <a:r>
              <a:rPr lang="cs-CZ" sz="2800" i="1" dirty="0" smtClean="0">
                <a:solidFill>
                  <a:schemeClr val="bg1"/>
                </a:solidFill>
              </a:rPr>
              <a:t> . v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V = </a:t>
            </a:r>
            <a:r>
              <a:rPr lang="el-GR" sz="2800" i="1" dirty="0" smtClean="0">
                <a:solidFill>
                  <a:srgbClr val="FF0000"/>
                </a:solidFill>
              </a:rPr>
              <a:t>π</a:t>
            </a:r>
            <a:r>
              <a:rPr lang="cs-CZ" sz="2800" i="1" dirty="0" smtClean="0">
                <a:solidFill>
                  <a:srgbClr val="FF0000"/>
                </a:solidFill>
              </a:rPr>
              <a:t>r²v</a:t>
            </a:r>
            <a:endParaRPr lang="cs-CZ" sz="2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50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6984776" cy="830997"/>
          </a:xfrm>
          <a:prstGeom prst="rect">
            <a:avLst/>
          </a:prstGeom>
          <a:solidFill>
            <a:srgbClr val="FF7C80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Vypočítej povrch a objem válce, který má poloměr podstavy 12 cm a výšku 58 cm.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3" name="Plechovka 2"/>
          <p:cNvSpPr/>
          <p:nvPr/>
        </p:nvSpPr>
        <p:spPr>
          <a:xfrm>
            <a:off x="899592" y="2060848"/>
            <a:ext cx="1202432" cy="1924467"/>
          </a:xfrm>
          <a:prstGeom prst="can">
            <a:avLst>
              <a:gd name="adj" fmla="val 3787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1500808" y="2348880"/>
            <a:ext cx="0" cy="1440160"/>
          </a:xfrm>
          <a:prstGeom prst="line">
            <a:avLst/>
          </a:prstGeom>
          <a:ln w="2857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500808" y="2348880"/>
            <a:ext cx="601216" cy="0"/>
          </a:xfrm>
          <a:prstGeom prst="line">
            <a:avLst/>
          </a:prstGeom>
          <a:ln w="2857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500808" y="2060848"/>
            <a:ext cx="1198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FF0000"/>
                </a:solidFill>
              </a:rPr>
              <a:t>r</a:t>
            </a:r>
            <a:r>
              <a:rPr lang="cs-CZ" i="1" dirty="0" smtClean="0">
                <a:solidFill>
                  <a:srgbClr val="FF0000"/>
                </a:solidFill>
              </a:rPr>
              <a:t>=12cm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19672" y="3023081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FF0000"/>
                </a:solidFill>
              </a:rPr>
              <a:t>v</a:t>
            </a:r>
            <a:r>
              <a:rPr lang="cs-CZ" i="1" dirty="0" smtClean="0">
                <a:solidFill>
                  <a:srgbClr val="FF0000"/>
                </a:solidFill>
              </a:rPr>
              <a:t>=58cm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1700808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u="sng" dirty="0" smtClean="0">
                <a:solidFill>
                  <a:schemeClr val="bg1"/>
                </a:solidFill>
              </a:rPr>
              <a:t>S = ?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S = 2</a:t>
            </a:r>
            <a:r>
              <a:rPr lang="el-GR" i="1" dirty="0" smtClean="0">
                <a:solidFill>
                  <a:schemeClr val="bg1"/>
                </a:solidFill>
              </a:rPr>
              <a:t>π</a:t>
            </a:r>
            <a:r>
              <a:rPr lang="cs-CZ" i="1" dirty="0" smtClean="0">
                <a:solidFill>
                  <a:schemeClr val="bg1"/>
                </a:solidFill>
              </a:rPr>
              <a:t>r ( r + v )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S = 2 . 3,14 . 12 . ( 12 + 58 )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S =  5 275,2 cm²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58763" y="3207747"/>
            <a:ext cx="34574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u="sng" dirty="0" smtClean="0">
                <a:solidFill>
                  <a:schemeClr val="bg1"/>
                </a:solidFill>
              </a:rPr>
              <a:t>V = ?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V = </a:t>
            </a:r>
            <a:r>
              <a:rPr lang="el-GR" i="1" dirty="0" smtClean="0">
                <a:solidFill>
                  <a:schemeClr val="bg1"/>
                </a:solidFill>
              </a:rPr>
              <a:t>π</a:t>
            </a:r>
            <a:r>
              <a:rPr lang="cs-CZ" i="1" dirty="0" smtClean="0">
                <a:solidFill>
                  <a:schemeClr val="bg1"/>
                </a:solidFill>
              </a:rPr>
              <a:t>r²v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V = 3,14 . 12² . 58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V = 26 225,28 cm³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4448" y="4826513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Povrch válce je 5 275,2 cm², objem válce je 26 225,28 cm³.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479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178</TotalTime>
  <Words>289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Prezentace aplikace PowerPoint</vt:lpstr>
      <vt:lpstr>VÁLEC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05KJ</dc:creator>
  <cp:lastModifiedBy>Spravce</cp:lastModifiedBy>
  <cp:revision>22</cp:revision>
  <dcterms:created xsi:type="dcterms:W3CDTF">2012-04-08T07:54:32Z</dcterms:created>
  <dcterms:modified xsi:type="dcterms:W3CDTF">2014-05-20T11:54:26Z</dcterms:modified>
</cp:coreProperties>
</file>