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00"/>
    <a:srgbClr val="F4A768"/>
    <a:srgbClr val="F3F73B"/>
    <a:srgbClr val="2FE16A"/>
    <a:srgbClr val="009900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image" Target="../media/image5.wmf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image" Target="../media/image13.wmf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A38DEC-BC35-43DD-996B-2D38833A945E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AA48AF-9F0C-43C9-8C85-DDE0E923C0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A38DEC-BC35-43DD-996B-2D38833A945E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AA48AF-9F0C-43C9-8C85-DDE0E923C0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A38DEC-BC35-43DD-996B-2D38833A945E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AA48AF-9F0C-43C9-8C85-DDE0E923C0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A38DEC-BC35-43DD-996B-2D38833A945E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AA48AF-9F0C-43C9-8C85-DDE0E923C0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A38DEC-BC35-43DD-996B-2D38833A945E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AA48AF-9F0C-43C9-8C85-DDE0E923C0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A38DEC-BC35-43DD-996B-2D38833A945E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AA48AF-9F0C-43C9-8C85-DDE0E923C0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A38DEC-BC35-43DD-996B-2D38833A945E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AA48AF-9F0C-43C9-8C85-DDE0E923C0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A38DEC-BC35-43DD-996B-2D38833A945E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AA48AF-9F0C-43C9-8C85-DDE0E923C0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A38DEC-BC35-43DD-996B-2D38833A945E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AA48AF-9F0C-43C9-8C85-DDE0E923C09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A38DEC-BC35-43DD-996B-2D38833A945E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AA48AF-9F0C-43C9-8C85-DDE0E923C0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A38DEC-BC35-43DD-996B-2D38833A945E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AA48AF-9F0C-43C9-8C85-DDE0E923C0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3BA38DEC-BC35-43DD-996B-2D38833A945E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1AA48AF-9F0C-43C9-8C85-DDE0E923C09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oleObject" Target="../embeddings/oleObject8.bin"/><Relationship Id="rId18" Type="http://schemas.openxmlformats.org/officeDocument/2006/relationships/oleObject" Target="../embeddings/oleObject11.bin"/><Relationship Id="rId3" Type="http://schemas.openxmlformats.org/officeDocument/2006/relationships/oleObject" Target="../embeddings/oleObject3.bin"/><Relationship Id="rId21" Type="http://schemas.openxmlformats.org/officeDocument/2006/relationships/oleObject" Target="../embeddings/oleObject13.bin"/><Relationship Id="rId7" Type="http://schemas.openxmlformats.org/officeDocument/2006/relationships/oleObject" Target="../embeddings/oleObject5.bin"/><Relationship Id="rId12" Type="http://schemas.openxmlformats.org/officeDocument/2006/relationships/image" Target="../media/image9.wmf"/><Relationship Id="rId17" Type="http://schemas.openxmlformats.org/officeDocument/2006/relationships/oleObject" Target="../embeddings/oleObject10.bin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11.wmf"/><Relationship Id="rId20" Type="http://schemas.openxmlformats.org/officeDocument/2006/relationships/image" Target="../media/image12.wmf"/><Relationship Id="rId1" Type="http://schemas.openxmlformats.org/officeDocument/2006/relationships/vmlDrawing" Target="../drawings/vmlDrawing2.vml"/><Relationship Id="rId6" Type="http://schemas.openxmlformats.org/officeDocument/2006/relationships/image" Target="../media/image6.wmf"/><Relationship Id="rId11" Type="http://schemas.openxmlformats.org/officeDocument/2006/relationships/oleObject" Target="../embeddings/oleObject7.bin"/><Relationship Id="rId5" Type="http://schemas.openxmlformats.org/officeDocument/2006/relationships/oleObject" Target="../embeddings/oleObject4.bin"/><Relationship Id="rId15" Type="http://schemas.openxmlformats.org/officeDocument/2006/relationships/oleObject" Target="../embeddings/oleObject9.bin"/><Relationship Id="rId10" Type="http://schemas.openxmlformats.org/officeDocument/2006/relationships/image" Target="../media/image8.wmf"/><Relationship Id="rId19" Type="http://schemas.openxmlformats.org/officeDocument/2006/relationships/oleObject" Target="../embeddings/oleObject12.bin"/><Relationship Id="rId4" Type="http://schemas.openxmlformats.org/officeDocument/2006/relationships/image" Target="../media/image5.wmf"/><Relationship Id="rId9" Type="http://schemas.openxmlformats.org/officeDocument/2006/relationships/oleObject" Target="../embeddings/oleObject6.bin"/><Relationship Id="rId14" Type="http://schemas.openxmlformats.org/officeDocument/2006/relationships/image" Target="../media/image10.wmf"/><Relationship Id="rId22" Type="http://schemas.openxmlformats.org/officeDocument/2006/relationships/oleObject" Target="../embeddings/oleObject14.bin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13" Type="http://schemas.openxmlformats.org/officeDocument/2006/relationships/oleObject" Target="../embeddings/oleObject21.bin"/><Relationship Id="rId18" Type="http://schemas.openxmlformats.org/officeDocument/2006/relationships/oleObject" Target="../embeddings/oleObject25.bin"/><Relationship Id="rId3" Type="http://schemas.openxmlformats.org/officeDocument/2006/relationships/oleObject" Target="../embeddings/oleObject15.bin"/><Relationship Id="rId7" Type="http://schemas.openxmlformats.org/officeDocument/2006/relationships/oleObject" Target="../embeddings/oleObject17.bin"/><Relationship Id="rId12" Type="http://schemas.openxmlformats.org/officeDocument/2006/relationships/image" Target="../media/image16.wmf"/><Relationship Id="rId17" Type="http://schemas.openxmlformats.org/officeDocument/2006/relationships/oleObject" Target="../embeddings/oleObject24.bin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17.wmf"/><Relationship Id="rId20" Type="http://schemas.openxmlformats.org/officeDocument/2006/relationships/image" Target="../media/image18.wmf"/><Relationship Id="rId1" Type="http://schemas.openxmlformats.org/officeDocument/2006/relationships/vmlDrawing" Target="../drawings/vmlDrawing3.vml"/><Relationship Id="rId6" Type="http://schemas.openxmlformats.org/officeDocument/2006/relationships/image" Target="../media/image14.wmf"/><Relationship Id="rId11" Type="http://schemas.openxmlformats.org/officeDocument/2006/relationships/oleObject" Target="../embeddings/oleObject20.bin"/><Relationship Id="rId5" Type="http://schemas.openxmlformats.org/officeDocument/2006/relationships/oleObject" Target="../embeddings/oleObject16.bin"/><Relationship Id="rId15" Type="http://schemas.openxmlformats.org/officeDocument/2006/relationships/oleObject" Target="../embeddings/oleObject23.bin"/><Relationship Id="rId10" Type="http://schemas.openxmlformats.org/officeDocument/2006/relationships/oleObject" Target="../embeddings/oleObject19.bin"/><Relationship Id="rId19" Type="http://schemas.openxmlformats.org/officeDocument/2006/relationships/oleObject" Target="../embeddings/oleObject26.bin"/><Relationship Id="rId4" Type="http://schemas.openxmlformats.org/officeDocument/2006/relationships/image" Target="../media/image13.wmf"/><Relationship Id="rId9" Type="http://schemas.openxmlformats.org/officeDocument/2006/relationships/oleObject" Target="../embeddings/oleObject18.bin"/><Relationship Id="rId14" Type="http://schemas.openxmlformats.org/officeDocument/2006/relationships/oleObject" Target="../embeddings/oleObject22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900" y="411163"/>
            <a:ext cx="3886200" cy="6040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29258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000" dirty="0" smtClean="0">
                <a:solidFill>
                  <a:srgbClr val="990000"/>
                </a:solidFill>
              </a:rPr>
              <a:t>GONIOMETRICKÉ FUNKCE</a:t>
            </a:r>
            <a:endParaRPr lang="cs-CZ" sz="6000" dirty="0">
              <a:solidFill>
                <a:srgbClr val="99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4869160"/>
            <a:ext cx="7772400" cy="648072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Sinus, kosinus, tangens, kotangens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4961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29483"/>
            <a:ext cx="7560840" cy="40011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Goniometrické funkce platí v </a:t>
            </a:r>
            <a:r>
              <a:rPr lang="cs-CZ" sz="2000" b="1" dirty="0" smtClean="0">
                <a:solidFill>
                  <a:srgbClr val="FF0000"/>
                </a:solidFill>
              </a:rPr>
              <a:t>pravoúhlém trojúhelníku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" name="Pravoúhlý trojúhelník 2"/>
          <p:cNvSpPr/>
          <p:nvPr/>
        </p:nvSpPr>
        <p:spPr>
          <a:xfrm>
            <a:off x="3466728" y="1435506"/>
            <a:ext cx="2282552" cy="2066528"/>
          </a:xfrm>
          <a:prstGeom prst="rtTriangle">
            <a:avLst/>
          </a:prstGeom>
          <a:solidFill>
            <a:srgbClr val="2FE16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ravoúhlý trojúhelník 3"/>
          <p:cNvSpPr/>
          <p:nvPr/>
        </p:nvSpPr>
        <p:spPr>
          <a:xfrm>
            <a:off x="3480111" y="3982444"/>
            <a:ext cx="2282552" cy="2066528"/>
          </a:xfrm>
          <a:prstGeom prst="rtTriangle">
            <a:avLst/>
          </a:prstGeom>
          <a:solidFill>
            <a:srgbClr val="2FE16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749280" y="3285926"/>
            <a:ext cx="5189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42948" y="1277472"/>
            <a:ext cx="3668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46006" y="3314302"/>
            <a:ext cx="3668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Oblouk 7"/>
          <p:cNvSpPr/>
          <p:nvPr/>
        </p:nvSpPr>
        <p:spPr>
          <a:xfrm rot="15155861">
            <a:off x="5154232" y="3234568"/>
            <a:ext cx="484037" cy="396044"/>
          </a:xfrm>
          <a:prstGeom prst="arc">
            <a:avLst>
              <a:gd name="adj1" fmla="val 16200000"/>
              <a:gd name="adj2" fmla="val 711655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ouk 8"/>
          <p:cNvSpPr/>
          <p:nvPr/>
        </p:nvSpPr>
        <p:spPr>
          <a:xfrm rot="7545064">
            <a:off x="3429698" y="4068244"/>
            <a:ext cx="484037" cy="396044"/>
          </a:xfrm>
          <a:prstGeom prst="arc">
            <a:avLst>
              <a:gd name="adj1" fmla="val 15251339"/>
              <a:gd name="adj2" fmla="val 711655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3" name="Objek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04078598"/>
              </p:ext>
            </p:extLst>
          </p:nvPr>
        </p:nvGraphicFramePr>
        <p:xfrm>
          <a:off x="4834871" y="3105565"/>
          <a:ext cx="300038" cy="327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4" name="Rovnice" r:id="rId3" imgW="152280" imgH="139680" progId="Equation.3">
                  <p:embed/>
                </p:oleObj>
              </mc:Choice>
              <mc:Fallback>
                <p:oleObj name="Rovnice" r:id="rId3" imgW="152280" imgH="139680" progId="Equation.3">
                  <p:embed/>
                  <p:pic>
                    <p:nvPicPr>
                      <p:cNvPr id="0" name="Objekt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34871" y="3105565"/>
                        <a:ext cx="300038" cy="3270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5832291" y="5835907"/>
            <a:ext cx="3529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083414" y="3855724"/>
            <a:ext cx="3206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011405" y="5864306"/>
            <a:ext cx="3926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7" name="Oblouk 16"/>
          <p:cNvSpPr/>
          <p:nvPr/>
        </p:nvSpPr>
        <p:spPr>
          <a:xfrm>
            <a:off x="3138951" y="3167788"/>
            <a:ext cx="648072" cy="687936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louk 17"/>
          <p:cNvSpPr/>
          <p:nvPr/>
        </p:nvSpPr>
        <p:spPr>
          <a:xfrm>
            <a:off x="3156075" y="5660533"/>
            <a:ext cx="648072" cy="720080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3458290" y="3142424"/>
            <a:ext cx="302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466728" y="5660533"/>
            <a:ext cx="2436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graphicFrame>
        <p:nvGraphicFramePr>
          <p:cNvPr id="21" name="Objekt 2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45429668"/>
              </p:ext>
            </p:extLst>
          </p:nvPr>
        </p:nvGraphicFramePr>
        <p:xfrm>
          <a:off x="3595156" y="4501627"/>
          <a:ext cx="341089" cy="45478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5" name="Rovnice" r:id="rId5" imgW="152280" imgH="203040" progId="Equation.3">
                  <p:embed/>
                </p:oleObj>
              </mc:Choice>
              <mc:Fallback>
                <p:oleObj name="Rovnice" r:id="rId5" imgW="152280" imgH="2030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3595156" y="4501627"/>
                        <a:ext cx="341089" cy="45478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" name="TextovéPole 21"/>
          <p:cNvSpPr txBox="1"/>
          <p:nvPr/>
        </p:nvSpPr>
        <p:spPr>
          <a:xfrm>
            <a:off x="4669544" y="2028508"/>
            <a:ext cx="15483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990000"/>
                </a:solidFill>
              </a:rPr>
              <a:t>přepona</a:t>
            </a:r>
            <a:endParaRPr lang="cs-CZ" b="1" dirty="0">
              <a:solidFill>
                <a:srgbClr val="99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608004" y="4613027"/>
            <a:ext cx="15087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990000"/>
                </a:solidFill>
              </a:rPr>
              <a:t>přepona</a:t>
            </a:r>
            <a:endParaRPr lang="cs-CZ" b="1" dirty="0">
              <a:solidFill>
                <a:srgbClr val="99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921619" y="2213174"/>
            <a:ext cx="15339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00CC"/>
                </a:solidFill>
              </a:rPr>
              <a:t>p</a:t>
            </a:r>
            <a:r>
              <a:rPr lang="cs-CZ" b="1" dirty="0" smtClean="0">
                <a:solidFill>
                  <a:srgbClr val="0000CC"/>
                </a:solidFill>
              </a:rPr>
              <a:t>rotilehlá</a:t>
            </a:r>
          </a:p>
          <a:p>
            <a:r>
              <a:rPr lang="cs-CZ" b="1" dirty="0" smtClean="0">
                <a:solidFill>
                  <a:srgbClr val="0000CC"/>
                </a:solidFill>
              </a:rPr>
              <a:t>odvěsna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051720" y="4692542"/>
            <a:ext cx="13523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00CC"/>
                </a:solidFill>
              </a:rPr>
              <a:t>p</a:t>
            </a:r>
            <a:r>
              <a:rPr lang="cs-CZ" b="1" dirty="0" smtClean="0">
                <a:solidFill>
                  <a:srgbClr val="0000CC"/>
                </a:solidFill>
              </a:rPr>
              <a:t>řilehlá</a:t>
            </a:r>
          </a:p>
          <a:p>
            <a:r>
              <a:rPr lang="cs-CZ" b="1" dirty="0" smtClean="0">
                <a:solidFill>
                  <a:srgbClr val="0000CC"/>
                </a:solidFill>
              </a:rPr>
              <a:t>odvěsna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567500" y="3538090"/>
            <a:ext cx="27007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9900"/>
                </a:solidFill>
              </a:rPr>
              <a:t>p</a:t>
            </a:r>
            <a:r>
              <a:rPr lang="cs-CZ" b="1" dirty="0" smtClean="0">
                <a:solidFill>
                  <a:srgbClr val="009900"/>
                </a:solidFill>
              </a:rPr>
              <a:t>řilehlá odvěsna</a:t>
            </a:r>
            <a:endParaRPr lang="cs-CZ" b="1" dirty="0">
              <a:solidFill>
                <a:srgbClr val="0099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480111" y="6048972"/>
            <a:ext cx="27881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9900"/>
                </a:solidFill>
              </a:rPr>
              <a:t>p</a:t>
            </a:r>
            <a:r>
              <a:rPr lang="cs-CZ" b="1" dirty="0" smtClean="0">
                <a:solidFill>
                  <a:srgbClr val="009900"/>
                </a:solidFill>
              </a:rPr>
              <a:t>rotilehlá odvěsna</a:t>
            </a:r>
            <a:endParaRPr lang="cs-CZ" b="1" dirty="0">
              <a:solidFill>
                <a:srgbClr val="0099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7934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/>
      <p:bldP spid="6" grpId="0"/>
      <p:bldP spid="7" grpId="0"/>
      <p:bldP spid="8" grpId="0" animBg="1"/>
      <p:bldP spid="9" grpId="0" animBg="1"/>
      <p:bldP spid="14" grpId="0"/>
      <p:bldP spid="15" grpId="0"/>
      <p:bldP spid="16" grpId="0"/>
      <p:bldP spid="17" grpId="0" animBg="1"/>
      <p:bldP spid="18" grpId="0" animBg="1"/>
      <p:bldP spid="19" grpId="0"/>
      <p:bldP spid="20" grpId="0"/>
      <p:bldP spid="22" grpId="0"/>
      <p:bldP spid="23" grpId="0"/>
      <p:bldP spid="24" grpId="0"/>
      <p:bldP spid="25" grpId="0"/>
      <p:bldP spid="26" grpId="0"/>
      <p:bldP spid="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4464496" cy="33855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Opakování – podobnost trojúhelníků</a:t>
            </a:r>
          </a:p>
        </p:txBody>
      </p:sp>
      <p:sp>
        <p:nvSpPr>
          <p:cNvPr id="3" name="Pravoúhlý trojúhelník 2"/>
          <p:cNvSpPr/>
          <p:nvPr/>
        </p:nvSpPr>
        <p:spPr>
          <a:xfrm>
            <a:off x="1761964" y="1107017"/>
            <a:ext cx="2451720" cy="914400"/>
          </a:xfrm>
          <a:prstGeom prst="rtTriangl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ravoúhlý trojúhelník 3"/>
          <p:cNvSpPr/>
          <p:nvPr/>
        </p:nvSpPr>
        <p:spPr>
          <a:xfrm>
            <a:off x="5004048" y="934036"/>
            <a:ext cx="2833464" cy="1121132"/>
          </a:xfrm>
          <a:prstGeom prst="rtTriangl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399603" y="145342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990000"/>
                </a:solidFill>
              </a:rPr>
              <a:t>3</a:t>
            </a:r>
            <a:endParaRPr lang="cs-CZ" b="1" dirty="0">
              <a:solidFill>
                <a:srgbClr val="99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27784" y="205516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9900"/>
                </a:solidFill>
              </a:rPr>
              <a:t>4</a:t>
            </a:r>
            <a:endParaRPr lang="cs-CZ" b="1" dirty="0">
              <a:solidFill>
                <a:srgbClr val="0099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21077" y="1194885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00CC"/>
                </a:solidFill>
              </a:rPr>
              <a:t>5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99992" y="130993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990000"/>
                </a:solidFill>
              </a:rPr>
              <a:t>6</a:t>
            </a:r>
            <a:endParaRPr lang="cs-CZ" b="1" dirty="0">
              <a:solidFill>
                <a:srgbClr val="99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276764" y="205516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9900"/>
                </a:solidFill>
              </a:rPr>
              <a:t>8</a:t>
            </a:r>
            <a:endParaRPr lang="cs-CZ" b="1" dirty="0">
              <a:solidFill>
                <a:srgbClr val="0099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1052736"/>
            <a:ext cx="7686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00CC"/>
                </a:solidFill>
              </a:rPr>
              <a:t>10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12" name="Oblouk 11"/>
          <p:cNvSpPr/>
          <p:nvPr/>
        </p:nvSpPr>
        <p:spPr>
          <a:xfrm>
            <a:off x="1546176" y="1822758"/>
            <a:ext cx="504056" cy="504056"/>
          </a:xfrm>
          <a:prstGeom prst="arc">
            <a:avLst>
              <a:gd name="adj1" fmla="val 16200000"/>
              <a:gd name="adj2" fmla="val 20723819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13" name="Oblouk 12"/>
          <p:cNvSpPr/>
          <p:nvPr/>
        </p:nvSpPr>
        <p:spPr>
          <a:xfrm>
            <a:off x="4752020" y="1769389"/>
            <a:ext cx="504056" cy="504056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59344" y="1718666"/>
            <a:ext cx="433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66021" y="1705454"/>
            <a:ext cx="433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16" name="Oblouk 15"/>
          <p:cNvSpPr/>
          <p:nvPr/>
        </p:nvSpPr>
        <p:spPr>
          <a:xfrm rot="14954584">
            <a:off x="3434943" y="1778051"/>
            <a:ext cx="433772" cy="432048"/>
          </a:xfrm>
          <a:prstGeom prst="arc">
            <a:avLst>
              <a:gd name="adj1" fmla="val 16855694"/>
              <a:gd name="adj2" fmla="val 0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louk 16"/>
          <p:cNvSpPr/>
          <p:nvPr/>
        </p:nvSpPr>
        <p:spPr>
          <a:xfrm rot="14954584">
            <a:off x="7082253" y="1778050"/>
            <a:ext cx="433772" cy="432048"/>
          </a:xfrm>
          <a:prstGeom prst="arc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graphicFrame>
        <p:nvGraphicFramePr>
          <p:cNvPr id="19" name="Objekt 1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08484553"/>
              </p:ext>
            </p:extLst>
          </p:nvPr>
        </p:nvGraphicFramePr>
        <p:xfrm>
          <a:off x="3029089" y="1752908"/>
          <a:ext cx="343872" cy="25451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86" name="Rovnice" r:id="rId3" imgW="152280" imgH="139680" progId="Equation.3">
                  <p:embed/>
                </p:oleObj>
              </mc:Choice>
              <mc:Fallback>
                <p:oleObj name="Rovnice" r:id="rId3" imgW="152280" imgH="1396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029089" y="1752908"/>
                        <a:ext cx="343872" cy="25451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" name="Objekt 1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39121406"/>
              </p:ext>
            </p:extLst>
          </p:nvPr>
        </p:nvGraphicFramePr>
        <p:xfrm>
          <a:off x="6612574" y="1762326"/>
          <a:ext cx="344488" cy="255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87" name="Rovnice" r:id="rId5" imgW="152280" imgH="139680" progId="Equation.3">
                  <p:embed/>
                </p:oleObj>
              </mc:Choice>
              <mc:Fallback>
                <p:oleObj name="Rovnice" r:id="rId5" imgW="152280" imgH="139680" progId="Equation.3">
                  <p:embed/>
                  <p:pic>
                    <p:nvPicPr>
                      <p:cNvPr id="0" name="Objekt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12574" y="1762326"/>
                        <a:ext cx="344488" cy="2555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" name="TextovéPole 20"/>
          <p:cNvSpPr txBox="1"/>
          <p:nvPr/>
        </p:nvSpPr>
        <p:spPr>
          <a:xfrm>
            <a:off x="539552" y="2307196"/>
            <a:ext cx="82809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Poměr délek odpovídajících si stran dvou podobných trojúhelníků je stejný: </a:t>
            </a:r>
            <a:endParaRPr lang="cs-CZ" sz="1600" dirty="0"/>
          </a:p>
        </p:txBody>
      </p:sp>
      <p:graphicFrame>
        <p:nvGraphicFramePr>
          <p:cNvPr id="23" name="Objekt 2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83097890"/>
              </p:ext>
            </p:extLst>
          </p:nvPr>
        </p:nvGraphicFramePr>
        <p:xfrm>
          <a:off x="674015" y="2645750"/>
          <a:ext cx="2413684" cy="56722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88" name="Rovnice" r:id="rId7" imgW="952200" imgH="393480" progId="Equation.3">
                  <p:embed/>
                </p:oleObj>
              </mc:Choice>
              <mc:Fallback>
                <p:oleObj name="Rovnice" r:id="rId7" imgW="9522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674015" y="2645750"/>
                        <a:ext cx="2413684" cy="56722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4" name="TextovéPole 23"/>
          <p:cNvSpPr txBox="1"/>
          <p:nvPr/>
        </p:nvSpPr>
        <p:spPr>
          <a:xfrm>
            <a:off x="5476635" y="2717665"/>
            <a:ext cx="308727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srgbClr val="009900"/>
                </a:solidFill>
              </a:rPr>
              <a:t>k</a:t>
            </a:r>
            <a:r>
              <a:rPr lang="cs-CZ" sz="1600" dirty="0" smtClean="0">
                <a:solidFill>
                  <a:srgbClr val="009900"/>
                </a:solidFill>
              </a:rPr>
              <a:t> … poměr podobnosti</a:t>
            </a:r>
            <a:endParaRPr lang="cs-CZ" sz="1600" dirty="0">
              <a:solidFill>
                <a:srgbClr val="0099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36712" y="3212976"/>
            <a:ext cx="79271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Ve dvou pravoúhlých podobných trojúhelnících platí i toto</a:t>
            </a:r>
            <a:r>
              <a:rPr lang="cs-CZ" dirty="0" smtClean="0">
                <a:solidFill>
                  <a:srgbClr val="FF0000"/>
                </a:solidFill>
              </a:rPr>
              <a:t>: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27" name="Objekt 2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63634340"/>
              </p:ext>
            </p:extLst>
          </p:nvPr>
        </p:nvGraphicFramePr>
        <p:xfrm>
          <a:off x="694795" y="3582308"/>
          <a:ext cx="848824" cy="8222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89" name="Rovnice" r:id="rId9" imgW="406080" imgH="393480" progId="Equation.3">
                  <p:embed/>
                </p:oleObj>
              </mc:Choice>
              <mc:Fallback>
                <p:oleObj name="Rovnice" r:id="rId9" imgW="40608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694795" y="3582308"/>
                        <a:ext cx="848824" cy="82229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8" name="TextovéPole 27"/>
          <p:cNvSpPr txBox="1"/>
          <p:nvPr/>
        </p:nvSpPr>
        <p:spPr>
          <a:xfrm>
            <a:off x="1761964" y="3582308"/>
            <a:ext cx="66319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Poměr délky protilehlé odvěsny a přilehlé odvěsny  u dvou podobných pravoúhlých trojúhelníků je vždy stejný, nazývá se </a:t>
            </a:r>
            <a:r>
              <a:rPr lang="cs-CZ" sz="1600" dirty="0" smtClean="0">
                <a:solidFill>
                  <a:srgbClr val="FF0000"/>
                </a:solidFill>
              </a:rPr>
              <a:t>tangens úhlu     </a:t>
            </a:r>
            <a:r>
              <a:rPr lang="cs-CZ" sz="1600" dirty="0" smtClean="0"/>
              <a:t> - </a:t>
            </a:r>
            <a:r>
              <a:rPr lang="cs-CZ" sz="1600" b="1" dirty="0" smtClean="0">
                <a:solidFill>
                  <a:srgbClr val="FF0000"/>
                </a:solidFill>
              </a:rPr>
              <a:t>tg</a:t>
            </a:r>
            <a:endParaRPr lang="cs-CZ" sz="1600" b="1" dirty="0">
              <a:solidFill>
                <a:srgbClr val="FF0000"/>
              </a:solidFill>
            </a:endParaRPr>
          </a:p>
        </p:txBody>
      </p:sp>
      <p:graphicFrame>
        <p:nvGraphicFramePr>
          <p:cNvPr id="29" name="Objekt 2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41611226"/>
              </p:ext>
            </p:extLst>
          </p:nvPr>
        </p:nvGraphicFramePr>
        <p:xfrm>
          <a:off x="4049125" y="4119644"/>
          <a:ext cx="329117" cy="27525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90" name="Rovnice" r:id="rId11" imgW="152280" imgH="139680" progId="Equation.3">
                  <p:embed/>
                </p:oleObj>
              </mc:Choice>
              <mc:Fallback>
                <p:oleObj name="Rovnice" r:id="rId11" imgW="152280" imgH="1396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4049125" y="4119644"/>
                        <a:ext cx="329117" cy="27525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" name="Objekt 2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6965274"/>
              </p:ext>
            </p:extLst>
          </p:nvPr>
        </p:nvGraphicFramePr>
        <p:xfrm>
          <a:off x="3183557" y="4122999"/>
          <a:ext cx="328613" cy="2746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91" name="Rovnice" r:id="rId13" imgW="152280" imgH="139680" progId="Equation.3">
                  <p:embed/>
                </p:oleObj>
              </mc:Choice>
              <mc:Fallback>
                <p:oleObj name="Rovnice" r:id="rId13" imgW="152280" imgH="139680" progId="Equation.3">
                  <p:embed/>
                  <p:pic>
                    <p:nvPicPr>
                      <p:cNvPr id="0" name="Objekt 2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83557" y="4122999"/>
                        <a:ext cx="328613" cy="2746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1" name="Objekt 3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63157051"/>
              </p:ext>
            </p:extLst>
          </p:nvPr>
        </p:nvGraphicFramePr>
        <p:xfrm>
          <a:off x="675656" y="4509120"/>
          <a:ext cx="932059" cy="80260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92" name="Rovnice" r:id="rId15" imgW="457200" imgH="393480" progId="Equation.3">
                  <p:embed/>
                </p:oleObj>
              </mc:Choice>
              <mc:Fallback>
                <p:oleObj name="Rovnice" r:id="rId15" imgW="4572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675656" y="4509120"/>
                        <a:ext cx="932059" cy="80260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" name="TextovéPole 32"/>
          <p:cNvSpPr txBox="1"/>
          <p:nvPr/>
        </p:nvSpPr>
        <p:spPr>
          <a:xfrm>
            <a:off x="609440" y="3515871"/>
            <a:ext cx="7757195" cy="923330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687635" y="4535733"/>
            <a:ext cx="65567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Poměr délky přilehlé odvěsny a přepony u dvou podobných pravoúhlých trojúhelníků je vždy stejný, nazývá se</a:t>
            </a:r>
          </a:p>
          <a:p>
            <a:r>
              <a:rPr lang="cs-CZ" sz="1600" dirty="0" smtClean="0"/>
              <a:t> </a:t>
            </a:r>
            <a:r>
              <a:rPr lang="cs-CZ" sz="1600" dirty="0" smtClean="0">
                <a:solidFill>
                  <a:srgbClr val="FF0000"/>
                </a:solidFill>
              </a:rPr>
              <a:t>kosinus úhlu</a:t>
            </a:r>
            <a:r>
              <a:rPr lang="cs-CZ" sz="1600" dirty="0" smtClean="0"/>
              <a:t>   - </a:t>
            </a:r>
            <a:r>
              <a:rPr lang="cs-CZ" sz="1600" b="1" dirty="0" smtClean="0">
                <a:solidFill>
                  <a:srgbClr val="FF0000"/>
                </a:solidFill>
              </a:rPr>
              <a:t>cos</a:t>
            </a:r>
            <a:r>
              <a:rPr lang="cs-CZ" sz="1600" dirty="0" smtClean="0"/>
              <a:t> </a:t>
            </a:r>
            <a:endParaRPr lang="cs-CZ" sz="1600" dirty="0"/>
          </a:p>
        </p:txBody>
      </p:sp>
      <p:graphicFrame>
        <p:nvGraphicFramePr>
          <p:cNvPr id="35" name="Objekt 3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67653594"/>
              </p:ext>
            </p:extLst>
          </p:nvPr>
        </p:nvGraphicFramePr>
        <p:xfrm>
          <a:off x="3894524" y="5084274"/>
          <a:ext cx="328613" cy="2746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93" name="Rovnice" r:id="rId17" imgW="152280" imgH="139680" progId="Equation.3">
                  <p:embed/>
                </p:oleObj>
              </mc:Choice>
              <mc:Fallback>
                <p:oleObj name="Rovnice" r:id="rId17" imgW="152280" imgH="139680" progId="Equation.3">
                  <p:embed/>
                  <p:pic>
                    <p:nvPicPr>
                      <p:cNvPr id="0" name="Objekt 2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94524" y="5084274"/>
                        <a:ext cx="328613" cy="2746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6" name="Objekt 3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15014895"/>
              </p:ext>
            </p:extLst>
          </p:nvPr>
        </p:nvGraphicFramePr>
        <p:xfrm>
          <a:off x="3101097" y="5098128"/>
          <a:ext cx="328613" cy="2746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94" name="Rovnice" r:id="rId18" imgW="152280" imgH="139680" progId="Equation.3">
                  <p:embed/>
                </p:oleObj>
              </mc:Choice>
              <mc:Fallback>
                <p:oleObj name="Rovnice" r:id="rId18" imgW="152280" imgH="139680" progId="Equation.3">
                  <p:embed/>
                  <p:pic>
                    <p:nvPicPr>
                      <p:cNvPr id="0" name="Objekt 2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01097" y="5098128"/>
                        <a:ext cx="328613" cy="2746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7" name="TextovéPole 36"/>
          <p:cNvSpPr txBox="1"/>
          <p:nvPr/>
        </p:nvSpPr>
        <p:spPr>
          <a:xfrm>
            <a:off x="595804" y="4511325"/>
            <a:ext cx="7757195" cy="92333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graphicFrame>
        <p:nvGraphicFramePr>
          <p:cNvPr id="38" name="Objekt 3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1616729"/>
              </p:ext>
            </p:extLst>
          </p:nvPr>
        </p:nvGraphicFramePr>
        <p:xfrm>
          <a:off x="683284" y="5505816"/>
          <a:ext cx="949227" cy="81739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95" name="Rovnice" r:id="rId19" imgW="457200" imgH="393480" progId="Equation.3">
                  <p:embed/>
                </p:oleObj>
              </mc:Choice>
              <mc:Fallback>
                <p:oleObj name="Rovnice" r:id="rId19" imgW="4572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0"/>
                      <a:stretch>
                        <a:fillRect/>
                      </a:stretch>
                    </p:blipFill>
                    <p:spPr>
                      <a:xfrm>
                        <a:off x="683284" y="5505816"/>
                        <a:ext cx="949227" cy="81739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9" name="TextovéPole 38"/>
          <p:cNvSpPr txBox="1"/>
          <p:nvPr/>
        </p:nvSpPr>
        <p:spPr>
          <a:xfrm>
            <a:off x="1687635" y="5491930"/>
            <a:ext cx="713283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Poměr délky protilehlé odvěsny a přepony u dvou podobných pravoúhlých trojúhelníků je vždy stejný, nazývá se </a:t>
            </a:r>
          </a:p>
          <a:p>
            <a:r>
              <a:rPr lang="cs-CZ" sz="1600" dirty="0">
                <a:solidFill>
                  <a:srgbClr val="FF0000"/>
                </a:solidFill>
              </a:rPr>
              <a:t>s</a:t>
            </a:r>
            <a:r>
              <a:rPr lang="cs-CZ" sz="1600" dirty="0" smtClean="0">
                <a:solidFill>
                  <a:srgbClr val="FF0000"/>
                </a:solidFill>
              </a:rPr>
              <a:t>inus úhlu</a:t>
            </a:r>
            <a:r>
              <a:rPr lang="cs-CZ" sz="1600" dirty="0" smtClean="0"/>
              <a:t>    - </a:t>
            </a:r>
            <a:r>
              <a:rPr lang="cs-CZ" sz="1600" b="1" dirty="0" smtClean="0">
                <a:solidFill>
                  <a:srgbClr val="FF0000"/>
                </a:solidFill>
              </a:rPr>
              <a:t>sin</a:t>
            </a:r>
            <a:r>
              <a:rPr lang="cs-CZ" sz="1600" dirty="0" smtClean="0"/>
              <a:t> </a:t>
            </a:r>
            <a:endParaRPr lang="cs-CZ" sz="1600" dirty="0"/>
          </a:p>
        </p:txBody>
      </p:sp>
      <p:graphicFrame>
        <p:nvGraphicFramePr>
          <p:cNvPr id="40" name="Objekt 3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6357069"/>
              </p:ext>
            </p:extLst>
          </p:nvPr>
        </p:nvGraphicFramePr>
        <p:xfrm>
          <a:off x="3602084" y="6031730"/>
          <a:ext cx="328613" cy="2746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96" name="Rovnice" r:id="rId21" imgW="152280" imgH="139680" progId="Equation.3">
                  <p:embed/>
                </p:oleObj>
              </mc:Choice>
              <mc:Fallback>
                <p:oleObj name="Rovnice" r:id="rId21" imgW="152280" imgH="139680" progId="Equation.3">
                  <p:embed/>
                  <p:pic>
                    <p:nvPicPr>
                      <p:cNvPr id="0" name="Objekt 2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02084" y="6031730"/>
                        <a:ext cx="328613" cy="2746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" name="Objekt 4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57607716"/>
              </p:ext>
            </p:extLst>
          </p:nvPr>
        </p:nvGraphicFramePr>
        <p:xfrm>
          <a:off x="2823517" y="6048289"/>
          <a:ext cx="328613" cy="2746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97" name="Rovnice" r:id="rId22" imgW="152280" imgH="139680" progId="Equation.3">
                  <p:embed/>
                </p:oleObj>
              </mc:Choice>
              <mc:Fallback>
                <p:oleObj name="Rovnice" r:id="rId22" imgW="152280" imgH="139680" progId="Equation.3">
                  <p:embed/>
                  <p:pic>
                    <p:nvPicPr>
                      <p:cNvPr id="0" name="Objekt 2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23517" y="6048289"/>
                        <a:ext cx="328613" cy="2746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2" name="TextovéPole 41"/>
          <p:cNvSpPr txBox="1"/>
          <p:nvPr/>
        </p:nvSpPr>
        <p:spPr>
          <a:xfrm>
            <a:off x="595804" y="5515037"/>
            <a:ext cx="7784465" cy="923330"/>
          </a:xfrm>
          <a:prstGeom prst="rect">
            <a:avLst/>
          </a:prstGeom>
          <a:noFill/>
          <a:ln w="28575">
            <a:solidFill>
              <a:srgbClr val="009900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5251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/>
      <p:bldP spid="6" grpId="0"/>
      <p:bldP spid="7" grpId="0"/>
      <p:bldP spid="9" grpId="0"/>
      <p:bldP spid="10" grpId="0"/>
      <p:bldP spid="11" grpId="0"/>
      <p:bldP spid="12" grpId="0" animBg="1"/>
      <p:bldP spid="13" grpId="0" animBg="1"/>
      <p:bldP spid="14" grpId="0"/>
      <p:bldP spid="15" grpId="0"/>
      <p:bldP spid="16" grpId="0" animBg="1"/>
      <p:bldP spid="17" grpId="0" animBg="1"/>
      <p:bldP spid="21" grpId="0"/>
      <p:bldP spid="24" grpId="0"/>
      <p:bldP spid="25" grpId="0"/>
      <p:bldP spid="28" grpId="0"/>
      <p:bldP spid="33" grpId="0" animBg="1"/>
      <p:bldP spid="34" grpId="0"/>
      <p:bldP spid="37" grpId="0" animBg="1"/>
      <p:bldP spid="39" grpId="0"/>
      <p:bldP spid="4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56463"/>
            <a:ext cx="8208912" cy="1200329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Goniometrické funkce jsou funkcemi úhlu – se změnou velikosti ostrého vnitřního úhlu se mění i poměr délek  jednotlivých dvojic stran, tedy i hodnota funkce. Každé velikosti ostrého vnitřního úhlu přísluší i hodnota goniometrické funkce – najdeme v MFT.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87404" y="1682480"/>
            <a:ext cx="8208912" cy="646331"/>
          </a:xfrm>
          <a:prstGeom prst="rect">
            <a:avLst/>
          </a:prstGeom>
          <a:solidFill>
            <a:srgbClr val="F3F73B"/>
          </a:solidFill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Pomocí goniometrických funkcí počítáme délky stran a velikosti vnitřních úhlů v pravoúhlém trojúhelníku.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83817" y="2554770"/>
            <a:ext cx="1512168" cy="369332"/>
          </a:xfrm>
          <a:prstGeom prst="rect">
            <a:avLst/>
          </a:prstGeom>
          <a:solidFill>
            <a:srgbClr val="F3F73B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PŘEHLED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5" name="Pravoúhlý trojúhelník 4"/>
          <p:cNvSpPr/>
          <p:nvPr/>
        </p:nvSpPr>
        <p:spPr>
          <a:xfrm rot="16200000">
            <a:off x="124896" y="3753036"/>
            <a:ext cx="2520280" cy="1584176"/>
          </a:xfrm>
          <a:prstGeom prst="rtTriangl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ouk 5"/>
          <p:cNvSpPr/>
          <p:nvPr/>
        </p:nvSpPr>
        <p:spPr>
          <a:xfrm rot="16200000">
            <a:off x="1889092" y="5517232"/>
            <a:ext cx="576064" cy="576064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ouk 6"/>
          <p:cNvSpPr/>
          <p:nvPr/>
        </p:nvSpPr>
        <p:spPr>
          <a:xfrm rot="159483">
            <a:off x="500452" y="5504184"/>
            <a:ext cx="576064" cy="576064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926458" y="543593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.</a:t>
            </a:r>
            <a:endParaRPr lang="cs-CZ" b="1" dirty="0"/>
          </a:p>
        </p:txBody>
      </p:sp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87107694"/>
              </p:ext>
            </p:extLst>
          </p:nvPr>
        </p:nvGraphicFramePr>
        <p:xfrm>
          <a:off x="1143683" y="5375609"/>
          <a:ext cx="308995" cy="28324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57" name="Rovnice" r:id="rId3" imgW="152280" imgH="139680" progId="Equation.3">
                  <p:embed/>
                </p:oleObj>
              </mc:Choice>
              <mc:Fallback>
                <p:oleObj name="Rovnice" r:id="rId3" imgW="152280" imgH="1396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143683" y="5375609"/>
                        <a:ext cx="308995" cy="28324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2285759" y="4363285"/>
            <a:ext cx="3587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94578" y="4333746"/>
            <a:ext cx="458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69871" y="5824661"/>
            <a:ext cx="5400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915816" y="2718212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in    = </a:t>
            </a:r>
            <a:endParaRPr lang="cs-CZ" dirty="0"/>
          </a:p>
        </p:txBody>
      </p:sp>
      <p:graphicFrame>
        <p:nvGraphicFramePr>
          <p:cNvPr id="14" name="Obj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85651843"/>
              </p:ext>
            </p:extLst>
          </p:nvPr>
        </p:nvGraphicFramePr>
        <p:xfrm>
          <a:off x="3347864" y="2760796"/>
          <a:ext cx="309563" cy="284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58" name="Rovnice" r:id="rId5" imgW="152280" imgH="139680" progId="Equation.3">
                  <p:embed/>
                </p:oleObj>
              </mc:Choice>
              <mc:Fallback>
                <p:oleObj name="Rovnice" r:id="rId5" imgW="152280" imgH="139680" progId="Equation.3">
                  <p:embed/>
                  <p:pic>
                    <p:nvPicPr>
                      <p:cNvPr id="0" name="Objek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47864" y="2760796"/>
                        <a:ext cx="309563" cy="284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Objek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83200356"/>
              </p:ext>
            </p:extLst>
          </p:nvPr>
        </p:nvGraphicFramePr>
        <p:xfrm>
          <a:off x="3865953" y="2474501"/>
          <a:ext cx="318520" cy="82284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59" name="Rovnice" r:id="rId7" imgW="152280" imgH="393480" progId="Equation.3">
                  <p:embed/>
                </p:oleObj>
              </mc:Choice>
              <mc:Fallback>
                <p:oleObj name="Rovnice" r:id="rId7" imgW="15228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3865953" y="2474501"/>
                        <a:ext cx="318520" cy="82284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" name="TextovéPole 17"/>
          <p:cNvSpPr txBox="1"/>
          <p:nvPr/>
        </p:nvSpPr>
        <p:spPr>
          <a:xfrm>
            <a:off x="5076056" y="27182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sin    =</a:t>
            </a:r>
            <a:endParaRPr lang="cs-CZ" dirty="0"/>
          </a:p>
        </p:txBody>
      </p:sp>
      <p:graphicFrame>
        <p:nvGraphicFramePr>
          <p:cNvPr id="19" name="Objekt 1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27725375"/>
              </p:ext>
            </p:extLst>
          </p:nvPr>
        </p:nvGraphicFramePr>
        <p:xfrm>
          <a:off x="5497338" y="2803381"/>
          <a:ext cx="309563" cy="284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60" name="Rovnice" r:id="rId9" imgW="152280" imgH="139680" progId="Equation.3">
                  <p:embed/>
                </p:oleObj>
              </mc:Choice>
              <mc:Fallback>
                <p:oleObj name="Rovnice" r:id="rId9" imgW="152280" imgH="139680" progId="Equation.3">
                  <p:embed/>
                  <p:pic>
                    <p:nvPicPr>
                      <p:cNvPr id="0" name="Objek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97338" y="2803381"/>
                        <a:ext cx="309563" cy="284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" name="TextovéPole 20"/>
          <p:cNvSpPr txBox="1"/>
          <p:nvPr/>
        </p:nvSpPr>
        <p:spPr>
          <a:xfrm>
            <a:off x="6156176" y="253354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rotilehlá odvěsna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660232" y="2885923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přepona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915816" y="3922669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cos    =     </a:t>
            </a:r>
            <a:endParaRPr lang="cs-CZ" dirty="0"/>
          </a:p>
        </p:txBody>
      </p:sp>
      <p:graphicFrame>
        <p:nvGraphicFramePr>
          <p:cNvPr id="25" name="Objekt 2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53037774"/>
              </p:ext>
            </p:extLst>
          </p:nvPr>
        </p:nvGraphicFramePr>
        <p:xfrm>
          <a:off x="3434345" y="4000554"/>
          <a:ext cx="309563" cy="284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61" name="Rovnice" r:id="rId10" imgW="152280" imgH="139680" progId="Equation.3">
                  <p:embed/>
                </p:oleObj>
              </mc:Choice>
              <mc:Fallback>
                <p:oleObj name="Rovnice" r:id="rId10" imgW="152280" imgH="139680" progId="Equation.3">
                  <p:embed/>
                  <p:pic>
                    <p:nvPicPr>
                      <p:cNvPr id="0" name="Objek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34345" y="4000554"/>
                        <a:ext cx="309563" cy="284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6" name="Objekt 2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66909641"/>
              </p:ext>
            </p:extLst>
          </p:nvPr>
        </p:nvGraphicFramePr>
        <p:xfrm>
          <a:off x="3904781" y="3666303"/>
          <a:ext cx="341444" cy="8820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62" name="Rovnice" r:id="rId11" imgW="152280" imgH="393480" progId="Equation.3">
                  <p:embed/>
                </p:oleObj>
              </mc:Choice>
              <mc:Fallback>
                <p:oleObj name="Rovnice" r:id="rId11" imgW="15228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3904781" y="3666303"/>
                        <a:ext cx="341444" cy="8820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" name="TextovéPole 26"/>
          <p:cNvSpPr txBox="1"/>
          <p:nvPr/>
        </p:nvSpPr>
        <p:spPr>
          <a:xfrm>
            <a:off x="5076056" y="3922669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os    =</a:t>
            </a:r>
            <a:endParaRPr lang="cs-CZ" dirty="0"/>
          </a:p>
        </p:txBody>
      </p:sp>
      <p:graphicFrame>
        <p:nvGraphicFramePr>
          <p:cNvPr id="28" name="Objekt 2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91035459"/>
              </p:ext>
            </p:extLst>
          </p:nvPr>
        </p:nvGraphicFramePr>
        <p:xfrm>
          <a:off x="5522577" y="4007838"/>
          <a:ext cx="309563" cy="284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63" name="Rovnice" r:id="rId13" imgW="152280" imgH="139680" progId="Equation.3">
                  <p:embed/>
                </p:oleObj>
              </mc:Choice>
              <mc:Fallback>
                <p:oleObj name="Rovnice" r:id="rId13" imgW="152280" imgH="139680" progId="Equation.3">
                  <p:embed/>
                  <p:pic>
                    <p:nvPicPr>
                      <p:cNvPr id="0" name="Objek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22577" y="4007838"/>
                        <a:ext cx="309563" cy="284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9" name="TextovéPole 28"/>
          <p:cNvSpPr txBox="1"/>
          <p:nvPr/>
        </p:nvSpPr>
        <p:spPr>
          <a:xfrm>
            <a:off x="6156176" y="378904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řilehlá odvěsna</a:t>
            </a:r>
            <a:endParaRPr lang="cs-CZ" dirty="0"/>
          </a:p>
        </p:txBody>
      </p:sp>
      <p:cxnSp>
        <p:nvCxnSpPr>
          <p:cNvPr id="31" name="Přímá spojnice 30"/>
          <p:cNvCxnSpPr/>
          <p:nvPr/>
        </p:nvCxnSpPr>
        <p:spPr>
          <a:xfrm>
            <a:off x="6156176" y="4107335"/>
            <a:ext cx="20162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stCxn id="18" idx="3"/>
          </p:cNvCxnSpPr>
          <p:nvPr/>
        </p:nvCxnSpPr>
        <p:spPr>
          <a:xfrm>
            <a:off x="6156176" y="2902878"/>
            <a:ext cx="230425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6588224" y="4107335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přepona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905142" y="3591637"/>
            <a:ext cx="5760640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905142" y="2462437"/>
            <a:ext cx="5760640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905142" y="512180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g    =</a:t>
            </a:r>
            <a:endParaRPr lang="cs-CZ" dirty="0"/>
          </a:p>
        </p:txBody>
      </p:sp>
      <p:graphicFrame>
        <p:nvGraphicFramePr>
          <p:cNvPr id="38" name="Objekt 3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64833279"/>
              </p:ext>
            </p:extLst>
          </p:nvPr>
        </p:nvGraphicFramePr>
        <p:xfrm>
          <a:off x="3301094" y="5206973"/>
          <a:ext cx="309563" cy="284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64" name="Rovnice" r:id="rId14" imgW="152280" imgH="139680" progId="Equation.3">
                  <p:embed/>
                </p:oleObj>
              </mc:Choice>
              <mc:Fallback>
                <p:oleObj name="Rovnice" r:id="rId14" imgW="152280" imgH="139680" progId="Equation.3">
                  <p:embed/>
                  <p:pic>
                    <p:nvPicPr>
                      <p:cNvPr id="0" name="Objek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01094" y="5206973"/>
                        <a:ext cx="309563" cy="284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9" name="Objekt 3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89898243"/>
              </p:ext>
            </p:extLst>
          </p:nvPr>
        </p:nvGraphicFramePr>
        <p:xfrm>
          <a:off x="3777444" y="4924710"/>
          <a:ext cx="295881" cy="76435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65" name="Rovnice" r:id="rId15" imgW="152280" imgH="393480" progId="Equation.3">
                  <p:embed/>
                </p:oleObj>
              </mc:Choice>
              <mc:Fallback>
                <p:oleObj name="Rovnice" r:id="rId15" imgW="15228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3777444" y="4924710"/>
                        <a:ext cx="295881" cy="76435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0" name="TextovéPole 39"/>
          <p:cNvSpPr txBox="1"/>
          <p:nvPr/>
        </p:nvSpPr>
        <p:spPr>
          <a:xfrm>
            <a:off x="5213800" y="5109459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tg    =</a:t>
            </a:r>
            <a:endParaRPr lang="cs-CZ" dirty="0"/>
          </a:p>
        </p:txBody>
      </p:sp>
      <p:graphicFrame>
        <p:nvGraphicFramePr>
          <p:cNvPr id="41" name="Objekt 4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64167101"/>
              </p:ext>
            </p:extLst>
          </p:nvPr>
        </p:nvGraphicFramePr>
        <p:xfrm>
          <a:off x="5616116" y="5199603"/>
          <a:ext cx="309563" cy="284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66" name="Rovnice" r:id="rId17" imgW="152280" imgH="139680" progId="Equation.3">
                  <p:embed/>
                </p:oleObj>
              </mc:Choice>
              <mc:Fallback>
                <p:oleObj name="Rovnice" r:id="rId17" imgW="152280" imgH="139680" progId="Equation.3">
                  <p:embed/>
                  <p:pic>
                    <p:nvPicPr>
                      <p:cNvPr id="0" name="Objek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16116" y="5199603"/>
                        <a:ext cx="309563" cy="284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2" name="TextovéPole 41"/>
          <p:cNvSpPr txBox="1"/>
          <p:nvPr/>
        </p:nvSpPr>
        <p:spPr>
          <a:xfrm>
            <a:off x="6156176" y="493713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rotilehlá odvěsna</a:t>
            </a:r>
            <a:endParaRPr lang="cs-CZ" dirty="0"/>
          </a:p>
        </p:txBody>
      </p:sp>
      <p:cxnSp>
        <p:nvCxnSpPr>
          <p:cNvPr id="44" name="Přímá spojnice 43"/>
          <p:cNvCxnSpPr/>
          <p:nvPr/>
        </p:nvCxnSpPr>
        <p:spPr>
          <a:xfrm flipV="1">
            <a:off x="6146010" y="5332566"/>
            <a:ext cx="2304256" cy="911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6165335" y="533256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řilehlá odvěsna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2915816" y="4832460"/>
            <a:ext cx="5760640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1659761" y="6009327"/>
            <a:ext cx="70365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Funkci kotangens  cotg    =     zatím nebudeme používat   </a:t>
            </a:r>
            <a:endParaRPr lang="cs-CZ" dirty="0"/>
          </a:p>
        </p:txBody>
      </p:sp>
      <p:graphicFrame>
        <p:nvGraphicFramePr>
          <p:cNvPr id="48" name="Objekt 4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93004290"/>
              </p:ext>
            </p:extLst>
          </p:nvPr>
        </p:nvGraphicFramePr>
        <p:xfrm>
          <a:off x="4417218" y="6051911"/>
          <a:ext cx="309563" cy="284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67" name="Rovnice" r:id="rId18" imgW="152280" imgH="139680" progId="Equation.3">
                  <p:embed/>
                </p:oleObj>
              </mc:Choice>
              <mc:Fallback>
                <p:oleObj name="Rovnice" r:id="rId18" imgW="152280" imgH="139680" progId="Equation.3">
                  <p:embed/>
                  <p:pic>
                    <p:nvPicPr>
                      <p:cNvPr id="0" name="Objek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17218" y="6051911"/>
                        <a:ext cx="309563" cy="284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9" name="Objekt 4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50376868"/>
              </p:ext>
            </p:extLst>
          </p:nvPr>
        </p:nvGraphicFramePr>
        <p:xfrm>
          <a:off x="4894140" y="5742545"/>
          <a:ext cx="294304" cy="76028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68" name="Rovnice" r:id="rId19" imgW="152280" imgH="393480" progId="Equation.3">
                  <p:embed/>
                </p:oleObj>
              </mc:Choice>
              <mc:Fallback>
                <p:oleObj name="Rovnice" r:id="rId19" imgW="15228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0"/>
                      <a:stretch>
                        <a:fillRect/>
                      </a:stretch>
                    </p:blipFill>
                    <p:spPr>
                      <a:xfrm>
                        <a:off x="4894140" y="5742545"/>
                        <a:ext cx="294304" cy="76028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05626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/>
      <p:bldP spid="10" grpId="0"/>
      <p:bldP spid="11" grpId="0"/>
      <p:bldP spid="12" grpId="0"/>
      <p:bldP spid="13" grpId="0"/>
      <p:bldP spid="18" grpId="0"/>
      <p:bldP spid="21" grpId="0"/>
      <p:bldP spid="22" grpId="0"/>
      <p:bldP spid="24" grpId="0"/>
      <p:bldP spid="27" grpId="0"/>
      <p:bldP spid="29" grpId="0"/>
      <p:bldP spid="34" grpId="0"/>
      <p:bldP spid="35" grpId="0" animBg="1"/>
      <p:bldP spid="36" grpId="0" animBg="1"/>
      <p:bldP spid="37" grpId="0"/>
      <p:bldP spid="40" grpId="0"/>
      <p:bldP spid="42" grpId="0"/>
      <p:bldP spid="45" grpId="0"/>
      <p:bldP spid="46" grpId="0" animBg="1"/>
      <p:bldP spid="47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150</TotalTime>
  <Words>224</Words>
  <Application>Microsoft Office PowerPoint</Application>
  <PresentationFormat>Předvádění na obrazovce (4:3)</PresentationFormat>
  <Paragraphs>62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Aspekt</vt:lpstr>
      <vt:lpstr>Rovnice</vt:lpstr>
      <vt:lpstr>Prezentace aplikace PowerPoint</vt:lpstr>
      <vt:lpstr>GONIOMETRICKÉ FUNKCE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GONIOMETRICKÉ FUNKCE</dc:title>
  <dc:creator>05KJ</dc:creator>
  <cp:lastModifiedBy>Spravce</cp:lastModifiedBy>
  <cp:revision>22</cp:revision>
  <dcterms:created xsi:type="dcterms:W3CDTF">2012-02-26T14:59:47Z</dcterms:created>
  <dcterms:modified xsi:type="dcterms:W3CDTF">2014-05-20T11:57:32Z</dcterms:modified>
</cp:coreProperties>
</file>