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0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bleStyles" Target="tableStyles.xml"/><Relationship Id="rId5" Type="http://schemas.openxmlformats.org/officeDocument/2006/relationships/slide" Target="slides/slide3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0AEE525-01B4-42BF-BEC3-D328F60E4B1C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7569528-E7CF-4E97-8038-310052D9278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738" y="230188"/>
            <a:ext cx="4200525" cy="640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969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8229600" cy="2088232"/>
          </a:xfrm>
        </p:spPr>
        <p:txBody>
          <a:bodyPr>
            <a:normAutofit/>
          </a:bodyPr>
          <a:lstStyle/>
          <a:p>
            <a:r>
              <a:rPr lang="cs-CZ" sz="9600" i="1" dirty="0" smtClean="0">
                <a:solidFill>
                  <a:schemeClr val="accent6">
                    <a:lumMod val="75000"/>
                  </a:schemeClr>
                </a:solidFill>
              </a:rPr>
              <a:t>JEHLAN</a:t>
            </a:r>
            <a:endParaRPr lang="cs-CZ" sz="96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635896" y="3684299"/>
            <a:ext cx="4836456" cy="1040845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chemeClr val="accent6">
                    <a:lumMod val="50000"/>
                  </a:schemeClr>
                </a:solidFill>
              </a:rPr>
              <a:t>Popis, povrch, objem</a:t>
            </a:r>
            <a:endParaRPr lang="cs-CZ" sz="4000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979712" y="3789040"/>
            <a:ext cx="1368152" cy="187220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979712" y="3789040"/>
            <a:ext cx="792088" cy="2498576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219583" y="3789040"/>
            <a:ext cx="792088" cy="1872208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611560" y="3789040"/>
            <a:ext cx="1368152" cy="2498576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187624" y="5661248"/>
            <a:ext cx="2160240" cy="0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611560" y="5661248"/>
            <a:ext cx="576064" cy="626368"/>
          </a:xfrm>
          <a:prstGeom prst="line">
            <a:avLst/>
          </a:prstGeom>
          <a:ln>
            <a:solidFill>
              <a:schemeClr val="accent6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11560" y="6287616"/>
            <a:ext cx="2160240" cy="0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2771800" y="5661248"/>
            <a:ext cx="576064" cy="626368"/>
          </a:xfrm>
          <a:prstGeom prst="line">
            <a:avLst/>
          </a:prstGeom>
          <a:ln w="3810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7295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260648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u="sng" dirty="0" smtClean="0"/>
              <a:t>Pravidelný čtyřboký jehlan</a:t>
            </a:r>
            <a:endParaRPr lang="cs-CZ" sz="2400" b="1" i="1" u="sng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907704" y="5013176"/>
            <a:ext cx="2592288" cy="914400"/>
          </a:xfrm>
          <a:prstGeom prst="line">
            <a:avLst/>
          </a:prstGeom>
          <a:ln>
            <a:solidFill>
              <a:schemeClr val="accent5">
                <a:lumMod val="7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1043608" y="5013176"/>
            <a:ext cx="4320480" cy="914400"/>
          </a:xfrm>
          <a:prstGeom prst="line">
            <a:avLst/>
          </a:prstGeom>
          <a:ln>
            <a:solidFill>
              <a:schemeClr val="accent5">
                <a:lumMod val="75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203848" y="1412776"/>
            <a:ext cx="0" cy="405760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907704" y="1412776"/>
            <a:ext cx="1296144" cy="36004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043608" y="1412776"/>
            <a:ext cx="2160240" cy="45148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203848" y="1412776"/>
            <a:ext cx="2160240" cy="36004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203848" y="1412776"/>
            <a:ext cx="1296144" cy="45148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907704" y="5013176"/>
            <a:ext cx="3456384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043608" y="5927576"/>
            <a:ext cx="345638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1043608" y="5013176"/>
            <a:ext cx="864096" cy="9144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4499992" y="5013176"/>
            <a:ext cx="864096" cy="9144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3347864" y="1412776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5364088" y="5013176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3851920" y="2348880"/>
            <a:ext cx="24482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4788024" y="5661248"/>
            <a:ext cx="18722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3203848" y="3789040"/>
            <a:ext cx="2952328" cy="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203848" y="5470376"/>
            <a:ext cx="1008112" cy="0"/>
          </a:xfrm>
          <a:prstGeom prst="line">
            <a:avLst/>
          </a:prstGeom>
          <a:ln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louk 41"/>
          <p:cNvSpPr/>
          <p:nvPr/>
        </p:nvSpPr>
        <p:spPr>
          <a:xfrm>
            <a:off x="2951820" y="5146340"/>
            <a:ext cx="504056" cy="64807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3180656" y="4926777"/>
            <a:ext cx="324036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220072" y="119675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h</a:t>
            </a:r>
            <a:r>
              <a:rPr lang="cs-CZ" i="1" dirty="0" smtClean="0"/>
              <a:t>lavní vrchol</a:t>
            </a:r>
            <a:endParaRPr lang="cs-CZ" i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300192" y="213285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b</a:t>
            </a:r>
            <a:r>
              <a:rPr lang="cs-CZ" i="1" dirty="0" smtClean="0"/>
              <a:t>oční hrana (4)</a:t>
            </a:r>
            <a:endParaRPr lang="cs-CZ" i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156176" y="367017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výška</a:t>
            </a:r>
            <a:endParaRPr lang="cs-CZ" i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660232" y="479715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v</a:t>
            </a:r>
            <a:r>
              <a:rPr lang="cs-CZ" i="1" dirty="0" smtClean="0"/>
              <a:t>rchol podstavy (4)</a:t>
            </a:r>
            <a:endParaRPr lang="cs-CZ" i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6660232" y="551155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p</a:t>
            </a:r>
            <a:r>
              <a:rPr lang="cs-CZ" i="1" dirty="0" smtClean="0"/>
              <a:t>odstavná hrana (4)</a:t>
            </a:r>
            <a:endParaRPr lang="cs-CZ" i="1" dirty="0"/>
          </a:p>
        </p:txBody>
      </p:sp>
      <p:cxnSp>
        <p:nvCxnSpPr>
          <p:cNvPr id="56" name="Přímá spojnice se šipkou 55"/>
          <p:cNvCxnSpPr/>
          <p:nvPr/>
        </p:nvCxnSpPr>
        <p:spPr>
          <a:xfrm>
            <a:off x="2951820" y="5794412"/>
            <a:ext cx="0" cy="370892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se šipkou 57"/>
          <p:cNvCxnSpPr/>
          <p:nvPr/>
        </p:nvCxnSpPr>
        <p:spPr>
          <a:xfrm flipH="1">
            <a:off x="1871700" y="2780928"/>
            <a:ext cx="1080120" cy="0"/>
          </a:xfrm>
          <a:prstGeom prst="straightConnector1">
            <a:avLst/>
          </a:prstGeom>
          <a:ln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179512" y="2889810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rgbClr val="7030A0"/>
                </a:solidFill>
              </a:rPr>
              <a:t>b</a:t>
            </a:r>
            <a:r>
              <a:rPr lang="cs-CZ" i="1" dirty="0" smtClean="0">
                <a:solidFill>
                  <a:srgbClr val="7030A0"/>
                </a:solidFill>
              </a:rPr>
              <a:t>oční stěny –</a:t>
            </a:r>
          </a:p>
          <a:p>
            <a:r>
              <a:rPr lang="cs-CZ" i="1" dirty="0" smtClean="0">
                <a:solidFill>
                  <a:srgbClr val="7030A0"/>
                </a:solidFill>
              </a:rPr>
              <a:t>-  4 rovnoramenné trojúhelníky</a:t>
            </a:r>
            <a:endParaRPr lang="cs-CZ" i="1" dirty="0">
              <a:solidFill>
                <a:srgbClr val="7030A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3012232" y="6082208"/>
            <a:ext cx="256788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rgbClr val="7030A0"/>
                </a:solidFill>
              </a:rPr>
              <a:t>p</a:t>
            </a:r>
            <a:r>
              <a:rPr lang="cs-CZ" i="1" dirty="0" smtClean="0">
                <a:solidFill>
                  <a:srgbClr val="7030A0"/>
                </a:solidFill>
              </a:rPr>
              <a:t>odstava - čtverec</a:t>
            </a:r>
            <a:endParaRPr lang="cs-CZ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758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51" grpId="0"/>
      <p:bldP spid="52" grpId="0"/>
      <p:bldP spid="53" grpId="0"/>
      <p:bldP spid="54" grpId="0"/>
      <p:bldP spid="59" grpId="0"/>
      <p:bldP spid="6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76672"/>
            <a:ext cx="799288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i="1" dirty="0" smtClean="0"/>
              <a:t>Jehlan je geometrické těleso, které má </a:t>
            </a:r>
            <a:r>
              <a:rPr lang="cs-CZ" b="1" i="1" dirty="0" smtClean="0"/>
              <a:t>jednu podstavu</a:t>
            </a:r>
            <a:r>
              <a:rPr lang="cs-CZ" i="1" dirty="0" smtClean="0"/>
              <a:t>, </a:t>
            </a:r>
            <a:r>
              <a:rPr lang="cs-CZ" b="1" i="1" dirty="0" smtClean="0"/>
              <a:t>jeden hlavní vrchol </a:t>
            </a:r>
            <a:r>
              <a:rPr lang="cs-CZ" i="1" dirty="0" smtClean="0"/>
              <a:t>a minimálně tři </a:t>
            </a:r>
            <a:r>
              <a:rPr lang="cs-CZ" b="1" i="1" dirty="0" smtClean="0"/>
              <a:t>boční stěny tvaru rovnoramenného trojúhelníku</a:t>
            </a:r>
            <a:r>
              <a:rPr lang="cs-CZ" i="1" dirty="0" smtClean="0"/>
              <a:t>.</a:t>
            </a:r>
            <a:endParaRPr lang="cs-CZ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992888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i="1" dirty="0" smtClean="0"/>
              <a:t>Podle tvaru podstavy a počtu bočních stěn mohou být jehlany </a:t>
            </a:r>
            <a:r>
              <a:rPr lang="cs-CZ" b="1" i="1" dirty="0" smtClean="0"/>
              <a:t>trojboké, čtyřboké, pětiboké …….. n-</a:t>
            </a:r>
            <a:r>
              <a:rPr lang="cs-CZ" b="1" i="1" dirty="0" err="1" smtClean="0"/>
              <a:t>boké</a:t>
            </a:r>
            <a:r>
              <a:rPr lang="cs-CZ" i="1" dirty="0" smtClean="0"/>
              <a:t>, pravidelný jehlan má podstavu pravidelný mnohoúhelník, všechny podstavné hrany stejné délky.</a:t>
            </a:r>
            <a:endParaRPr lang="cs-CZ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844" y="288045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rgbClr val="FF0000"/>
                </a:solidFill>
              </a:rPr>
              <a:t>t</a:t>
            </a:r>
            <a:r>
              <a:rPr lang="cs-CZ" i="1" dirty="0" smtClean="0">
                <a:solidFill>
                  <a:srgbClr val="FF0000"/>
                </a:solidFill>
              </a:rPr>
              <a:t>rojboký jehlan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755576" y="5157192"/>
            <a:ext cx="192480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755576" y="4581128"/>
            <a:ext cx="1380601" cy="57606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136177" y="4581128"/>
            <a:ext cx="544199" cy="57606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755576" y="3284984"/>
            <a:ext cx="1080120" cy="187220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835696" y="3284984"/>
            <a:ext cx="844680" cy="187220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835696" y="3284984"/>
            <a:ext cx="300481" cy="1296144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2555776" y="2639619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rgbClr val="FF0000"/>
                </a:solidFill>
              </a:rPr>
              <a:t>p</a:t>
            </a:r>
            <a:r>
              <a:rPr lang="cs-CZ" i="1" dirty="0" smtClean="0">
                <a:solidFill>
                  <a:srgbClr val="FF0000"/>
                </a:solidFill>
              </a:rPr>
              <a:t>ětiboký jehlan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34" name="Přímá spojnice 33"/>
          <p:cNvCxnSpPr/>
          <p:nvPr/>
        </p:nvCxnSpPr>
        <p:spPr>
          <a:xfrm flipH="1">
            <a:off x="2680376" y="3065124"/>
            <a:ext cx="1171544" cy="36387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2408276" y="3429000"/>
            <a:ext cx="272100" cy="6480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3851920" y="3065124"/>
            <a:ext cx="756084" cy="2198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2408276" y="4070145"/>
            <a:ext cx="1560395" cy="58299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2680376" y="3429000"/>
            <a:ext cx="1288295" cy="1224136"/>
          </a:xfrm>
          <a:prstGeom prst="line">
            <a:avLst/>
          </a:prstGeom>
          <a:ln w="28575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3851920" y="3065124"/>
            <a:ext cx="116751" cy="1588012"/>
          </a:xfrm>
          <a:prstGeom prst="line">
            <a:avLst/>
          </a:prstGeom>
          <a:ln w="28575"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>
            <a:off x="3968671" y="3284984"/>
            <a:ext cx="639333" cy="136815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529844" y="5589240"/>
            <a:ext cx="8074604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i="1" dirty="0" smtClean="0"/>
              <a:t>Setkáváme se nejenom s celými jehlany, ale i s jejich částmi. Oddělíme-li v rovině rovnoběžné s rovinou podstavy jehlanu „ špičku“, vznikne </a:t>
            </a:r>
            <a:r>
              <a:rPr lang="cs-CZ" b="1" i="1" dirty="0" smtClean="0"/>
              <a:t>komolý jehlan, </a:t>
            </a:r>
            <a:r>
              <a:rPr lang="cs-CZ" i="1" dirty="0" smtClean="0"/>
              <a:t>oddělené vrchní části pak říkáme </a:t>
            </a:r>
            <a:r>
              <a:rPr lang="cs-CZ" b="1" i="1" dirty="0" smtClean="0"/>
              <a:t>doplňkový jehlan</a:t>
            </a:r>
            <a:r>
              <a:rPr lang="cs-CZ" i="1" dirty="0" smtClean="0"/>
              <a:t>.</a:t>
            </a:r>
            <a:endParaRPr lang="cs-CZ" i="1" dirty="0"/>
          </a:p>
        </p:txBody>
      </p:sp>
      <p:sp>
        <p:nvSpPr>
          <p:cNvPr id="67" name="Kosoúhelník 66"/>
          <p:cNvSpPr/>
          <p:nvPr/>
        </p:nvSpPr>
        <p:spPr>
          <a:xfrm>
            <a:off x="5800128" y="3175054"/>
            <a:ext cx="1864224" cy="619804"/>
          </a:xfrm>
          <a:prstGeom prst="parallelogram">
            <a:avLst>
              <a:gd name="adj" fmla="val 93753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1" name="Přímá spojnice 80"/>
          <p:cNvCxnSpPr/>
          <p:nvPr/>
        </p:nvCxnSpPr>
        <p:spPr>
          <a:xfrm flipH="1">
            <a:off x="5076056" y="3794858"/>
            <a:ext cx="724072" cy="148118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7092280" y="3794858"/>
            <a:ext cx="360040" cy="148118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7664352" y="3175054"/>
            <a:ext cx="724072" cy="11865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V="1">
            <a:off x="6012160" y="3175054"/>
            <a:ext cx="360040" cy="118658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>
            <a:off x="5076056" y="5276040"/>
            <a:ext cx="237626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V="1">
            <a:off x="7452320" y="4361640"/>
            <a:ext cx="936104" cy="9144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6012160" y="4361640"/>
            <a:ext cx="2376264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Přímá spojnice 98"/>
          <p:cNvCxnSpPr/>
          <p:nvPr/>
        </p:nvCxnSpPr>
        <p:spPr>
          <a:xfrm flipV="1">
            <a:off x="5076056" y="4361640"/>
            <a:ext cx="936104" cy="9144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6445206" y="2781282"/>
            <a:ext cx="1654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>
                <a:solidFill>
                  <a:srgbClr val="FF0000"/>
                </a:solidFill>
              </a:rPr>
              <a:t>k</a:t>
            </a:r>
            <a:r>
              <a:rPr lang="cs-CZ" i="1" dirty="0" smtClean="0">
                <a:solidFill>
                  <a:srgbClr val="FF0000"/>
                </a:solidFill>
              </a:rPr>
              <a:t>omolý jehlan</a:t>
            </a:r>
            <a:endParaRPr lang="cs-CZ" i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2408276" y="3859130"/>
            <a:ext cx="1155612" cy="217942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563888" y="3284984"/>
            <a:ext cx="1003258" cy="57414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563888" y="3859130"/>
            <a:ext cx="404783" cy="79400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725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82870" y="256387"/>
            <a:ext cx="1944216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S = </a:t>
            </a:r>
            <a:r>
              <a:rPr lang="cs-CZ" sz="2800" i="1" dirty="0" err="1" smtClean="0"/>
              <a:t>Sp</a:t>
            </a:r>
            <a:r>
              <a:rPr lang="cs-CZ" sz="2800" i="1" dirty="0" smtClean="0"/>
              <a:t> + </a:t>
            </a:r>
            <a:r>
              <a:rPr lang="cs-CZ" sz="2800" i="1" dirty="0" err="1" smtClean="0"/>
              <a:t>Spl</a:t>
            </a:r>
            <a:endParaRPr lang="cs-CZ" sz="2800" i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196752"/>
            <a:ext cx="39604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Objem jehlanu </a:t>
            </a:r>
            <a:r>
              <a:rPr lang="cs-CZ" sz="2800" i="1" dirty="0" smtClean="0"/>
              <a:t>- </a:t>
            </a:r>
            <a:r>
              <a:rPr lang="cs-CZ" i="1" dirty="0" smtClean="0"/>
              <a:t>je třetinou objemu hranolu, který má stejnou výšku a podstavu jako jehlan.</a:t>
            </a:r>
            <a:endParaRPr lang="cs-CZ" sz="2800" i="1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60648"/>
            <a:ext cx="374441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Povrch jehlanu </a:t>
            </a:r>
            <a:r>
              <a:rPr lang="cs-CZ" sz="2800" i="1" dirty="0" smtClean="0"/>
              <a:t>-</a:t>
            </a:r>
            <a:r>
              <a:rPr lang="cs-CZ" i="1" dirty="0" smtClean="0"/>
              <a:t> je součtem obsahů všech stěn jehlanu</a:t>
            </a:r>
            <a:endParaRPr lang="cs-CZ" sz="2800" i="1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12822532"/>
              </p:ext>
            </p:extLst>
          </p:nvPr>
        </p:nvGraphicFramePr>
        <p:xfrm>
          <a:off x="4526886" y="1196752"/>
          <a:ext cx="1656184" cy="9873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Rovnice" r:id="rId3" imgW="660240" imgH="393480" progId="Equation.3">
                  <p:embed/>
                </p:oleObj>
              </mc:Choice>
              <mc:Fallback>
                <p:oleObj name="Rovnice" r:id="rId3" imgW="6602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26886" y="1196752"/>
                        <a:ext cx="1656184" cy="987340"/>
                      </a:xfrm>
                      <a:prstGeom prst="rect">
                        <a:avLst/>
                      </a:prstGeom>
                      <a:solidFill>
                        <a:schemeClr val="accent2">
                          <a:lumMod val="60000"/>
                          <a:lumOff val="40000"/>
                        </a:schemeClr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6982816" y="298641"/>
            <a:ext cx="194421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err="1"/>
              <a:t>Sp</a:t>
            </a:r>
            <a:r>
              <a:rPr lang="cs-CZ" sz="1400" i="1" dirty="0"/>
              <a:t>…….obsah podstavy</a:t>
            </a:r>
          </a:p>
          <a:p>
            <a:r>
              <a:rPr lang="cs-CZ" sz="1400" i="1" dirty="0" err="1"/>
              <a:t>Spl</a:t>
            </a:r>
            <a:r>
              <a:rPr lang="cs-CZ" sz="1400" i="1" dirty="0"/>
              <a:t>……obsah pláště</a:t>
            </a:r>
          </a:p>
          <a:p>
            <a:endParaRPr lang="cs-CZ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3548" y="3068960"/>
            <a:ext cx="21962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Při výpočtu </a:t>
            </a:r>
            <a:r>
              <a:rPr lang="cs-CZ" b="1" i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povrchu</a:t>
            </a:r>
            <a:r>
              <a:rPr lang="cs-CZ" b="1" i="1" dirty="0" smtClean="0"/>
              <a:t> </a:t>
            </a:r>
            <a:r>
              <a:rPr lang="cs-CZ" i="1" dirty="0" smtClean="0"/>
              <a:t>a </a:t>
            </a:r>
            <a:r>
              <a:rPr lang="cs-CZ" b="1" i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objemu</a:t>
            </a:r>
            <a:r>
              <a:rPr lang="cs-CZ" i="1" dirty="0" smtClean="0"/>
              <a:t>  jehlanu často dopočítáváme některé z rozměrů jehlanu – pomocí </a:t>
            </a:r>
            <a:r>
              <a:rPr lang="cs-CZ" b="1" i="1" dirty="0" smtClean="0"/>
              <a:t>Pythagorovy věty</a:t>
            </a:r>
            <a:r>
              <a:rPr lang="cs-CZ" i="1" dirty="0" smtClean="0"/>
              <a:t> a </a:t>
            </a:r>
            <a:r>
              <a:rPr lang="cs-CZ" b="1" i="1" dirty="0" smtClean="0"/>
              <a:t>goniometrických funkcí</a:t>
            </a:r>
            <a:endParaRPr lang="cs-CZ" b="1" i="1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4211960" y="5517232"/>
            <a:ext cx="3384376" cy="91440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3275856" y="5517232"/>
            <a:ext cx="5184576" cy="91440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5868144" y="2492896"/>
            <a:ext cx="36004" cy="34815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4211960" y="2492896"/>
            <a:ext cx="1692188" cy="302433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3275856" y="2492896"/>
            <a:ext cx="2610290" cy="39387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904148" y="2492896"/>
            <a:ext cx="2556284" cy="3024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904148" y="2492896"/>
            <a:ext cx="1692188" cy="39387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3275856" y="5517232"/>
            <a:ext cx="936104" cy="91440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211960" y="5517232"/>
            <a:ext cx="4248472" cy="0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275856" y="6431632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7596336" y="5517232"/>
            <a:ext cx="864096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5418094" y="2492896"/>
            <a:ext cx="468052" cy="3938736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275856" y="6431632"/>
            <a:ext cx="2160240" cy="0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3275856" y="2540599"/>
            <a:ext cx="2592288" cy="3891033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895737" y="2580971"/>
            <a:ext cx="0" cy="339647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888512" y="5977441"/>
            <a:ext cx="1707824" cy="44751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888512" y="2482354"/>
            <a:ext cx="1710190" cy="393873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5861619" y="2540599"/>
            <a:ext cx="26893" cy="3433833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5859008" y="5963890"/>
            <a:ext cx="2160240" cy="0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886146" y="2482354"/>
            <a:ext cx="2142238" cy="3481536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blouk 51"/>
          <p:cNvSpPr/>
          <p:nvPr/>
        </p:nvSpPr>
        <p:spPr>
          <a:xfrm rot="242977">
            <a:off x="5447573" y="5545393"/>
            <a:ext cx="828092" cy="864096"/>
          </a:xfrm>
          <a:prstGeom prst="arc">
            <a:avLst>
              <a:gd name="adj1" fmla="val 16200000"/>
              <a:gd name="adj2" fmla="val 553213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louk 52"/>
          <p:cNvSpPr/>
          <p:nvPr/>
        </p:nvSpPr>
        <p:spPr>
          <a:xfrm>
            <a:off x="5472100" y="5492824"/>
            <a:ext cx="828092" cy="864096"/>
          </a:xfrm>
          <a:prstGeom prst="arc">
            <a:avLst>
              <a:gd name="adj1" fmla="val 16200000"/>
              <a:gd name="adj2" fmla="val 332881"/>
            </a:avLst>
          </a:prstGeom>
          <a:ln w="28575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louk 53"/>
          <p:cNvSpPr/>
          <p:nvPr/>
        </p:nvSpPr>
        <p:spPr>
          <a:xfrm rot="16721950">
            <a:off x="4955261" y="5969266"/>
            <a:ext cx="828092" cy="864096"/>
          </a:xfrm>
          <a:prstGeom prst="arc">
            <a:avLst>
              <a:gd name="adj1" fmla="val 15440474"/>
              <a:gd name="adj2" fmla="val 509432"/>
            </a:avLst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extovéPole 54"/>
          <p:cNvSpPr txBox="1"/>
          <p:nvPr/>
        </p:nvSpPr>
        <p:spPr>
          <a:xfrm>
            <a:off x="5052654" y="5891497"/>
            <a:ext cx="562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.</a:t>
            </a:r>
            <a:r>
              <a:rPr lang="cs-CZ" sz="2800" dirty="0">
                <a:solidFill>
                  <a:srgbClr val="00B050"/>
                </a:solidFill>
              </a:rPr>
              <a:t> 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5949044" y="5517232"/>
            <a:ext cx="3780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 flipH="1">
            <a:off x="5859008" y="5421139"/>
            <a:ext cx="3731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.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5001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3" grpId="0" animBg="1"/>
      <p:bldP spid="54" grpId="0" animBg="1"/>
      <p:bldP spid="55" grpId="0"/>
      <p:bldP spid="60" grpId="0"/>
      <p:bldP spid="61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TC101790492[[fn=Obchodní zápisník]]</Template>
  <TotalTime>182</TotalTime>
  <Words>194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Sketchbook</vt:lpstr>
      <vt:lpstr>Vrchol</vt:lpstr>
      <vt:lpstr>Rovnice</vt:lpstr>
      <vt:lpstr>Prezentace aplikace PowerPoint</vt:lpstr>
      <vt:lpstr>JEHLAN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JEHLAN</dc:title>
  <dc:creator>05KJ</dc:creator>
  <cp:lastModifiedBy>Spravce</cp:lastModifiedBy>
  <cp:revision>25</cp:revision>
  <dcterms:created xsi:type="dcterms:W3CDTF">2012-04-05T17:12:07Z</dcterms:created>
  <dcterms:modified xsi:type="dcterms:W3CDTF">2014-05-20T11:59:48Z</dcterms:modified>
</cp:coreProperties>
</file>