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61" r:id="rId3"/>
    <p:sldId id="258" r:id="rId4"/>
    <p:sldId id="259" r:id="rId5"/>
    <p:sldId id="260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10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600" baseline="0" dirty="0" smtClean="0"/>
            <a:t>VY_32_INOVACE_09_SOUHLÁSKY_OPAKOVÁNÍ PSANÍ I-Í, Y-Ý I.</a:t>
          </a:r>
          <a:endParaRPr lang="cs-CZ" sz="16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ZŠ Týnec nad Labem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Marcela </a:t>
          </a:r>
          <a:r>
            <a:rPr lang="cs-CZ" sz="2000" dirty="0" err="1" smtClean="0"/>
            <a:t>Veisová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Opakování psaní i-í, y-ý I.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CZ.1.07/1.4.00/21.1921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ScaleX="100000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14851BBB-547F-4ED4-8A45-644DAD31D8D1}" type="presOf" srcId="{D1B46980-6531-4606-95E6-44980827E919}" destId="{2BE915AB-18AA-4053-B92C-3BFC9ED204BB}" srcOrd="1" destOrd="0" presId="urn:microsoft.com/office/officeart/2005/8/layout/target3"/>
    <dgm:cxn modelId="{0333D1F0-7460-499D-964D-0B9A71257C9F}" type="presOf" srcId="{D8197B8C-B260-4A16-BDF4-0947B075E274}" destId="{5A5FFA88-C948-4069-8E93-59FA12366E83}" srcOrd="1" destOrd="0" presId="urn:microsoft.com/office/officeart/2005/8/layout/target3"/>
    <dgm:cxn modelId="{D906059E-628F-4539-8022-7097E13D8D48}" type="presOf" srcId="{D1D4F407-5343-4D3F-B5B9-D407B03CAEB4}" destId="{D005CE8C-CC26-4C3E-AC11-E15060ECD759}" srcOrd="0" destOrd="0" presId="urn:microsoft.com/office/officeart/2005/8/layout/target3"/>
    <dgm:cxn modelId="{DA9DAB47-25DE-4402-8E2C-F299B3337D50}" type="presOf" srcId="{D1B46980-6531-4606-95E6-44980827E919}" destId="{6140AFEC-043D-4C43-A2F9-D0F5331DF3A3}" srcOrd="0" destOrd="0" presId="urn:microsoft.com/office/officeart/2005/8/layout/target3"/>
    <dgm:cxn modelId="{78702A83-A4AD-490C-9969-85A9B2B5702C}" type="presOf" srcId="{D1D4F407-5343-4D3F-B5B9-D407B03CAEB4}" destId="{AED2198E-93D5-4001-81B4-73124B309672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DFA405D6-C7AA-4309-B865-7CEF434156A9}" type="presOf" srcId="{D8197B8C-B260-4A16-BDF4-0947B075E274}" destId="{25B08C86-7E15-44DC-BE7F-FFB55DD49D12}" srcOrd="0" destOrd="0" presId="urn:microsoft.com/office/officeart/2005/8/layout/target3"/>
    <dgm:cxn modelId="{D66B6376-E714-471F-96AA-2C369EC8CF8F}" type="presOf" srcId="{B651F6E3-6281-48DB-9319-2AEAFDAE7572}" destId="{619D679B-A015-4ECF-8348-D1034C574F40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B7796AD3-80E3-47A9-B4D1-82DE6DDF4FA9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08F39732-2D05-4E08-A86B-4693AAB39F0E}" type="presOf" srcId="{4C35D32F-0EAB-4CD7-82EE-45574DC2A586}" destId="{8BEBB6EC-1DAA-4CAC-8A25-BC0FCBD5DBD5}" srcOrd="0" destOrd="0" presId="urn:microsoft.com/office/officeart/2005/8/layout/target3"/>
    <dgm:cxn modelId="{BFBEB78A-AFC9-4933-BB31-211F2FBD5791}" type="presOf" srcId="{757F3AB3-0718-4624-B441-E567A8F0AB56}" destId="{333A1088-737F-45CB-B68E-254E46348037}" srcOrd="0" destOrd="0" presId="urn:microsoft.com/office/officeart/2005/8/layout/target3"/>
    <dgm:cxn modelId="{5628B44F-92A0-4EFC-BE3A-49CCA1201A6B}" type="presOf" srcId="{4C35D32F-0EAB-4CD7-82EE-45574DC2A586}" destId="{890E4F0B-2866-4A3F-A3C7-2A14B1797930}" srcOrd="1" destOrd="0" presId="urn:microsoft.com/office/officeart/2005/8/layout/target3"/>
    <dgm:cxn modelId="{4E1C9F61-3301-4B4B-9C73-2D53207FD6E7}" type="presParOf" srcId="{333A1088-737F-45CB-B68E-254E46348037}" destId="{F5ABB229-8D3B-4694-996A-96F23CF14429}" srcOrd="0" destOrd="0" presId="urn:microsoft.com/office/officeart/2005/8/layout/target3"/>
    <dgm:cxn modelId="{525B4269-6379-4487-BB43-81A609370FAE}" type="presParOf" srcId="{333A1088-737F-45CB-B68E-254E46348037}" destId="{F41139FD-01EE-4571-8B17-4FB00FC51163}" srcOrd="1" destOrd="0" presId="urn:microsoft.com/office/officeart/2005/8/layout/target3"/>
    <dgm:cxn modelId="{87514257-531E-4136-B8A5-F4A3C789BECD}" type="presParOf" srcId="{333A1088-737F-45CB-B68E-254E46348037}" destId="{D005CE8C-CC26-4C3E-AC11-E15060ECD759}" srcOrd="2" destOrd="0" presId="urn:microsoft.com/office/officeart/2005/8/layout/target3"/>
    <dgm:cxn modelId="{FE1DE61F-CBAF-47D8-B125-EEF3C2E5FB3A}" type="presParOf" srcId="{333A1088-737F-45CB-B68E-254E46348037}" destId="{2C702D82-9B77-49B7-9568-BB8EB47C3372}" srcOrd="3" destOrd="0" presId="urn:microsoft.com/office/officeart/2005/8/layout/target3"/>
    <dgm:cxn modelId="{C9464AF8-D8D8-47F2-AC4A-35C68B7F99B5}" type="presParOf" srcId="{333A1088-737F-45CB-B68E-254E46348037}" destId="{A52A0455-90FF-4808-ABD0-F02540D31D5A}" srcOrd="4" destOrd="0" presId="urn:microsoft.com/office/officeart/2005/8/layout/target3"/>
    <dgm:cxn modelId="{EDBB89A4-0B55-4B1F-90A0-976BF5A9988B}" type="presParOf" srcId="{333A1088-737F-45CB-B68E-254E46348037}" destId="{6140AFEC-043D-4C43-A2F9-D0F5331DF3A3}" srcOrd="5" destOrd="0" presId="urn:microsoft.com/office/officeart/2005/8/layout/target3"/>
    <dgm:cxn modelId="{8A8FA9B2-3543-4221-BE87-35DEE316EC98}" type="presParOf" srcId="{333A1088-737F-45CB-B68E-254E46348037}" destId="{9358AC05-5D7D-4327-9F80-1AD486AEA664}" srcOrd="6" destOrd="0" presId="urn:microsoft.com/office/officeart/2005/8/layout/target3"/>
    <dgm:cxn modelId="{06A585C4-801B-428B-9FC9-2710AF898628}" type="presParOf" srcId="{333A1088-737F-45CB-B68E-254E46348037}" destId="{313FC574-E1CD-4FB4-B054-0B805CE0447D}" srcOrd="7" destOrd="0" presId="urn:microsoft.com/office/officeart/2005/8/layout/target3"/>
    <dgm:cxn modelId="{444476E8-916A-4F97-B1ED-F89275C3565B}" type="presParOf" srcId="{333A1088-737F-45CB-B68E-254E46348037}" destId="{619D679B-A015-4ECF-8348-D1034C574F40}" srcOrd="8" destOrd="0" presId="urn:microsoft.com/office/officeart/2005/8/layout/target3"/>
    <dgm:cxn modelId="{48B0A481-50DA-4528-931F-496353D48B10}" type="presParOf" srcId="{333A1088-737F-45CB-B68E-254E46348037}" destId="{322283A8-4A27-4CDA-BAE3-F381106A9174}" srcOrd="9" destOrd="0" presId="urn:microsoft.com/office/officeart/2005/8/layout/target3"/>
    <dgm:cxn modelId="{0019FF77-A237-4DCC-9CDA-C8E905AB56F0}" type="presParOf" srcId="{333A1088-737F-45CB-B68E-254E46348037}" destId="{FFC9F71D-1B4F-4AD9-A4A6-86ADEFC8AF5C}" srcOrd="10" destOrd="0" presId="urn:microsoft.com/office/officeart/2005/8/layout/target3"/>
    <dgm:cxn modelId="{43402D57-598C-44A8-85B2-CB790C86903D}" type="presParOf" srcId="{333A1088-737F-45CB-B68E-254E46348037}" destId="{25B08C86-7E15-44DC-BE7F-FFB55DD49D12}" srcOrd="11" destOrd="0" presId="urn:microsoft.com/office/officeart/2005/8/layout/target3"/>
    <dgm:cxn modelId="{20445B43-A617-4795-894E-DFF4E6D853B9}" type="presParOf" srcId="{333A1088-737F-45CB-B68E-254E46348037}" destId="{76644BE8-9D7C-4C09-B250-3D10AF48CBB7}" srcOrd="12" destOrd="0" presId="urn:microsoft.com/office/officeart/2005/8/layout/target3"/>
    <dgm:cxn modelId="{EC6261D3-3D70-40A9-8A56-1372DD267E90}" type="presParOf" srcId="{333A1088-737F-45CB-B68E-254E46348037}" destId="{EE85B701-7295-41C0-BA7A-34D3756A2AE6}" srcOrd="13" destOrd="0" presId="urn:microsoft.com/office/officeart/2005/8/layout/target3"/>
    <dgm:cxn modelId="{D9C7224B-2B62-4881-B4C4-D15B8D9C1907}" type="presParOf" srcId="{333A1088-737F-45CB-B68E-254E46348037}" destId="{8BEBB6EC-1DAA-4CAC-8A25-BC0FCBD5DBD5}" srcOrd="14" destOrd="0" presId="urn:microsoft.com/office/officeart/2005/8/layout/target3"/>
    <dgm:cxn modelId="{41E9A146-6FB1-4CD6-A1C0-E43FC8CE39DC}" type="presParOf" srcId="{333A1088-737F-45CB-B68E-254E46348037}" destId="{AED2198E-93D5-4001-81B4-73124B309672}" srcOrd="15" destOrd="0" presId="urn:microsoft.com/office/officeart/2005/8/layout/target3"/>
    <dgm:cxn modelId="{3DA9A37D-BF4F-47FE-8401-11E200287E38}" type="presParOf" srcId="{333A1088-737F-45CB-B68E-254E46348037}" destId="{2BE915AB-18AA-4053-B92C-3BFC9ED204BB}" srcOrd="16" destOrd="0" presId="urn:microsoft.com/office/officeart/2005/8/layout/target3"/>
    <dgm:cxn modelId="{5D174CCA-230C-4824-818B-7CE105ACD092}" type="presParOf" srcId="{333A1088-737F-45CB-B68E-254E46348037}" destId="{6BB5E863-4638-4E1D-BFDE-399D028AC4ED}" srcOrd="17" destOrd="0" presId="urn:microsoft.com/office/officeart/2005/8/layout/target3"/>
    <dgm:cxn modelId="{8D830C23-2BBE-4710-B8BA-17E72A2C05E9}" type="presParOf" srcId="{333A1088-737F-45CB-B68E-254E46348037}" destId="{5A5FFA88-C948-4069-8E93-59FA12366E83}" srcOrd="18" destOrd="0" presId="urn:microsoft.com/office/officeart/2005/8/layout/target3"/>
    <dgm:cxn modelId="{BC767EA0-2D0F-4BD1-BC57-46DEE45909D4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60800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ZŠ Týnec nad Labem</a:t>
          </a:r>
          <a:endParaRPr lang="cs-CZ" sz="2000" kern="1200" dirty="0"/>
        </a:p>
      </dsp:txBody>
      <dsp:txXfrm>
        <a:off x="1260800" y="0"/>
        <a:ext cx="5350878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5350878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Marcela </a:t>
          </a:r>
          <a:r>
            <a:rPr lang="cs-CZ" sz="2000" kern="1200" dirty="0" err="1" smtClean="0"/>
            <a:t>Veisová</a:t>
          </a:r>
          <a:endParaRPr lang="cs-CZ" sz="2000" kern="1200" dirty="0"/>
        </a:p>
      </dsp:txBody>
      <dsp:txXfrm>
        <a:off x="1273857" y="407634"/>
        <a:ext cx="5350878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5350878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baseline="0" dirty="0" smtClean="0"/>
            <a:t>VY_32_INOVACE_09_SOUHLÁSKY_OPAKOVÁNÍ PSANÍ I-Í, Y-Ý I.</a:t>
          </a:r>
          <a:endParaRPr lang="cs-CZ" sz="1600" kern="1200" dirty="0"/>
        </a:p>
      </dsp:txBody>
      <dsp:txXfrm>
        <a:off x="1273857" y="815268"/>
        <a:ext cx="5350878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5350878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Opakování psaní i-í, y-ý I.</a:t>
          </a:r>
          <a:endParaRPr lang="cs-CZ" sz="2000" kern="1200" dirty="0"/>
        </a:p>
      </dsp:txBody>
      <dsp:txXfrm>
        <a:off x="1273857" y="1222902"/>
        <a:ext cx="5350878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5350878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CZ.1.07/1.4.00/21.1921</a:t>
          </a:r>
          <a:endParaRPr lang="cs-CZ" sz="2000" kern="1200" dirty="0"/>
        </a:p>
      </dsp:txBody>
      <dsp:txXfrm>
        <a:off x="1273857" y="1630536"/>
        <a:ext cx="5350878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0C50B-6EA7-4FE7-94C0-C79D4AB81E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C6AB67-F598-45A6-8590-0A547BB2AD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0C50B-6EA7-4FE7-94C0-C79D4AB81E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C6AB67-F598-45A6-8590-0A547BB2AD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0C50B-6EA7-4FE7-94C0-C79D4AB81E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C6AB67-F598-45A6-8590-0A547BB2AD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0C50B-6EA7-4FE7-94C0-C79D4AB81E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C6AB67-F598-45A6-8590-0A547BB2AD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0C50B-6EA7-4FE7-94C0-C79D4AB81E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C6AB67-F598-45A6-8590-0A547BB2AD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0C50B-6EA7-4FE7-94C0-C79D4AB81E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C6AB67-F598-45A6-8590-0A547BB2AD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0C50B-6EA7-4FE7-94C0-C79D4AB81E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C6AB67-F598-45A6-8590-0A547BB2AD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0C50B-6EA7-4FE7-94C0-C79D4AB81E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C6AB67-F598-45A6-8590-0A547BB2AD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0C50B-6EA7-4FE7-94C0-C79D4AB81E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69C6AB67-F598-45A6-8590-0A547BB2AD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0C50B-6EA7-4FE7-94C0-C79D4AB81E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C6AB67-F598-45A6-8590-0A547BB2AD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0C50B-6EA7-4FE7-94C0-C79D4AB81E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C6AB67-F598-45A6-8590-0A547BB2AD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4B50C50B-6EA7-4FE7-94C0-C79D4AB81E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69C6AB67-F598-45A6-8590-0A547BB2ADC0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7" Type="http://schemas.openxmlformats.org/officeDocument/2006/relationships/image" Target="../media/image9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gif"/><Relationship Id="rId5" Type="http://schemas.openxmlformats.org/officeDocument/2006/relationships/image" Target="../media/image7.jpeg"/><Relationship Id="rId4" Type="http://schemas.openxmlformats.org/officeDocument/2006/relationships/image" Target="../media/image6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2195736" y="988718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xmlns:lc="http://schemas.openxmlformats.org/drawingml/2006/lockedCanvas" val="0"/>
              </a:ext>
            </a:extLst>
          </a:blip>
          <a:stretch>
            <a:fillRect/>
          </a:stretch>
        </p:blipFill>
        <p:spPr>
          <a:xfrm>
            <a:off x="1835696" y="4823818"/>
            <a:ext cx="5407152" cy="104546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xmlns:lc="http://schemas.openxmlformats.org/drawingml/2006/lockedCanvas" val="0"/>
              </a:ext>
            </a:extLst>
          </a:blip>
          <a:stretch>
            <a:fillRect/>
          </a:stretch>
        </p:blipFill>
        <p:spPr>
          <a:xfrm>
            <a:off x="323528" y="998860"/>
            <a:ext cx="1865079" cy="259228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ANOTACE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Prezentace je určena žákům 2. ročníku ZŠ a je vhodná pro interaktivní tabuli.</a:t>
            </a:r>
          </a:p>
          <a:p>
            <a:r>
              <a:rPr lang="cs-CZ" dirty="0" smtClean="0"/>
              <a:t>Slouží k upevnění probírané látky.</a:t>
            </a:r>
          </a:p>
          <a:p>
            <a:r>
              <a:rPr lang="cs-CZ" dirty="0" smtClean="0"/>
              <a:t>Vybrané snímky je možné vytisknout jako pracovní listy.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852704"/>
          </a:xfrm>
        </p:spPr>
        <p:txBody>
          <a:bodyPr>
            <a:normAutofit/>
          </a:bodyPr>
          <a:lstStyle/>
          <a:p>
            <a:r>
              <a:rPr lang="cs-CZ" sz="3600" dirty="0" smtClean="0"/>
              <a:t>OPAKOVÁNÍ PSANÍ I-Í, Y-Ý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4767808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Doplň správně – i/ í, y/ </a:t>
            </a:r>
            <a:r>
              <a:rPr lang="cs-CZ" dirty="0" err="1" smtClean="0"/>
              <a:t>ý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/>
              <a:t>       </a:t>
            </a:r>
            <a:r>
              <a:rPr lang="cs-CZ" dirty="0" err="1" smtClean="0"/>
              <a:t>kapesn</a:t>
            </a:r>
            <a:r>
              <a:rPr lang="cs-CZ" dirty="0" smtClean="0"/>
              <a:t>                                     </a:t>
            </a:r>
            <a:r>
              <a:rPr lang="cs-CZ" dirty="0" err="1" smtClean="0"/>
              <a:t>tažn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      </a:t>
            </a:r>
            <a:r>
              <a:rPr lang="cs-CZ" dirty="0" err="1" smtClean="0"/>
              <a:t>ostr</a:t>
            </a:r>
            <a:r>
              <a:rPr lang="cs-CZ" dirty="0" smtClean="0"/>
              <a:t>                                           </a:t>
            </a:r>
            <a:r>
              <a:rPr lang="cs-CZ" dirty="0" err="1" smtClean="0"/>
              <a:t>jezdeck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   </a:t>
            </a:r>
            <a:r>
              <a:rPr lang="cs-CZ" dirty="0" err="1" smtClean="0"/>
              <a:t>strašn</a:t>
            </a:r>
            <a:r>
              <a:rPr lang="cs-CZ" dirty="0" smtClean="0"/>
              <a:t>                                       </a:t>
            </a:r>
            <a:r>
              <a:rPr lang="cs-CZ" dirty="0" err="1" smtClean="0"/>
              <a:t>hlídac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      létajíc                                       </a:t>
            </a:r>
            <a:r>
              <a:rPr lang="cs-CZ" dirty="0" err="1" smtClean="0"/>
              <a:t>loveck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                                      </a:t>
            </a:r>
          </a:p>
          <a:p>
            <a:pPr>
              <a:buNone/>
            </a:pPr>
            <a:r>
              <a:rPr lang="cs-CZ" dirty="0" smtClean="0"/>
              <a:t>                                                             </a:t>
            </a:r>
          </a:p>
          <a:p>
            <a:pPr>
              <a:buNone/>
            </a:pPr>
            <a:r>
              <a:rPr lang="cs-CZ" dirty="0" smtClean="0"/>
              <a:t>                                                                     </a:t>
            </a:r>
            <a:endParaRPr lang="cs-CZ" dirty="0"/>
          </a:p>
        </p:txBody>
      </p:sp>
      <p:pic>
        <p:nvPicPr>
          <p:cNvPr id="1026" name="Picture 2" descr="C:\Users\Marcela\AppData\Local\Microsoft\Windows\Temporary Internet Files\Content.IE5\2EOZRNWK\MC90029004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11760" y="2204864"/>
            <a:ext cx="992657" cy="746236"/>
          </a:xfrm>
          <a:prstGeom prst="rect">
            <a:avLst/>
          </a:prstGeom>
          <a:noFill/>
        </p:spPr>
      </p:pic>
      <p:pic>
        <p:nvPicPr>
          <p:cNvPr id="1027" name="Picture 3" descr="C:\Users\Marcela\AppData\Local\Microsoft\Windows\Temporary Internet Files\Content.IE5\O0MZE86X\MC90023519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44208" y="2132856"/>
            <a:ext cx="985494" cy="798063"/>
          </a:xfrm>
          <a:prstGeom prst="rect">
            <a:avLst/>
          </a:prstGeom>
          <a:noFill/>
        </p:spPr>
      </p:pic>
      <p:pic>
        <p:nvPicPr>
          <p:cNvPr id="1028" name="Picture 4" descr="C:\Users\Marcela\AppData\Local\Microsoft\Windows\Temporary Internet Files\Content.IE5\L9NQ16BA\MC900391554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411760" y="3356992"/>
            <a:ext cx="1121370" cy="1118537"/>
          </a:xfrm>
          <a:prstGeom prst="rect">
            <a:avLst/>
          </a:prstGeom>
          <a:noFill/>
        </p:spPr>
      </p:pic>
      <p:pic>
        <p:nvPicPr>
          <p:cNvPr id="1029" name="Picture 5" descr="C:\Users\Marcela\AppData\Local\Microsoft\Windows\Temporary Internet Files\Content.IE5\2EOZRNWK\MP900431018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588224" y="3501008"/>
            <a:ext cx="1008112" cy="1008112"/>
          </a:xfrm>
          <a:prstGeom prst="rect">
            <a:avLst/>
          </a:prstGeom>
          <a:noFill/>
        </p:spPr>
      </p:pic>
      <p:sp>
        <p:nvSpPr>
          <p:cNvPr id="13" name="Obdélník 12"/>
          <p:cNvSpPr/>
          <p:nvPr/>
        </p:nvSpPr>
        <p:spPr>
          <a:xfrm>
            <a:off x="3707904" y="5013176"/>
            <a:ext cx="288032" cy="432048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600" b="1" dirty="0" smtClean="0">
                <a:solidFill>
                  <a:schemeClr val="tx1"/>
                </a:solidFill>
              </a:rPr>
              <a:t>í</a:t>
            </a:r>
            <a:endParaRPr lang="cs-CZ" sz="2600" b="1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4499992" y="5157192"/>
            <a:ext cx="288032" cy="432048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600" b="1" dirty="0" smtClean="0">
                <a:solidFill>
                  <a:schemeClr val="tx1"/>
                </a:solidFill>
              </a:rPr>
              <a:t>ý</a:t>
            </a:r>
            <a:endParaRPr lang="cs-CZ" sz="2600" b="1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3851920" y="5517232"/>
            <a:ext cx="288032" cy="432048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600" b="1" dirty="0" smtClean="0">
                <a:solidFill>
                  <a:schemeClr val="tx1"/>
                </a:solidFill>
              </a:rPr>
              <a:t>í</a:t>
            </a:r>
            <a:endParaRPr lang="cs-CZ" sz="2600" b="1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3419872" y="5589240"/>
            <a:ext cx="288032" cy="432048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600" b="1" dirty="0" smtClean="0">
                <a:solidFill>
                  <a:schemeClr val="tx1"/>
                </a:solidFill>
              </a:rPr>
              <a:t>í</a:t>
            </a:r>
            <a:endParaRPr lang="cs-CZ" sz="2600" b="1" dirty="0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4932040" y="5085184"/>
            <a:ext cx="288032" cy="432048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600" b="1" dirty="0" smtClean="0">
                <a:solidFill>
                  <a:schemeClr val="tx1"/>
                </a:solidFill>
              </a:rPr>
              <a:t>ý</a:t>
            </a:r>
            <a:endParaRPr lang="cs-CZ" sz="2600" b="1" dirty="0"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4860032" y="5733256"/>
            <a:ext cx="288032" cy="432048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600" b="1" dirty="0" smtClean="0">
                <a:solidFill>
                  <a:schemeClr val="tx1"/>
                </a:solidFill>
              </a:rPr>
              <a:t>ý</a:t>
            </a:r>
            <a:endParaRPr lang="cs-CZ" sz="2600" b="1" dirty="0">
              <a:solidFill>
                <a:schemeClr val="tx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4283968" y="5661248"/>
            <a:ext cx="288032" cy="432048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600" b="1" dirty="0" smtClean="0">
                <a:solidFill>
                  <a:schemeClr val="tx1"/>
                </a:solidFill>
              </a:rPr>
              <a:t>ý</a:t>
            </a:r>
            <a:endParaRPr lang="cs-CZ" sz="2600" b="1" dirty="0">
              <a:solidFill>
                <a:schemeClr val="tx1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4139952" y="4941168"/>
            <a:ext cx="288032" cy="432048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600" b="1" dirty="0" smtClean="0">
                <a:solidFill>
                  <a:schemeClr val="tx1"/>
                </a:solidFill>
              </a:rPr>
              <a:t>ý</a:t>
            </a:r>
            <a:endParaRPr lang="cs-CZ" sz="2600" b="1" dirty="0">
              <a:solidFill>
                <a:schemeClr val="tx1"/>
              </a:solidFill>
            </a:endParaRPr>
          </a:p>
        </p:txBody>
      </p:sp>
      <p:pic>
        <p:nvPicPr>
          <p:cNvPr id="1033" name="Picture 9" descr="C:\Users\Marcela\AppData\Local\Microsoft\Windows\Temporary Internet Files\Content.IE5\O0MZE86X\MM900283281[1].gif"/>
          <p:cNvPicPr>
            <a:picLocks noChangeAspect="1" noChangeArrowheads="1" noCrop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059832" y="4941168"/>
            <a:ext cx="1224136" cy="1224136"/>
          </a:xfrm>
          <a:prstGeom prst="rect">
            <a:avLst/>
          </a:prstGeom>
          <a:noFill/>
        </p:spPr>
      </p:pic>
      <p:pic>
        <p:nvPicPr>
          <p:cNvPr id="1034" name="Picture 10" descr="C:\Users\Marcela\AppData\Local\Microsoft\Windows\Temporary Internet Files\Content.IE5\L9NQ16BA\MC900283433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283968" y="4941168"/>
            <a:ext cx="1239012" cy="122413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799 -4.6346E-6 L -0.17309 -0.43015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1" y="-21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-4.68085E-6 L -0.14966 -0.2308 " pathEditMode="relative" ptsTypes="AA">
                                      <p:cBhvr>
                                        <p:cTn id="10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0.00023 L 0.25208 -0.29371 " pathEditMode="relative" ptsTypes="AA">
                                      <p:cBhvr>
                                        <p:cTn id="14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3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10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018 2.39593E-6 L -0.25972 -0.34621 " pathEditMode="relative" ptsTypes="AA">
                                      <p:cBhvr>
                                        <p:cTn id="19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-1.71138E-6 L -0.25209 -0.31475 " pathEditMode="relative" ptsTypes="AA">
                                      <p:cBhvr>
                                        <p:cTn id="23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3.70028E-8 L 0.14966 -0.4512 " pathEditMode="relative" ptsTypes="AA">
                                      <p:cBhvr>
                                        <p:cTn id="27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018 -1.66512E-6 L 0.14966 -0.36702 " pathEditMode="relative" ptsTypes="AA">
                                      <p:cBhvr>
                                        <p:cTn id="3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0.00023 L 0.14184 -0.25162 " pathEditMode="relative" ptsTypes="AA">
                                      <p:cBhvr>
                                        <p:cTn id="35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4"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127848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Vyber správné spojení.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Venku je </a:t>
            </a:r>
            <a:r>
              <a:rPr lang="cs-CZ" b="1" i="1" dirty="0" smtClean="0">
                <a:solidFill>
                  <a:schemeClr val="accent2">
                    <a:lumMod val="50000"/>
                  </a:schemeClr>
                </a:solidFill>
              </a:rPr>
              <a:t>ranní / rány </a:t>
            </a:r>
            <a:r>
              <a:rPr lang="cs-CZ" dirty="0" smtClean="0"/>
              <a:t>rosa</a:t>
            </a:r>
          </a:p>
          <a:p>
            <a:pPr>
              <a:buNone/>
            </a:pPr>
            <a:r>
              <a:rPr lang="cs-CZ" dirty="0" smtClean="0"/>
              <a:t>Na obloze </a:t>
            </a:r>
            <a:r>
              <a:rPr lang="cs-CZ" b="1" i="1" dirty="0" smtClean="0">
                <a:solidFill>
                  <a:schemeClr val="accent2">
                    <a:lumMod val="50000"/>
                  </a:schemeClr>
                </a:solidFill>
              </a:rPr>
              <a:t>letí / lety </a:t>
            </a:r>
            <a:r>
              <a:rPr lang="cs-CZ" dirty="0" smtClean="0"/>
              <a:t>letadlo.</a:t>
            </a:r>
          </a:p>
          <a:p>
            <a:pPr>
              <a:buNone/>
            </a:pPr>
            <a:r>
              <a:rPr lang="cs-CZ" dirty="0" smtClean="0"/>
              <a:t>Dostala jsem nové </a:t>
            </a:r>
            <a:r>
              <a:rPr lang="cs-CZ" b="1" i="1" dirty="0" smtClean="0">
                <a:solidFill>
                  <a:schemeClr val="accent2">
                    <a:lumMod val="50000"/>
                  </a:schemeClr>
                </a:solidFill>
              </a:rPr>
              <a:t>šatí / šaty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/>
              <a:t>Na soutěži jsme skončili </a:t>
            </a:r>
            <a:r>
              <a:rPr lang="cs-CZ" b="1" i="1" dirty="0" smtClean="0">
                <a:solidFill>
                  <a:schemeClr val="accent2">
                    <a:lumMod val="50000"/>
                  </a:schemeClr>
                </a:solidFill>
              </a:rPr>
              <a:t>paty / pátí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/>
              <a:t>Slyšíme velké </a:t>
            </a:r>
            <a:r>
              <a:rPr lang="cs-CZ" b="1" i="1" dirty="0" smtClean="0">
                <a:solidFill>
                  <a:schemeClr val="accent2">
                    <a:lumMod val="50000"/>
                  </a:schemeClr>
                </a:solidFill>
              </a:rPr>
              <a:t>ranní / rány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/>
              <a:t>Ve věži kostela jsou </a:t>
            </a:r>
            <a:r>
              <a:rPr lang="cs-CZ" b="1" i="1" dirty="0" smtClean="0">
                <a:solidFill>
                  <a:schemeClr val="accent2">
                    <a:lumMod val="50000"/>
                  </a:schemeClr>
                </a:solidFill>
              </a:rPr>
              <a:t>zvoní / zvony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/>
              <a:t>V pivovaru mají velké </a:t>
            </a:r>
            <a:r>
              <a:rPr lang="cs-CZ" b="1" i="1" dirty="0" smtClean="0">
                <a:solidFill>
                  <a:schemeClr val="accent2">
                    <a:lumMod val="50000"/>
                  </a:schemeClr>
                </a:solidFill>
              </a:rPr>
              <a:t>sudy / sudí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2050" name="Picture 2" descr="C:\Users\Marcela\AppData\Local\Microsoft\Windows\Temporary Internet Files\Content.IE5\AWGJD1MZ\MC90024436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08104" y="1844824"/>
            <a:ext cx="1224136" cy="1792545"/>
          </a:xfrm>
          <a:prstGeom prst="rect">
            <a:avLst/>
          </a:prstGeom>
          <a:noFill/>
        </p:spPr>
      </p:pic>
      <p:pic>
        <p:nvPicPr>
          <p:cNvPr id="2051" name="Picture 3" descr="C:\Users\Marcela\AppData\Local\Microsoft\Windows\Temporary Internet Files\Content.IE5\O0MZE86X\MC90024433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660232" y="3861048"/>
            <a:ext cx="1237887" cy="187220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127848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Napište podle vzoru:   </a:t>
            </a:r>
            <a:r>
              <a:rPr lang="cs-CZ" i="1" dirty="0" smtClean="0"/>
              <a:t>Liška číhá. Lišky číhají.</a:t>
            </a:r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r>
              <a:rPr lang="cs-CZ" dirty="0" smtClean="0"/>
              <a:t>Pes štěká. ________________________________</a:t>
            </a:r>
          </a:p>
          <a:p>
            <a:pPr>
              <a:buNone/>
            </a:pPr>
            <a:r>
              <a:rPr lang="cs-CZ" dirty="0" smtClean="0"/>
              <a:t>Kukačka kuká. ____________________________</a:t>
            </a:r>
          </a:p>
          <a:p>
            <a:pPr>
              <a:buNone/>
            </a:pPr>
            <a:r>
              <a:rPr lang="cs-CZ" dirty="0" smtClean="0"/>
              <a:t>Prase chrochtá. ___________________________</a:t>
            </a:r>
          </a:p>
          <a:p>
            <a:pPr>
              <a:buNone/>
            </a:pPr>
            <a:r>
              <a:rPr lang="cs-CZ" dirty="0" smtClean="0"/>
              <a:t>Klokan hopsá. ____________________________</a:t>
            </a:r>
          </a:p>
          <a:p>
            <a:pPr>
              <a:buNone/>
            </a:pPr>
            <a:r>
              <a:rPr lang="cs-CZ" dirty="0" smtClean="0"/>
              <a:t>Cvrček cvrká. _____________________________</a:t>
            </a:r>
          </a:p>
          <a:p>
            <a:pPr>
              <a:buNone/>
            </a:pPr>
            <a:r>
              <a:rPr lang="cs-CZ" dirty="0" smtClean="0"/>
              <a:t>Vlaštovka létá. ____________________________</a:t>
            </a:r>
          </a:p>
          <a:p>
            <a:pPr>
              <a:buNone/>
            </a:pPr>
            <a:r>
              <a:rPr lang="cs-CZ" dirty="0" smtClean="0"/>
              <a:t>Moucha bzučí. </a:t>
            </a:r>
            <a:r>
              <a:rPr lang="cs-CZ" smtClean="0"/>
              <a:t>____________________________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ZDROJE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mtClean="0"/>
              <a:t>http://microsoft.com</a:t>
            </a:r>
            <a:endParaRPr lang="cs-CZ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59</TotalTime>
  <Words>193</Words>
  <Application>Microsoft Office PowerPoint</Application>
  <PresentationFormat>Předvádění na obrazovce (4:3)</PresentationFormat>
  <Paragraphs>50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Tok</vt:lpstr>
      <vt:lpstr>Snímek 1</vt:lpstr>
      <vt:lpstr>ANOTACE</vt:lpstr>
      <vt:lpstr>OPAKOVÁNÍ PSANÍ I-Í, Y-Ý</vt:lpstr>
      <vt:lpstr>Snímek 4</vt:lpstr>
      <vt:lpstr>Snímek 5</vt:lpstr>
      <vt:lpstr>ZDROJE</vt:lpstr>
    </vt:vector>
  </TitlesOfParts>
  <Company>Grizli777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Marcela</dc:creator>
  <cp:lastModifiedBy>Marcela</cp:lastModifiedBy>
  <cp:revision>14</cp:revision>
  <dcterms:created xsi:type="dcterms:W3CDTF">2011-12-28T11:43:33Z</dcterms:created>
  <dcterms:modified xsi:type="dcterms:W3CDTF">2012-04-04T15:44:52Z</dcterms:modified>
</cp:coreProperties>
</file>