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E86-3A82-4F2C-96CF-3D2972243D8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BC4B6-97F9-400B-8F0E-3E4E72802D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1335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E86-3A82-4F2C-96CF-3D2972243D8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BC4B6-97F9-400B-8F0E-3E4E72802D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03111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E86-3A82-4F2C-96CF-3D2972243D8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BC4B6-97F9-400B-8F0E-3E4E72802D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528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E86-3A82-4F2C-96CF-3D2972243D8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BC4B6-97F9-400B-8F0E-3E4E72802D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5042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E86-3A82-4F2C-96CF-3D2972243D8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BC4B6-97F9-400B-8F0E-3E4E72802D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1291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E86-3A82-4F2C-96CF-3D2972243D8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BC4B6-97F9-400B-8F0E-3E4E72802D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2966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E86-3A82-4F2C-96CF-3D2972243D8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BC4B6-97F9-400B-8F0E-3E4E72802D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0395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E86-3A82-4F2C-96CF-3D2972243D8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BC4B6-97F9-400B-8F0E-3E4E72802D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8448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E86-3A82-4F2C-96CF-3D2972243D8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BC4B6-97F9-400B-8F0E-3E4E72802D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4393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E86-3A82-4F2C-96CF-3D2972243D8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BC4B6-97F9-400B-8F0E-3E4E72802D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51797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2E86-3A82-4F2C-96CF-3D2972243D8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ABC4B6-97F9-400B-8F0E-3E4E72802D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7903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312E86-3A82-4F2C-96CF-3D2972243D85}" type="datetimeFigureOut">
              <a:rPr lang="cs-CZ" smtClean="0"/>
              <a:pPr/>
              <a:t>21.5.2014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ABC4B6-97F9-400B-8F0E-3E4E72802D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6671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71738" y="463550"/>
            <a:ext cx="4200525" cy="593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130700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stenec 3"/>
          <p:cNvSpPr/>
          <p:nvPr/>
        </p:nvSpPr>
        <p:spPr>
          <a:xfrm>
            <a:off x="539552" y="116632"/>
            <a:ext cx="7344816" cy="2304256"/>
          </a:xfrm>
          <a:prstGeom prst="donut">
            <a:avLst>
              <a:gd name="adj" fmla="val 1406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10978" y="545485"/>
            <a:ext cx="600196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lgerian" pitchFamily="82" charset="0"/>
              </a:rPr>
              <a:t>RAKOUSKO</a:t>
            </a:r>
            <a:endParaRPr lang="cs-CZ" sz="8800" dirty="0">
              <a:latin typeface="Algerian" pitchFamily="82" charset="0"/>
            </a:endParaRPr>
          </a:p>
        </p:txBody>
      </p:sp>
      <p:sp>
        <p:nvSpPr>
          <p:cNvPr id="6" name="Mrak 5"/>
          <p:cNvSpPr/>
          <p:nvPr/>
        </p:nvSpPr>
        <p:spPr>
          <a:xfrm rot="20848676">
            <a:off x="5007580" y="1511801"/>
            <a:ext cx="4166555" cy="1818173"/>
          </a:xfrm>
          <a:prstGeom prst="cloud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NÁŠ  JIŽNÍ  SOUSED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26" name="Picture 2" descr="http://www.treking.cz/mapy/rakousk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679481"/>
            <a:ext cx="5429250" cy="295275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statnivlajky.cz/data/flags/normal/a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524445"/>
            <a:ext cx="3512128" cy="234354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travell.cz/obrazky/znaky/austria_znak.g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09" y="4867991"/>
            <a:ext cx="1683951" cy="1987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odorovný svitek 6"/>
          <p:cNvSpPr/>
          <p:nvPr/>
        </p:nvSpPr>
        <p:spPr>
          <a:xfrm>
            <a:off x="1499870" y="6181923"/>
            <a:ext cx="1143000" cy="673131"/>
          </a:xfrm>
          <a:prstGeom prst="horizontalScroll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ZNAK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00392" y="4221088"/>
            <a:ext cx="659155" cy="307777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VÍDEŇ</a:t>
            </a:r>
            <a:endParaRPr lang="cs-CZ" sz="1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9234" y="4400338"/>
            <a:ext cx="566181" cy="27699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Linec</a:t>
            </a:r>
            <a:endParaRPr lang="cs-CZ" sz="1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787805" y="481195"/>
            <a:ext cx="79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(2. díl)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633403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 animBg="1"/>
      <p:bldP spid="8" grpId="0" animBg="1"/>
      <p:bldP spid="12" grpId="0" animBg="1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210" y="1391377"/>
            <a:ext cx="866579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i="1" u="sng" dirty="0" smtClean="0">
                <a:latin typeface="Comic Sans MS" pitchFamily="66" charset="0"/>
              </a:rPr>
              <a:t>ŘEKY</a:t>
            </a:r>
          </a:p>
          <a:p>
            <a:pPr marL="0" indent="0">
              <a:buNone/>
            </a:pPr>
            <a:endParaRPr lang="cs-CZ" sz="1800" b="1" u="sng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b="1" dirty="0" smtClean="0">
                <a:latin typeface="Comic Sans MS" pitchFamily="66" charset="0"/>
              </a:rPr>
              <a:t>DUNAJ  </a:t>
            </a:r>
            <a:r>
              <a:rPr lang="cs-CZ" sz="1600" dirty="0" smtClean="0">
                <a:latin typeface="Comic Sans MS" pitchFamily="66" charset="0"/>
              </a:rPr>
              <a:t>-  </a:t>
            </a:r>
            <a:r>
              <a:rPr lang="cs-CZ" sz="1800" dirty="0" smtClean="0">
                <a:latin typeface="Comic Sans MS" pitchFamily="66" charset="0"/>
              </a:rPr>
              <a:t>protéká  Rakouskem  od  západu  k  východu</a:t>
            </a:r>
          </a:p>
          <a:p>
            <a:pPr marL="0" indent="0">
              <a:buNone/>
            </a:pPr>
            <a:r>
              <a:rPr lang="cs-CZ" sz="1800" b="1" dirty="0">
                <a:latin typeface="Comic Sans MS" pitchFamily="66" charset="0"/>
              </a:rPr>
              <a:t> </a:t>
            </a:r>
            <a:r>
              <a:rPr lang="cs-CZ" sz="1800" b="1" dirty="0" smtClean="0">
                <a:latin typeface="Comic Sans MS" pitchFamily="66" charset="0"/>
              </a:rPr>
              <a:t>         </a:t>
            </a:r>
            <a:r>
              <a:rPr lang="cs-CZ" sz="1800" dirty="0" smtClean="0">
                <a:latin typeface="Comic Sans MS" pitchFamily="66" charset="0"/>
              </a:rPr>
              <a:t>-  využívá  se  pro  říční  dopravu</a:t>
            </a:r>
          </a:p>
          <a:p>
            <a:pPr marL="0" indent="0">
              <a:buNone/>
            </a:pPr>
            <a:r>
              <a:rPr lang="cs-CZ" sz="1800" dirty="0">
                <a:latin typeface="Comic Sans MS" pitchFamily="66" charset="0"/>
              </a:rPr>
              <a:t> </a:t>
            </a:r>
            <a:r>
              <a:rPr lang="cs-CZ" sz="1800" dirty="0" smtClean="0">
                <a:latin typeface="Comic Sans MS" pitchFamily="66" charset="0"/>
              </a:rPr>
              <a:t>             -  je  jím  odvodňována  největší  část  Rakouska  (do  Černého  moře) </a:t>
            </a:r>
          </a:p>
          <a:p>
            <a:pPr marL="0" indent="0">
              <a:buNone/>
            </a:pPr>
            <a:endParaRPr lang="cs-CZ" sz="18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b="1" dirty="0" smtClean="0">
                <a:latin typeface="Comic Sans MS" pitchFamily="66" charset="0"/>
              </a:rPr>
              <a:t>RÝN     </a:t>
            </a:r>
            <a:r>
              <a:rPr lang="cs-CZ" sz="1800" dirty="0" smtClean="0">
                <a:latin typeface="Comic Sans MS" pitchFamily="66" charset="0"/>
              </a:rPr>
              <a:t>-  ústí  do  Severního moře</a:t>
            </a:r>
          </a:p>
          <a:p>
            <a:pPr marL="0" indent="0">
              <a:buNone/>
            </a:pPr>
            <a:endParaRPr lang="cs-CZ" sz="1800" b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b="1" dirty="0" smtClean="0">
                <a:latin typeface="Comic Sans MS" pitchFamily="66" charset="0"/>
              </a:rPr>
              <a:t>LAINSITZ  </a:t>
            </a:r>
            <a:r>
              <a:rPr lang="cs-CZ" sz="1800" dirty="0" smtClean="0">
                <a:latin typeface="Comic Sans MS" pitchFamily="66" charset="0"/>
              </a:rPr>
              <a:t>(později  čes.  řeka</a:t>
            </a:r>
            <a:r>
              <a:rPr lang="cs-CZ" sz="1800" b="1" dirty="0" smtClean="0">
                <a:latin typeface="Comic Sans MS" pitchFamily="66" charset="0"/>
              </a:rPr>
              <a:t>  Lužnice</a:t>
            </a:r>
            <a:r>
              <a:rPr lang="cs-CZ" sz="1800" dirty="0" smtClean="0">
                <a:latin typeface="Comic Sans MS" pitchFamily="66" charset="0"/>
              </a:rPr>
              <a:t>)</a:t>
            </a:r>
          </a:p>
          <a:p>
            <a:pPr marL="0" indent="0">
              <a:buNone/>
            </a:pPr>
            <a:r>
              <a:rPr lang="cs-CZ" sz="1800" b="1" dirty="0">
                <a:latin typeface="Comic Sans MS" pitchFamily="66" charset="0"/>
              </a:rPr>
              <a:t> </a:t>
            </a:r>
            <a:r>
              <a:rPr lang="cs-CZ" sz="1800" b="1" dirty="0" smtClean="0">
                <a:latin typeface="Comic Sans MS" pitchFamily="66" charset="0"/>
              </a:rPr>
              <a:t>              </a:t>
            </a:r>
            <a:r>
              <a:rPr lang="cs-CZ" sz="1800" dirty="0" smtClean="0">
                <a:latin typeface="Comic Sans MS" pitchFamily="66" charset="0"/>
              </a:rPr>
              <a:t>-  jediná  rakouská  řeka,  která  se  v  Česku  vlévá  do Vltavy</a:t>
            </a:r>
          </a:p>
          <a:p>
            <a:pPr marL="0" indent="0">
              <a:buNone/>
            </a:pPr>
            <a:r>
              <a:rPr lang="cs-CZ" sz="1800" dirty="0">
                <a:latin typeface="Comic Sans MS" pitchFamily="66" charset="0"/>
              </a:rPr>
              <a:t> </a:t>
            </a:r>
            <a:r>
              <a:rPr lang="cs-CZ" sz="1800" dirty="0" smtClean="0">
                <a:latin typeface="Comic Sans MS" pitchFamily="66" charset="0"/>
              </a:rPr>
              <a:t>                        (vody  končí  v  Severním  moři)</a:t>
            </a:r>
          </a:p>
        </p:txBody>
      </p:sp>
      <p:sp>
        <p:nvSpPr>
          <p:cNvPr id="4" name="Prstenec 3"/>
          <p:cNvSpPr/>
          <p:nvPr/>
        </p:nvSpPr>
        <p:spPr>
          <a:xfrm>
            <a:off x="539552" y="95233"/>
            <a:ext cx="5328592" cy="1296144"/>
          </a:xfrm>
          <a:prstGeom prst="donut">
            <a:avLst>
              <a:gd name="adj" fmla="val 1406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14685" y="389362"/>
            <a:ext cx="27783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VODSTVO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1026" name="Picture 2" descr="http://www.janonderkavodstvo.wz.cz/obrazky/evropskereky/dunaj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8059"/>
            <a:ext cx="2620919" cy="196159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odorovný svitek 1"/>
          <p:cNvSpPr/>
          <p:nvPr/>
        </p:nvSpPr>
        <p:spPr>
          <a:xfrm>
            <a:off x="7183167" y="1928116"/>
            <a:ext cx="1143000" cy="516636"/>
          </a:xfrm>
          <a:prstGeom prst="horizontalScroll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DUNAJ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97391" y="4797152"/>
            <a:ext cx="2608064" cy="195604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Vodorovný svitek 7"/>
          <p:cNvSpPr/>
          <p:nvPr/>
        </p:nvSpPr>
        <p:spPr>
          <a:xfrm>
            <a:off x="7885960" y="4941168"/>
            <a:ext cx="1143000" cy="516636"/>
          </a:xfrm>
          <a:prstGeom prst="horizontalScroll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LUŽNICE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67254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0466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i="1" u="sng" dirty="0" smtClean="0">
                <a:latin typeface="Comic Sans MS" pitchFamily="66" charset="0"/>
              </a:rPr>
              <a:t>JEZERA</a:t>
            </a:r>
            <a:endParaRPr lang="cs-CZ" sz="1800" b="1" i="1" u="sng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1800" dirty="0">
              <a:latin typeface="Comic Sans MS" pitchFamily="66" charset="0"/>
            </a:endParaRPr>
          </a:p>
          <a:p>
            <a:pPr marL="457200" indent="-457200">
              <a:buAutoNum type="arabicParenR"/>
            </a:pPr>
            <a:r>
              <a:rPr lang="cs-CZ" sz="2000" b="1" dirty="0" smtClean="0">
                <a:latin typeface="Comic Sans MS" pitchFamily="66" charset="0"/>
              </a:rPr>
              <a:t>NEZIDERSKÉ  jezero  </a:t>
            </a:r>
            <a:r>
              <a:rPr lang="cs-CZ" sz="1800" dirty="0" smtClean="0">
                <a:latin typeface="Comic Sans MS" pitchFamily="66" charset="0"/>
              </a:rPr>
              <a:t>-  největší rakouské  </a:t>
            </a:r>
            <a:r>
              <a:rPr lang="cs-CZ" sz="1600" dirty="0" smtClean="0">
                <a:latin typeface="Comic Sans MS" pitchFamily="66" charset="0"/>
              </a:rPr>
              <a:t>jezero</a:t>
            </a:r>
          </a:p>
          <a:p>
            <a:pPr>
              <a:buAutoNum type="arabicParenR"/>
            </a:pPr>
            <a:endParaRPr lang="cs-CZ" sz="1600" dirty="0">
              <a:latin typeface="Comic Sans MS" pitchFamily="66" charset="0"/>
            </a:endParaRPr>
          </a:p>
          <a:p>
            <a:pPr marL="457200" indent="-457200">
              <a:buAutoNum type="arabicParenR" startAt="2"/>
            </a:pPr>
            <a:r>
              <a:rPr lang="cs-CZ" sz="2000" b="1" dirty="0" smtClean="0">
                <a:latin typeface="Comic Sans MS" pitchFamily="66" charset="0"/>
              </a:rPr>
              <a:t>BODAMSKÉ  jezero   </a:t>
            </a:r>
            <a:r>
              <a:rPr lang="cs-CZ" sz="1800" dirty="0" smtClean="0">
                <a:latin typeface="Comic Sans MS" pitchFamily="66" charset="0"/>
              </a:rPr>
              <a:t>-  k  Rakousku  náleží  jeho  malá  část</a:t>
            </a:r>
          </a:p>
          <a:p>
            <a:pPr marL="0" indent="0">
              <a:buNone/>
            </a:pPr>
            <a:r>
              <a:rPr lang="cs-CZ" sz="1800" b="1" dirty="0" smtClean="0">
                <a:latin typeface="Comic Sans MS" pitchFamily="66" charset="0"/>
              </a:rPr>
              <a:t>                                   </a:t>
            </a:r>
            <a:r>
              <a:rPr lang="cs-CZ" sz="1800" dirty="0" smtClean="0">
                <a:latin typeface="Comic Sans MS" pitchFamily="66" charset="0"/>
              </a:rPr>
              <a:t>(leží  na  hranicích  s  Německem)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2554351"/>
            <a:ext cx="5472608" cy="4043001"/>
          </a:xfrm>
          <a:prstGeom prst="rect">
            <a:avLst/>
          </a:prstGeom>
          <a:ln>
            <a:solidFill>
              <a:schemeClr val="tx1"/>
            </a:solidFill>
          </a:ln>
        </p:spPr>
      </p:pic>
      <p:cxnSp>
        <p:nvCxnSpPr>
          <p:cNvPr id="5" name="Přímá spojnice se šipkou 4"/>
          <p:cNvCxnSpPr/>
          <p:nvPr/>
        </p:nvCxnSpPr>
        <p:spPr>
          <a:xfrm>
            <a:off x="1331640" y="2204864"/>
            <a:ext cx="288032" cy="28083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267744" y="1556792"/>
            <a:ext cx="4032448" cy="345638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55862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u="sng" dirty="0" smtClean="0">
                <a:latin typeface="Comic Sans MS" pitchFamily="66" charset="0"/>
              </a:rPr>
              <a:t>V  Rakousku  se  pěstují</a:t>
            </a:r>
            <a:r>
              <a:rPr lang="cs-CZ" dirty="0" smtClean="0"/>
              <a:t>:</a:t>
            </a:r>
            <a:r>
              <a:rPr lang="cs-CZ" sz="1800" dirty="0" smtClean="0"/>
              <a:t>  </a:t>
            </a:r>
            <a:r>
              <a:rPr lang="cs-CZ" sz="1800" dirty="0" smtClean="0">
                <a:latin typeface="Comic Sans MS" pitchFamily="66" charset="0"/>
              </a:rPr>
              <a:t>obiloviny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1800" dirty="0">
                <a:latin typeface="Comic Sans MS" pitchFamily="66" charset="0"/>
              </a:rPr>
              <a:t> </a:t>
            </a:r>
            <a:r>
              <a:rPr lang="cs-CZ" sz="1800" dirty="0" smtClean="0">
                <a:latin typeface="Comic Sans MS" pitchFamily="66" charset="0"/>
              </a:rPr>
              <a:t>                                              ovoce,  zelenina</a:t>
            </a:r>
          </a:p>
          <a:p>
            <a:pPr marL="0" indent="0">
              <a:buNone/>
            </a:pPr>
            <a:r>
              <a:rPr lang="cs-CZ" sz="1800" dirty="0">
                <a:latin typeface="Comic Sans MS" pitchFamily="66" charset="0"/>
              </a:rPr>
              <a:t> </a:t>
            </a:r>
            <a:r>
              <a:rPr lang="cs-CZ" sz="1800" dirty="0" smtClean="0">
                <a:latin typeface="Comic Sans MS" pitchFamily="66" charset="0"/>
              </a:rPr>
              <a:t>                                              vinná  réva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>
                <a:latin typeface="Comic Sans MS" pitchFamily="66" charset="0"/>
              </a:rPr>
              <a:t>Zemědělským  plodinám  se  daří  především  ve  </a:t>
            </a:r>
            <a:r>
              <a:rPr lang="cs-CZ" sz="2000" b="1" i="1" u="sng" dirty="0" smtClean="0">
                <a:latin typeface="Comic Sans MS" pitchFamily="66" charset="0"/>
              </a:rPr>
              <a:t>východní </a:t>
            </a:r>
            <a:r>
              <a:rPr lang="cs-CZ" sz="1800" dirty="0" smtClean="0">
                <a:latin typeface="Comic Sans MS" pitchFamily="66" charset="0"/>
              </a:rPr>
              <a:t> části  země.</a:t>
            </a:r>
          </a:p>
          <a:p>
            <a:pPr marL="0" indent="0">
              <a:buNone/>
            </a:pPr>
            <a:endParaRPr lang="cs-CZ" sz="18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Comic Sans MS" pitchFamily="66" charset="0"/>
              </a:rPr>
              <a:t>V  podhorských  oblastech  se nacházejí  rozsáhlé  </a:t>
            </a:r>
            <a:r>
              <a:rPr lang="cs-CZ" sz="2000" b="1" i="1" u="sng" dirty="0" smtClean="0">
                <a:latin typeface="Comic Sans MS" pitchFamily="66" charset="0"/>
              </a:rPr>
              <a:t>pastviny</a:t>
            </a:r>
            <a:r>
              <a:rPr lang="cs-CZ" sz="1800" b="1" i="1" u="sng" dirty="0" smtClean="0">
                <a:latin typeface="Comic Sans MS" pitchFamily="66" charset="0"/>
              </a:rPr>
              <a:t>.</a:t>
            </a:r>
            <a:endParaRPr lang="cs-CZ" b="1" i="1" u="sng" dirty="0">
              <a:latin typeface="Comic Sans MS" pitchFamily="66" charset="0"/>
            </a:endParaRPr>
          </a:p>
        </p:txBody>
      </p:sp>
      <p:sp>
        <p:nvSpPr>
          <p:cNvPr id="4" name="Prstenec 3"/>
          <p:cNvSpPr/>
          <p:nvPr/>
        </p:nvSpPr>
        <p:spPr>
          <a:xfrm>
            <a:off x="539552" y="95233"/>
            <a:ext cx="5328592" cy="1296144"/>
          </a:xfrm>
          <a:prstGeom prst="donut">
            <a:avLst>
              <a:gd name="adj" fmla="val 1406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40009" y="389362"/>
            <a:ext cx="39276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ZEMĚDĚLSTVÍ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2050" name="Picture 2" descr="http://md.all.biz/img/md/catalog/17835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2321" y="908720"/>
            <a:ext cx="3098324" cy="226706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kovky.wz.cz/images/Fotky_ceskorakouska_trasa/3_pastvina_nadperslake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9772" y="4221088"/>
            <a:ext cx="3220197" cy="241514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45647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600" b="1" u="sng" dirty="0" smtClean="0">
                <a:latin typeface="Comic Sans MS" pitchFamily="66" charset="0"/>
              </a:rPr>
              <a:t>DŘEVOZPRACUJÍCÍ</a:t>
            </a:r>
            <a:r>
              <a:rPr lang="cs-CZ" sz="1600" dirty="0" smtClean="0">
                <a:latin typeface="Comic Sans MS" pitchFamily="66" charset="0"/>
              </a:rPr>
              <a:t>  -  1/3  území   zalesněna</a:t>
            </a:r>
          </a:p>
          <a:p>
            <a:pPr marL="0" indent="0">
              <a:buNone/>
            </a:pPr>
            <a:endParaRPr lang="cs-CZ" sz="1600" b="1" u="sng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1600" b="1" u="sng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600" b="1" u="sng" dirty="0" smtClean="0">
                <a:latin typeface="Comic Sans MS" pitchFamily="66" charset="0"/>
              </a:rPr>
              <a:t>TĚŽBA  SOLI</a:t>
            </a:r>
            <a:r>
              <a:rPr lang="cs-CZ" sz="1600" b="1" dirty="0" smtClean="0">
                <a:latin typeface="Comic Sans MS" pitchFamily="66" charset="0"/>
              </a:rPr>
              <a:t>  -</a:t>
            </a:r>
            <a:r>
              <a:rPr lang="cs-CZ" sz="1600" dirty="0" smtClean="0">
                <a:latin typeface="Comic Sans MS" pitchFamily="66" charset="0"/>
              </a:rPr>
              <a:t>  Salzburk  (Solná  komora)</a:t>
            </a:r>
            <a:r>
              <a:rPr lang="cs-CZ" sz="2000" b="1" u="sng" dirty="0" smtClean="0">
                <a:latin typeface="Comic Sans MS" pitchFamily="66" charset="0"/>
              </a:rPr>
              <a:t> </a:t>
            </a:r>
          </a:p>
          <a:p>
            <a:pPr marL="0" indent="0">
              <a:buNone/>
            </a:pPr>
            <a:endParaRPr lang="cs-CZ" sz="2000" b="1" u="sng" dirty="0">
              <a:latin typeface="Comic Sans MS" pitchFamily="66" charset="0"/>
            </a:endParaRPr>
          </a:p>
          <a:p>
            <a:pPr>
              <a:buFontTx/>
              <a:buChar char="-"/>
            </a:pPr>
            <a:r>
              <a:rPr lang="cs-CZ" sz="2000" dirty="0">
                <a:latin typeface="Comic Sans MS" pitchFamily="66" charset="0"/>
              </a:rPr>
              <a:t>v</a:t>
            </a:r>
            <a:r>
              <a:rPr lang="cs-CZ" sz="2000" dirty="0" smtClean="0">
                <a:latin typeface="Comic Sans MS" pitchFamily="66" charset="0"/>
              </a:rPr>
              <a:t>odní  elektrárny</a:t>
            </a:r>
          </a:p>
          <a:p>
            <a:pPr>
              <a:buFontTx/>
              <a:buChar char="-"/>
            </a:pPr>
            <a:r>
              <a:rPr lang="cs-CZ" sz="2000" dirty="0">
                <a:latin typeface="Comic Sans MS" pitchFamily="66" charset="0"/>
              </a:rPr>
              <a:t>m</a:t>
            </a:r>
            <a:r>
              <a:rPr lang="cs-CZ" sz="2000" dirty="0" smtClean="0">
                <a:latin typeface="Comic Sans MS" pitchFamily="66" charset="0"/>
              </a:rPr>
              <a:t>noho  tunelů  (silničních  i  železničních)</a:t>
            </a:r>
          </a:p>
          <a:p>
            <a:pPr marL="0" indent="0">
              <a:buNone/>
            </a:pPr>
            <a:r>
              <a:rPr lang="cs-CZ" sz="2000" b="1" dirty="0" smtClean="0">
                <a:latin typeface="Comic Sans MS" pitchFamily="66" charset="0"/>
              </a:rPr>
              <a:t>                   </a:t>
            </a:r>
            <a:r>
              <a:rPr lang="cs-CZ" sz="2000" dirty="0" smtClean="0">
                <a:latin typeface="Comic Sans MS" pitchFamily="66" charset="0"/>
              </a:rPr>
              <a:t>-  slouží  ke  spojení  S  a  J  země</a:t>
            </a:r>
          </a:p>
          <a:p>
            <a:pPr marL="0" indent="0">
              <a:buNone/>
            </a:pPr>
            <a:endParaRPr lang="cs-CZ" sz="2000" b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b="1" dirty="0" smtClean="0">
                <a:latin typeface="Comic Sans MS" pitchFamily="66" charset="0"/>
              </a:rPr>
              <a:t>Většina  surovin  se  dováží.</a:t>
            </a:r>
            <a:endParaRPr lang="cs-CZ" sz="2000" b="1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b="1" u="sng" dirty="0" smtClean="0">
              <a:latin typeface="Comic Sans MS" pitchFamily="66" charset="0"/>
            </a:endParaRPr>
          </a:p>
          <a:p>
            <a:pPr>
              <a:buFontTx/>
              <a:buChar char="-"/>
            </a:pPr>
            <a:endParaRPr lang="cs-CZ" sz="18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1800" dirty="0">
              <a:latin typeface="Comic Sans MS" pitchFamily="66" charset="0"/>
            </a:endParaRPr>
          </a:p>
        </p:txBody>
      </p:sp>
      <p:sp>
        <p:nvSpPr>
          <p:cNvPr id="4" name="Prstenec 3"/>
          <p:cNvSpPr/>
          <p:nvPr/>
        </p:nvSpPr>
        <p:spPr>
          <a:xfrm>
            <a:off x="539552" y="95233"/>
            <a:ext cx="4896544" cy="1296144"/>
          </a:xfrm>
          <a:prstGeom prst="donut">
            <a:avLst>
              <a:gd name="adj" fmla="val 1406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389362"/>
            <a:ext cx="25811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PRŮMYSL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3076" name="Picture 4" descr="http://www.alpy.net/dachstei/obr/dac_21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710868"/>
            <a:ext cx="3362381" cy="250210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odorovný svitek 5"/>
          <p:cNvSpPr/>
          <p:nvPr/>
        </p:nvSpPr>
        <p:spPr>
          <a:xfrm>
            <a:off x="6444208" y="2954657"/>
            <a:ext cx="1584176" cy="516636"/>
          </a:xfrm>
          <a:prstGeom prst="horizontalScroll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TĚŽBA  SOLI</a:t>
            </a:r>
            <a:endParaRPr lang="cs-CZ" b="1" dirty="0"/>
          </a:p>
        </p:txBody>
      </p:sp>
      <p:pic>
        <p:nvPicPr>
          <p:cNvPr id="3077" name="Picture 5" descr="C:\Users\07Z2\Pictures\e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8132" y="4437112"/>
            <a:ext cx="3584228" cy="223224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Vodorovný svitek 10"/>
          <p:cNvSpPr/>
          <p:nvPr/>
        </p:nvSpPr>
        <p:spPr>
          <a:xfrm>
            <a:off x="6300192" y="4293096"/>
            <a:ext cx="2520280" cy="671044"/>
          </a:xfrm>
          <a:prstGeom prst="horizontalScroll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vodní  elektrárna</a:t>
            </a:r>
          </a:p>
          <a:p>
            <a:pPr algn="ctr"/>
            <a:r>
              <a:rPr lang="cs-CZ" b="1" dirty="0"/>
              <a:t>n</a:t>
            </a:r>
            <a:r>
              <a:rPr lang="cs-CZ" b="1" dirty="0" smtClean="0"/>
              <a:t>a  řece  </a:t>
            </a:r>
            <a:r>
              <a:rPr lang="cs-CZ" b="1" dirty="0" err="1" smtClean="0"/>
              <a:t>Enns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34031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14792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latin typeface="Comic Sans MS" pitchFamily="66" charset="0"/>
              </a:rPr>
              <a:t>                                                        -  nejstarší  prameny,  které  dokládají</a:t>
            </a:r>
            <a:endParaRPr lang="cs-CZ" sz="1800" b="1" i="1" u="sng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b="1" i="1" u="sng" dirty="0" smtClean="0">
                <a:latin typeface="Comic Sans MS" pitchFamily="66" charset="0"/>
              </a:rPr>
              <a:t>                                     </a:t>
            </a:r>
          </a:p>
          <a:p>
            <a:pPr marL="0" indent="0">
              <a:buNone/>
            </a:pPr>
            <a:endParaRPr lang="cs-CZ" sz="1800" b="1" i="1" u="sng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1800" b="1" i="1" u="sng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b="1" i="1" dirty="0" smtClean="0">
                <a:latin typeface="Comic Sans MS" pitchFamily="66" charset="0"/>
              </a:rPr>
              <a:t>                                        </a:t>
            </a:r>
          </a:p>
          <a:p>
            <a:pPr marL="0" indent="0">
              <a:buNone/>
            </a:pPr>
            <a:r>
              <a:rPr lang="cs-CZ" sz="1800" b="1" i="1" dirty="0">
                <a:latin typeface="Comic Sans MS" pitchFamily="66" charset="0"/>
              </a:rPr>
              <a:t> </a:t>
            </a:r>
            <a:r>
              <a:rPr lang="cs-CZ" sz="1800" b="1" i="1" dirty="0" smtClean="0">
                <a:latin typeface="Comic Sans MS" pitchFamily="66" charset="0"/>
              </a:rPr>
              <a:t>                                        </a:t>
            </a:r>
            <a:r>
              <a:rPr lang="cs-CZ" sz="1800" b="1" i="1" u="sng" dirty="0" smtClean="0">
                <a:latin typeface="Comic Sans MS" pitchFamily="66" charset="0"/>
              </a:rPr>
              <a:t>ZNÁMÁ  HISTORICKÁ  NALEZIŠTĚ:</a:t>
            </a:r>
            <a:r>
              <a:rPr lang="cs-CZ" sz="1800" dirty="0" smtClean="0">
                <a:latin typeface="Comic Sans MS" pitchFamily="66" charset="0"/>
              </a:rPr>
              <a:t>         </a:t>
            </a:r>
          </a:p>
          <a:p>
            <a:pPr marL="0" indent="0">
              <a:buNone/>
            </a:pPr>
            <a:r>
              <a:rPr lang="cs-CZ" sz="1800" dirty="0" smtClean="0">
                <a:latin typeface="Comic Sans MS" pitchFamily="66" charset="0"/>
              </a:rPr>
              <a:t>                                                           </a:t>
            </a:r>
            <a:r>
              <a:rPr lang="cs-CZ" sz="2400" b="1" i="1" dirty="0" smtClean="0">
                <a:solidFill>
                  <a:srgbClr val="FF0000"/>
                </a:solidFill>
                <a:latin typeface="Comic Sans MS" pitchFamily="66" charset="0"/>
              </a:rPr>
              <a:t>Dolní  Rakousy</a:t>
            </a:r>
          </a:p>
          <a:p>
            <a:pPr marL="0" indent="0">
              <a:buNone/>
            </a:pPr>
            <a:r>
              <a:rPr lang="cs-CZ" sz="1800" b="1" i="1" dirty="0">
                <a:latin typeface="Comic Sans MS" pitchFamily="66" charset="0"/>
              </a:rPr>
              <a:t> </a:t>
            </a:r>
            <a:r>
              <a:rPr lang="cs-CZ" sz="1800" b="1" i="1" dirty="0" smtClean="0">
                <a:latin typeface="Comic Sans MS" pitchFamily="66" charset="0"/>
              </a:rPr>
              <a:t>                                        </a:t>
            </a:r>
            <a:r>
              <a:rPr lang="cs-CZ" sz="1800" i="1" dirty="0" smtClean="0">
                <a:latin typeface="Comic Sans MS" pitchFamily="66" charset="0"/>
              </a:rPr>
              <a:t>-  Willendorfská  Venuše</a:t>
            </a:r>
          </a:p>
          <a:p>
            <a:pPr marL="0" indent="0">
              <a:buNone/>
            </a:pPr>
            <a:endParaRPr lang="cs-CZ" sz="1800" b="1" i="1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1800" b="1" i="1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1800" b="1" i="1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1800" b="1" i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Comic Sans MS" pitchFamily="66" charset="0"/>
              </a:rPr>
              <a:t>Katastrofou  pro  Rakousko-Uhersko  byla  </a:t>
            </a:r>
            <a:r>
              <a:rPr lang="cs-CZ" sz="1800" b="1" i="1" dirty="0" smtClean="0">
                <a:latin typeface="Comic Sans MS" pitchFamily="66" charset="0"/>
              </a:rPr>
              <a:t>1.  světová  válka.</a:t>
            </a:r>
          </a:p>
          <a:p>
            <a:pPr>
              <a:buFontTx/>
              <a:buChar char="-"/>
            </a:pPr>
            <a:r>
              <a:rPr lang="cs-CZ" sz="1800" b="1" i="1" dirty="0" smtClean="0">
                <a:latin typeface="Comic Sans MS" pitchFamily="66" charset="0"/>
              </a:rPr>
              <a:t>r. 1918  -  </a:t>
            </a:r>
            <a:r>
              <a:rPr lang="cs-CZ" sz="1800" dirty="0" smtClean="0">
                <a:latin typeface="Comic Sans MS" pitchFamily="66" charset="0"/>
              </a:rPr>
              <a:t>rozpad  Rakouska-Uherska</a:t>
            </a:r>
          </a:p>
          <a:p>
            <a:pPr>
              <a:buFontTx/>
              <a:buChar char="-"/>
            </a:pPr>
            <a:r>
              <a:rPr lang="cs-CZ" sz="1800" dirty="0">
                <a:latin typeface="Comic Sans MS" pitchFamily="66" charset="0"/>
              </a:rPr>
              <a:t>j</a:t>
            </a:r>
            <a:r>
              <a:rPr lang="cs-CZ" sz="1800" dirty="0" smtClean="0">
                <a:latin typeface="Comic Sans MS" pitchFamily="66" charset="0"/>
              </a:rPr>
              <a:t>ako  součást  TŘETÍ  ŘÍŠE  se  Rakousko  zúčastnilo  2.  světové  války</a:t>
            </a:r>
          </a:p>
          <a:p>
            <a:pPr marL="0" indent="0">
              <a:buNone/>
            </a:pPr>
            <a:endParaRPr lang="cs-CZ" sz="18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1800" u="sng" dirty="0" smtClean="0">
              <a:latin typeface="Comic Sans MS" pitchFamily="66" charset="0"/>
            </a:endParaRPr>
          </a:p>
          <a:p>
            <a:pPr>
              <a:buFontTx/>
              <a:buChar char="-"/>
            </a:pPr>
            <a:endParaRPr lang="cs-CZ" sz="1800" dirty="0">
              <a:latin typeface="Comic Sans MS" pitchFamily="66" charset="0"/>
            </a:endParaRPr>
          </a:p>
        </p:txBody>
      </p:sp>
      <p:sp>
        <p:nvSpPr>
          <p:cNvPr id="4" name="Prstenec 3"/>
          <p:cNvSpPr/>
          <p:nvPr/>
        </p:nvSpPr>
        <p:spPr>
          <a:xfrm>
            <a:off x="4139951" y="95233"/>
            <a:ext cx="4990097" cy="1296144"/>
          </a:xfrm>
          <a:prstGeom prst="donut">
            <a:avLst>
              <a:gd name="adj" fmla="val 1406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HISTORIE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122" name="Picture 2" descr="http://i3.cn.cz/1217926088_07-venus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777" y="404664"/>
            <a:ext cx="3619500" cy="501967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99992" y="1842538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latin typeface="Comic Sans MS" pitchFamily="66" charset="0"/>
              </a:rPr>
              <a:t>přítomnost  obyvatelstva  na  území  Rakouska  sahají  až  do  doby  </a:t>
            </a:r>
            <a:r>
              <a:rPr lang="cs-CZ" b="1" i="1" u="sng" dirty="0">
                <a:latin typeface="Comic Sans MS" pitchFamily="66" charset="0"/>
              </a:rPr>
              <a:t>NEANDRTÁLCŮ</a:t>
            </a:r>
          </a:p>
          <a:p>
            <a:pPr>
              <a:buFontTx/>
              <a:buChar char="-"/>
            </a:pPr>
            <a:endParaRPr lang="cs-CZ" b="1" i="1" u="sng" dirty="0">
              <a:latin typeface="Comic Sans MS" pitchFamily="66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3779912" y="1842538"/>
            <a:ext cx="720080" cy="230654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33119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i="1" u="sng" dirty="0" smtClean="0">
                <a:latin typeface="Comic Sans MS" pitchFamily="66" charset="0"/>
              </a:rPr>
              <a:t>Wolfgang  Amadeus  Mozart</a:t>
            </a:r>
            <a:endParaRPr lang="cs-CZ" sz="1800" b="1" i="1" dirty="0" smtClean="0">
              <a:latin typeface="Comic Sans MS" pitchFamily="66" charset="0"/>
            </a:endParaRPr>
          </a:p>
          <a:p>
            <a:pPr>
              <a:buFontTx/>
              <a:buChar char="-"/>
            </a:pPr>
            <a:r>
              <a:rPr lang="cs-CZ" sz="1800" dirty="0">
                <a:latin typeface="Comic Sans MS" pitchFamily="66" charset="0"/>
              </a:rPr>
              <a:t>v</a:t>
            </a:r>
            <a:r>
              <a:rPr lang="cs-CZ" sz="1800" dirty="0" smtClean="0">
                <a:latin typeface="Comic Sans MS" pitchFamily="66" charset="0"/>
              </a:rPr>
              <a:t>ýznamný  hudební  skladatel</a:t>
            </a:r>
          </a:p>
          <a:p>
            <a:pPr>
              <a:buFontTx/>
              <a:buChar char="-"/>
            </a:pPr>
            <a:r>
              <a:rPr lang="cs-CZ" sz="1800" dirty="0">
                <a:latin typeface="Comic Sans MS" pitchFamily="66" charset="0"/>
              </a:rPr>
              <a:t>n</a:t>
            </a:r>
            <a:r>
              <a:rPr lang="cs-CZ" sz="1800" dirty="0" smtClean="0">
                <a:latin typeface="Comic Sans MS" pitchFamily="66" charset="0"/>
              </a:rPr>
              <a:t>arodil  se  v  Salzburku</a:t>
            </a:r>
          </a:p>
          <a:p>
            <a:pPr>
              <a:buFontTx/>
              <a:buChar char="-"/>
            </a:pPr>
            <a:r>
              <a:rPr lang="cs-CZ" sz="1800" dirty="0">
                <a:latin typeface="Comic Sans MS" pitchFamily="66" charset="0"/>
              </a:rPr>
              <a:t>s</a:t>
            </a:r>
            <a:r>
              <a:rPr lang="cs-CZ" sz="1800" dirty="0" smtClean="0">
                <a:latin typeface="Comic Sans MS" pitchFamily="66" charset="0"/>
              </a:rPr>
              <a:t>voji  1.  operu  složil  v  11  letech</a:t>
            </a:r>
          </a:p>
          <a:p>
            <a:pPr>
              <a:buFontTx/>
              <a:buChar char="-"/>
            </a:pPr>
            <a:r>
              <a:rPr lang="cs-CZ" sz="1800" dirty="0">
                <a:latin typeface="Comic Sans MS" pitchFamily="66" charset="0"/>
              </a:rPr>
              <a:t>z</a:t>
            </a:r>
            <a:r>
              <a:rPr lang="cs-CZ" sz="1800" dirty="0" smtClean="0">
                <a:latin typeface="Comic Sans MS" pitchFamily="66" charset="0"/>
              </a:rPr>
              <a:t>emřel  v  bídě  -  pochován  je   ve  Vídni</a:t>
            </a:r>
          </a:p>
          <a:p>
            <a:pPr>
              <a:buFontTx/>
              <a:buChar char="-"/>
            </a:pPr>
            <a:r>
              <a:rPr lang="cs-CZ" sz="1800" u="sng" dirty="0">
                <a:latin typeface="Comic Sans MS" pitchFamily="66" charset="0"/>
              </a:rPr>
              <a:t>d</a:t>
            </a:r>
            <a:r>
              <a:rPr lang="cs-CZ" sz="1800" u="sng" dirty="0" smtClean="0">
                <a:latin typeface="Comic Sans MS" pitchFamily="66" charset="0"/>
              </a:rPr>
              <a:t>íla:</a:t>
            </a:r>
            <a:r>
              <a:rPr lang="cs-CZ" sz="1800" dirty="0" smtClean="0">
                <a:latin typeface="Comic Sans MS" pitchFamily="66" charset="0"/>
              </a:rPr>
              <a:t>  </a:t>
            </a:r>
            <a:r>
              <a:rPr lang="cs-CZ" sz="1800" i="1" dirty="0" err="1" smtClean="0">
                <a:latin typeface="Comic Sans MS" pitchFamily="66" charset="0"/>
              </a:rPr>
              <a:t>Figarova</a:t>
            </a:r>
            <a:r>
              <a:rPr lang="cs-CZ" sz="1800" i="1" dirty="0" smtClean="0">
                <a:latin typeface="Comic Sans MS" pitchFamily="66" charset="0"/>
              </a:rPr>
              <a:t>  svatba  </a:t>
            </a:r>
            <a:r>
              <a:rPr lang="cs-CZ" sz="1200" i="1" dirty="0" smtClean="0">
                <a:latin typeface="Comic Sans MS" pitchFamily="66" charset="0"/>
              </a:rPr>
              <a:t>(opera)</a:t>
            </a:r>
          </a:p>
          <a:p>
            <a:pPr marL="0" indent="0">
              <a:buNone/>
            </a:pPr>
            <a:r>
              <a:rPr lang="cs-CZ" sz="1800" i="1" dirty="0">
                <a:latin typeface="Comic Sans MS" pitchFamily="66" charset="0"/>
              </a:rPr>
              <a:t> </a:t>
            </a:r>
            <a:r>
              <a:rPr lang="cs-CZ" sz="1800" i="1" dirty="0" smtClean="0">
                <a:latin typeface="Comic Sans MS" pitchFamily="66" charset="0"/>
              </a:rPr>
              <a:t>             Don  Giovanni      </a:t>
            </a:r>
            <a:r>
              <a:rPr lang="cs-CZ" sz="1200" i="1" dirty="0" smtClean="0">
                <a:latin typeface="Comic Sans MS" pitchFamily="66" charset="0"/>
              </a:rPr>
              <a:t>(opera)</a:t>
            </a:r>
          </a:p>
          <a:p>
            <a:pPr>
              <a:buFontTx/>
              <a:buChar char="-"/>
            </a:pPr>
            <a:endParaRPr lang="cs-CZ" sz="1800" i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400" b="1" i="1" u="sng" dirty="0" smtClean="0">
                <a:latin typeface="Comic Sans MS" pitchFamily="66" charset="0"/>
              </a:rPr>
              <a:t>Johann  </a:t>
            </a:r>
            <a:r>
              <a:rPr lang="cs-CZ" sz="2400" b="1" i="1" u="sng" dirty="0" err="1" smtClean="0">
                <a:latin typeface="Comic Sans MS" pitchFamily="66" charset="0"/>
              </a:rPr>
              <a:t>Strauss</a:t>
            </a:r>
            <a:endParaRPr lang="cs-CZ" sz="1800" b="1" i="1" dirty="0" smtClean="0">
              <a:latin typeface="Comic Sans MS" pitchFamily="66" charset="0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Comic Sans MS" pitchFamily="66" charset="0"/>
              </a:rPr>
              <a:t>hudební  skladatel  </a:t>
            </a:r>
          </a:p>
          <a:p>
            <a:pPr>
              <a:buFontTx/>
              <a:buChar char="-"/>
            </a:pPr>
            <a:r>
              <a:rPr lang="cs-CZ" sz="1800" dirty="0">
                <a:latin typeface="Comic Sans MS" pitchFamily="66" charset="0"/>
              </a:rPr>
              <a:t>z</a:t>
            </a:r>
            <a:r>
              <a:rPr lang="cs-CZ" sz="1800" dirty="0" smtClean="0">
                <a:latin typeface="Comic Sans MS" pitchFamily="66" charset="0"/>
              </a:rPr>
              <a:t>popularizoval  VALČÍK</a:t>
            </a:r>
            <a:endParaRPr lang="cs-CZ" sz="1800" dirty="0">
              <a:latin typeface="Comic Sans MS" pitchFamily="66" charset="0"/>
            </a:endParaRPr>
          </a:p>
        </p:txBody>
      </p:sp>
      <p:sp>
        <p:nvSpPr>
          <p:cNvPr id="4" name="Prstenec 3"/>
          <p:cNvSpPr/>
          <p:nvPr/>
        </p:nvSpPr>
        <p:spPr>
          <a:xfrm>
            <a:off x="539552" y="95233"/>
            <a:ext cx="8280920" cy="1296144"/>
          </a:xfrm>
          <a:prstGeom prst="donut">
            <a:avLst>
              <a:gd name="adj" fmla="val 1406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VÝZNAMNÉ  OSOBNOSTI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6146" name="Picture 2" descr="http://smisene.webzdarma.cz/img/mozar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6953" y="1844823"/>
            <a:ext cx="3193539" cy="309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51477" y="4005064"/>
            <a:ext cx="1944439" cy="252221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4292734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u="sng" dirty="0" smtClean="0">
                <a:latin typeface="Comic Sans MS" pitchFamily="66" charset="0"/>
              </a:rPr>
              <a:t>Alpy</a:t>
            </a:r>
            <a:r>
              <a:rPr lang="cs-CZ" sz="2000" b="1" dirty="0" smtClean="0">
                <a:latin typeface="Comic Sans MS" pitchFamily="66" charset="0"/>
              </a:rPr>
              <a:t>              </a:t>
            </a:r>
          </a:p>
          <a:p>
            <a:pPr marL="0" indent="0">
              <a:buNone/>
            </a:pPr>
            <a:r>
              <a:rPr lang="cs-CZ" sz="2000" b="1" dirty="0" smtClean="0">
                <a:latin typeface="Comic Sans MS" pitchFamily="66" charset="0"/>
              </a:rPr>
              <a:t>                                                   </a:t>
            </a:r>
            <a:endParaRPr lang="cs-CZ" sz="2000" b="1" u="sng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b="1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b="1" dirty="0" smtClean="0">
                <a:latin typeface="Comic Sans MS" pitchFamily="66" charset="0"/>
              </a:rPr>
              <a:t>                           </a:t>
            </a:r>
            <a:r>
              <a:rPr lang="cs-CZ" sz="2000" b="1" u="sng" dirty="0" smtClean="0">
                <a:latin typeface="Comic Sans MS" pitchFamily="66" charset="0"/>
              </a:rPr>
              <a:t>Vídeň            </a:t>
            </a:r>
          </a:p>
          <a:p>
            <a:pPr marL="0" indent="0">
              <a:buNone/>
            </a:pPr>
            <a:endParaRPr lang="cs-CZ" sz="2000" b="1" u="sng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b="1" u="sng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b="1" u="sng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b="1" u="sng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b="1" u="sng" smtClean="0">
                <a:latin typeface="Comic Sans MS" pitchFamily="66" charset="0"/>
              </a:rPr>
              <a:t>Innsbruck</a:t>
            </a:r>
            <a:endParaRPr lang="cs-CZ" sz="2000" b="1" u="sng" dirty="0">
              <a:latin typeface="Comic Sans MS" pitchFamily="66" charset="0"/>
            </a:endParaRPr>
          </a:p>
        </p:txBody>
      </p:sp>
      <p:sp>
        <p:nvSpPr>
          <p:cNvPr id="4" name="Prstenec 3"/>
          <p:cNvSpPr/>
          <p:nvPr/>
        </p:nvSpPr>
        <p:spPr>
          <a:xfrm>
            <a:off x="539552" y="95233"/>
            <a:ext cx="8280920" cy="1296144"/>
          </a:xfrm>
          <a:prstGeom prst="donut">
            <a:avLst>
              <a:gd name="adj" fmla="val 1406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TURISTICKÉ  ZAJÍMAVOSTI</a:t>
            </a:r>
            <a:endParaRPr lang="cs-CZ" sz="28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7170" name="Picture 2" descr="http://www.rakousko.info/media/pictures/2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88840"/>
            <a:ext cx="3048000" cy="2286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www.slantour.cz/foto/full/3223-innsbruc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437112"/>
            <a:ext cx="3314582" cy="220646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t2.gstatic.com/images?q=tbn:ANd9GcRnTAggqqylNVRCgrE_g4vm5dVAvD6mnCjDbj4K20YtSeAsY8y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3241" y="1471025"/>
            <a:ext cx="2466975" cy="184785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odorovný svitek 4"/>
          <p:cNvSpPr/>
          <p:nvPr/>
        </p:nvSpPr>
        <p:spPr>
          <a:xfrm>
            <a:off x="4860032" y="3060558"/>
            <a:ext cx="2304256" cy="516636"/>
          </a:xfrm>
          <a:prstGeom prst="horizontalScroll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Zámek  </a:t>
            </a:r>
            <a:r>
              <a:rPr lang="cs-CZ" dirty="0" err="1" smtClean="0"/>
              <a:t>Schonbrunn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9855" y="2057657"/>
            <a:ext cx="2808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„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7176" name="Picture 8" descr="http://images.fanpop.com/images/image_uploads/Salzburg-austria-615527_1024_76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77072"/>
            <a:ext cx="3024336" cy="223224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56176" y="2949544"/>
            <a:ext cx="2808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„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34147" y="3609808"/>
            <a:ext cx="12602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>
                <a:latin typeface="Comic Sans MS" pitchFamily="66" charset="0"/>
              </a:rPr>
              <a:t>Salzburk</a:t>
            </a:r>
            <a:endParaRPr lang="cs-CZ" sz="2000" b="1" u="sng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014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u="sng" dirty="0" smtClean="0"/>
              <a:t>Použité  zdroje</a:t>
            </a:r>
            <a:endParaRPr lang="cs-CZ" sz="2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dirty="0"/>
              <a:t>http://images.google.com/imgres?q=dunaj&amp;hl=cs&amp;gbv=2&amp;biw=1366&amp;bih=591&amp;tbm=isch&amp;tbnid=gFBYfhhNWxOacM:&amp;imgrefurl=http://</a:t>
            </a:r>
            <a:r>
              <a:rPr lang="cs-CZ" sz="1000" dirty="0" smtClean="0"/>
              <a:t>www.janonderkavodstvo.wz.cz/dvacatasesta.htm&amp;docid=M84TLOkvP333sM&amp;imgurl=http</a:t>
            </a:r>
            <a:r>
              <a:rPr lang="cs-CZ" sz="1000" dirty="0"/>
              <a:t>://</a:t>
            </a:r>
            <a:r>
              <a:rPr lang="cs-CZ" sz="1000" dirty="0" smtClean="0"/>
              <a:t>www.janonderkavodstvo.wz.cz/obrazky/evropskereky/dunaj.jpg&amp;w=738&amp;h=553&amp;ei=ki6pT8GnKZOHswbxwY2cBQ&amp;zoom=1&amp;iact=hc&amp;vpx=261&amp;vpy=73&amp;dur=127&amp;hovh=194&amp;hovw=259&amp;tx=169&amp;ty=138&amp;sig=109203467014678765387&amp;page=1&amp;tbnh=109&amp;tbnw=147&amp;start=0&amp;ndsp=21&amp;ved=1t:429,r:1,s:0,i:111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</p:txBody>
      </p:sp>
      <p:sp>
        <p:nvSpPr>
          <p:cNvPr id="4" name="Obdélník 3"/>
          <p:cNvSpPr/>
          <p:nvPr/>
        </p:nvSpPr>
        <p:spPr>
          <a:xfrm>
            <a:off x="367649" y="1700808"/>
            <a:ext cx="8208912" cy="48628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http://images.google.com/imgres?q=lu%C5%BEnice+rakousko&amp;hl=cs&amp;gbv=2&amp;biw=1366&amp;bih=591&amp;tbm=isch&amp;tbnid=Sgz5QpJ9cYpRuM:&amp;imgrefurl=http://regiony.ic.cz/index.php%3Fclanek%3Dvodstvo%26dir%3Djih%26menu%3Djih&amp;docid=51PaUG5rj8LdqM&amp;imgurl=http://</a:t>
            </a:r>
            <a:r>
              <a:rPr lang="cs-CZ" sz="1000" dirty="0" smtClean="0"/>
              <a:t>regiony.ic.cz/clanky/jih/luznice_v.jpg&amp;w=800&amp;h=600&amp;ei=0y-pT4zmM8nX8QPS1rn3BA&amp;zoom=1&amp;iact=hc&amp;vpx=354&amp;vpy=277&amp;dur=108&amp;hovh=194&amp;hovw=259&amp;tx=161&amp;ty=91&amp;sig=109203467014678765387&amp;page=1&amp;tbnh=125&amp;tbnw=167&amp;start=0&amp;ndsp=21&amp;ved=1t:429,r:9,s:0,i:88</a:t>
            </a:r>
          </a:p>
          <a:p>
            <a:r>
              <a:rPr lang="cs-CZ" sz="1000" dirty="0"/>
              <a:t>http://images.google.com/imgres?q=rakousko&amp;hl=cs&amp;biw=1366&amp;bih=591&amp;gbv=2&amp;tbm=isch&amp;tbnid=ZnxxthMlyvDPHM:&amp;imgrefurl=http://www.laszak.cz/mapa/rakousko.php&amp;docid=_8rS8EXEyxmi5M&amp;imgurl=http://</a:t>
            </a:r>
            <a:r>
              <a:rPr lang="cs-CZ" sz="1000" dirty="0" smtClean="0"/>
              <a:t>www.laszak.cz/pics/mapy/rakousko.jpg&amp;w=580&amp;h=536&amp;ei=wTCpT4b5Aov88QPb5-jwBA&amp;zoom=1&amp;iact=hc&amp;vpx=479&amp;vpy=48&amp;dur=146&amp;hovh=216&amp;hovw=234&amp;tx=108&amp;ty=149&amp;sig=109203467014678765387&amp;page=2&amp;tbnh=129&amp;tbnw=140&amp;start=21&amp;ndsp=24&amp;ved=1t:429,r:8,s:21,i:201</a:t>
            </a:r>
          </a:p>
          <a:p>
            <a:r>
              <a:rPr lang="cs-CZ" sz="1000" dirty="0"/>
              <a:t>http://images.google.com/imgres?q=rakousko+vinn%C3%A1+r%C3%A9va&amp;hl=cs&amp;biw=1366&amp;bih=591&amp;gbv=2&amp;tbm=isch&amp;tbnid=GJPM2eUIOJMI0M:&amp;imgrefurl=http://www.md.all.biz/cs/g17835/&amp;docid=iUoDgSNm02t7xM&amp;itg=1&amp;imgurl=http://</a:t>
            </a:r>
            <a:r>
              <a:rPr lang="cs-CZ" sz="1000" dirty="0" smtClean="0"/>
              <a:t>md.all.biz/img/md/catalog/17835.jpeg&amp;w=492&amp;h=360&amp;ei=7jCpT-nFNM_E8QOwiuHdBA&amp;zoom=1&amp;iact=hc&amp;vpx=111&amp;vpy=282&amp;dur=82&amp;hovh=192&amp;hovw=263&amp;tx=167&amp;ty=110&amp;sig=109203467014678765387&amp;page=3&amp;tbnh=126&amp;tbnw=168&amp;start=51&amp;ndsp=27&amp;ved=1t:429,r:7,s:51,i:198</a:t>
            </a:r>
          </a:p>
          <a:p>
            <a:r>
              <a:rPr lang="cs-CZ" sz="1000" dirty="0"/>
              <a:t>http://images.google.com/imgres?q=rakousko+pastviny&amp;hl=cs&amp;biw=1366&amp;bih=591&amp;gbv=2&amp;tbm=isch&amp;tbnid=pcVzt7xq0L-7pM:&amp;imgrefurl=http://www.kovky.wz.cz/cesko-rakouska_prihranicni_trasa_2005.htm&amp;docid=zcQinwR3SiegCM&amp;imgurl=http://</a:t>
            </a:r>
            <a:r>
              <a:rPr lang="cs-CZ" sz="1000" dirty="0" smtClean="0"/>
              <a:t>www.kovky.wz.cz/images/Fotky_ceskorakouska_trasa/3_pastvina_nadperslakem.jpg&amp;w=800&amp;h=600&amp;ei=ZDGpT47BLo6w8QOYr5WGBQ&amp;zoom=1&amp;iact=hc&amp;vpx=1047&amp;vpy=132&amp;dur=2298&amp;hovh=194&amp;hovw=259&amp;tx=139&amp;ty=130&amp;sig=109203467014678765387&amp;page=3&amp;tbnh=128&amp;tbnw=165&amp;start=43&amp;ndsp=27&amp;ved=1t:429,r:19,s:43,i:207</a:t>
            </a:r>
          </a:p>
          <a:p>
            <a:r>
              <a:rPr lang="cs-CZ" sz="1000" dirty="0"/>
              <a:t>http://images.google.com/imgres?q=rakousko+t%C4%9B%C5%BEba+soli&amp;hl=cs&amp;biw=1366&amp;bih=591&amp;gbv=2&amp;tbm=isch&amp;tbnid=8wxmTD5xUqD4kM:&amp;imgrefurl=http://www.nomad.cz/cs/virtualni_zajezdy/12-peru-a-bolivie-zeme-inku-a-velehor.html&amp;docid=7_IR6fNASQlFUM&amp;imgurl=http://</a:t>
            </a:r>
            <a:r>
              <a:rPr lang="cs-CZ" sz="1000" dirty="0" smtClean="0"/>
              <a:t>www.nomad.cz/images/virtualni_zajezdy/peru/per32.jpg&amp;w=396&amp;h=288&amp;ei=rzGpT6aiI8rF8gO_5ty4AQ&amp;zoom=1&amp;iact=hc&amp;vpx=424&amp;vpy=286&amp;dur=428&amp;hovh=191&amp;hovw=263&amp;tx=146&amp;ty=111&amp;sig=109203467014678765387&amp;page=1&amp;tbnh=117&amp;tbnw=143&amp;start=0&amp;ndsp=21&amp;ved=1t:429,r:16,s:0,i:105</a:t>
            </a:r>
          </a:p>
          <a:p>
            <a:r>
              <a:rPr lang="cs-CZ" sz="1000" dirty="0"/>
              <a:t>http://images.google.com/imgres?q=rakousko+t%C4%9B%C5%BEba+soli&amp;hl=cs&amp;biw=1366&amp;bih=591&amp;gbv=2&amp;tbm=isch&amp;tbnid=9fOqOeQihLQ-XM:&amp;imgrefurl=http://www.alpy.net/dachstei/salzbergwerk.php&amp;docid=LCWbw9oZWks2tM&amp;imgurl=http://www.alpy.net/dachstei/obr/dac_214.jpg&amp;w=598&amp;h=445&amp;ei=rzGpT6aiI8rF8gO_5ty4AQ&amp;zoom=1&amp;iact=rc&amp;dur=336&amp;sig=109203467014678765387&amp;page=1&amp;tbnh=130&amp;tbnw=172&amp;start=0&amp;ndsp=21&amp;ved=1t:429,r:8,s:0,i:88&amp;tx=107&amp;ty=116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2428976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22960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1000" dirty="0"/>
              <a:t>http://images.google.com/imgres?q=rakousko+vodn%C3%AD+elektr%C3%A1rny&amp;hl=cs&amp;gbv=2&amp;biw=1366&amp;bih=591&amp;tbm=isch&amp;tbnid=BY2NkuNcMHBaMM:&amp;imgrefurl=http://www.novinky.cz/ekonomika/240547-chysta-se-vystavba-novych-vodnich-elektraren-v-horach.html&amp;docid=xXEjPjoMACLdYM&amp;imgurl=http://</a:t>
            </a:r>
            <a:r>
              <a:rPr lang="cs-CZ" sz="1000" dirty="0" smtClean="0"/>
              <a:t>media.novinky.cz/042/280424-top_foto1-snfrw.jpg&amp;w=600&amp;h=338&amp;ei=qjKpT-KbNc3Z8QPb2cD_BA&amp;zoom=1&amp;iact=hc&amp;vpx=114&amp;vpy=154&amp;dur=167&amp;hovh=168&amp;hovw=299&amp;tx=187&amp;ty=85&amp;sig=109203467014678765387&amp;page=1&amp;tbnh=121&amp;tbnw=210&amp;start=0&amp;ndsp=18&amp;ved=1t:429,r:0,s:0,i:69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/>
              <a:t>http://images.google.com/imgres?q=willendorfsk%C3%A1+venu%C5%A1e&amp;hl=cs&amp;gbv=2&amp;biw=1366&amp;bih=591&amp;tbm=isch&amp;tbnid=H744aEgVX-IxIM:&amp;imgrefurl=http://www.ceskenoviny.cz/domov/index_img.php%3Fid%3D89161&amp;docid=HGasoKCCCAAZRM&amp;imgurl=http://</a:t>
            </a:r>
            <a:r>
              <a:rPr lang="cs-CZ" sz="1000" dirty="0" smtClean="0"/>
              <a:t>i3.cn.cz/1217926088_07-venuse.jpg&amp;w=380&amp;h=527&amp;ei=3zOpT6S3NMHdtAbw8tDOBA&amp;zoom=1&amp;iact=hc&amp;vpx=315&amp;vpy=214&amp;dur=110&amp;hovh=264&amp;hovw=191&amp;tx=132&amp;ty=196&amp;sig=109203467014678765387&amp;page=1&amp;tbnh=97&amp;tbnw=70&amp;start=0&amp;ndsp=32&amp;ved=1t:429,r:14,s:0,i:138</a:t>
            </a:r>
          </a:p>
          <a:p>
            <a:pPr marL="0" indent="0">
              <a:buNone/>
            </a:pPr>
            <a:r>
              <a:rPr lang="cs-CZ" sz="1000" dirty="0"/>
              <a:t>http://images.google.com/imgres?q=mozart&amp;hl=cs&amp;gbv=2&amp;biw=1366&amp;bih=591&amp;tbm=isch&amp;tbnid=6MQ-fZg_vrPxNM:&amp;imgrefurl=http://smisene.webzdarma.cz/search.php%3Frskolik%3D15%26rskolikata%3D4%26rstext%3Dall-phpRS-all%26rsautor%3Dnic%26rstema%3D3%26rskde%3Dvse%26rsvelikost%3Dsab%26rsrazeni%3Ddatum_90&amp;docid=M79ikb_ncOqfIM&amp;imgurl=http://</a:t>
            </a:r>
            <a:r>
              <a:rPr lang="cs-CZ" sz="1000" dirty="0" smtClean="0"/>
              <a:t>smisene.webzdarma.cz/img/mozart.jpg&amp;w=460&amp;h=446&amp;ei=KTWpT5HXOMfVsgaLtNEG&amp;zoom=1&amp;iact=hc&amp;vpx=731&amp;vpy=256&amp;dur=1862&amp;hovh=221&amp;hovw=228&amp;tx=101&amp;ty=149&amp;sig=109203467014678765387&amp;page=1&amp;tbnh=110&amp;tbnw=120&amp;start=0&amp;ndsp=30&amp;ved=1t:429,r:26,s:0,i:137</a:t>
            </a:r>
          </a:p>
          <a:p>
            <a:pPr marL="0" indent="0">
              <a:buNone/>
            </a:pPr>
            <a:r>
              <a:rPr lang="cs-CZ" sz="1000" dirty="0"/>
              <a:t>http://images.google.com/imgres?q=alpy+rakousko&amp;hl=cs&amp;biw=1366&amp;bih=591&amp;gbv=2&amp;tbm=isch&amp;tbnid=bF1zvHNxJMFJUM:&amp;imgrefurl=http://www.rakousko.info/alpy/&amp;docid=ajo2EPyronID8M&amp;imgurl=http://www.rakousko.info/media/pictures/23.jpg&amp;w=1600&amp;h=1200&amp;ei=BTepT-uAFMnYtAaft7SRBQ&amp;zoom=1&amp;iact=hc&amp;vpx=429&amp;vpy=172&amp;dur=2449&amp;hovh=194&amp;hovw=259&amp;tx=136&amp;ty=120&amp;sig=109203467014678765387&amp;page=1&amp;tbnh=111&amp;tbnw=161&amp;start=0&amp;ndsp=21&amp;ved=1t:429,r:2,s:0,i:89</a:t>
            </a:r>
            <a:endParaRPr lang="cs-CZ" sz="1000" dirty="0" smtClean="0"/>
          </a:p>
          <a:p>
            <a:pPr marL="0" indent="0">
              <a:buNone/>
            </a:pPr>
            <a:r>
              <a:rPr lang="cs-CZ" sz="1000" dirty="0"/>
              <a:t>http://images.google.com/imgres?q=innsbruck+rakousko&amp;hl=cs&amp;gbv=2&amp;biw=1366&amp;bih=591&amp;tbm=isch&amp;tbnid=G-EIo65U661XuM:&amp;imgrefurl=http://www.slantour.cz/zajezdy/informace/innsbruck&amp;docid=EGxpjETlG8EnxM&amp;imgurl=http://</a:t>
            </a:r>
            <a:r>
              <a:rPr lang="cs-CZ" sz="1000" dirty="0" smtClean="0"/>
              <a:t>www.slantour.cz/foto/full/3223-innsbruck.jpg&amp;w=800&amp;h=533&amp;ei=WjepT67RKsiOswaj4MXhBA&amp;zoom=1&amp;iact=hc&amp;vpx=97&amp;vpy=144&amp;dur=3255&amp;hovh=183&amp;hovw=275&amp;tx=186&amp;ty=93&amp;sig=109203467014678765387&amp;page=1&amp;tbnh=116&amp;tbnw=152&amp;start=0&amp;ndsp=21&amp;ved=1t:429,r:0,s:0,i:69</a:t>
            </a:r>
          </a:p>
          <a:p>
            <a:pPr marL="0" indent="0">
              <a:buNone/>
            </a:pPr>
            <a:r>
              <a:rPr lang="cs-CZ" sz="1000" dirty="0"/>
              <a:t>http://images.google.com/imgres?q=v%C3%ADde%C5%88&amp;hl=cs&amp;gbv=2&amp;biw=1366&amp;bih=591&amp;tbm=isch&amp;tbnid=meWmA9F8MdreQM:&amp;imgrefurl=http://www.jkbus.otn.cz/zajezd/7101/&amp;docid=feCCi1-3fHPdrM&amp;imgurl=http://</a:t>
            </a:r>
            <a:r>
              <a:rPr lang="cs-CZ" sz="1000" dirty="0" smtClean="0"/>
              <a:t>i.ck.cz/f/1711/36.jpg&amp;w=800&amp;h=600&amp;ei=8DepT6jPMoH1sgb67b3KCw&amp;zoom=1&amp;iact=hc&amp;vpx=835&amp;vpy=284&amp;dur=113&amp;hovh=194&amp;hovw=259&amp;tx=128&amp;ty=144&amp;sig=109203467014678765387&amp;page=1&amp;tbnh=105&amp;tbnw=137&amp;start=0&amp;ndsp=24&amp;ved=1t:429,r:13,s:0,i:149</a:t>
            </a:r>
          </a:p>
          <a:p>
            <a:pPr marL="0" indent="0">
              <a:buNone/>
            </a:pPr>
            <a:r>
              <a:rPr lang="cs-CZ" sz="1000" dirty="0"/>
              <a:t>http://images.google.com/imgres?q=salzburg&amp;hl=cs&amp;gbv=2&amp;biw=1366&amp;bih=591&amp;tbm=isch&amp;tbnid=yn2Dc_zIhKowbM:&amp;imgrefurl=http://www.fanpop.com/spots/austria/images/615527&amp;docid=HP4bu5tfuiknMM&amp;imgurl=http://images.fanpop.com/images/image_uploads/Salzburg-austria-615527_1024_768.jpg&amp;w=1024&amp;h=768&amp;ei=pjipT4yVOcfEsgaLoeWWBQ&amp;zoom=1&amp;iact=hc&amp;vpx=1038&amp;vpy=144&amp;dur=1513&amp;hovh=194&amp;hovw=259&amp;tx=108&amp;ty=128&amp;sig=109203467014678765387&amp;page=2&amp;tbnh=129&amp;tbnw=183&amp;start=21&amp;ndsp=24&amp;ved=1t:429,r:5,s:21,i:166</a:t>
            </a:r>
          </a:p>
        </p:txBody>
      </p:sp>
    </p:spTree>
    <p:extLst>
      <p:ext uri="{BB962C8B-B14F-4D97-AF65-F5344CB8AC3E}">
        <p14:creationId xmlns:p14="http://schemas.microsoft.com/office/powerpoint/2010/main" xmlns="" val="1567690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432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 zdroje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07Z2</dc:creator>
  <cp:lastModifiedBy>Dum</cp:lastModifiedBy>
  <cp:revision>15</cp:revision>
  <dcterms:created xsi:type="dcterms:W3CDTF">2012-05-08T12:55:58Z</dcterms:created>
  <dcterms:modified xsi:type="dcterms:W3CDTF">2014-05-21T11:59:23Z</dcterms:modified>
</cp:coreProperties>
</file>