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0" d="100"/>
          <a:sy n="70" d="100"/>
        </p:scale>
        <p:origin x="-1164" y="-8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63C929-3D37-4610-A541-1BDA50A0ACA4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370ACF-8291-4BFC-A975-8BA9C2F79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37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370ACF-8291-4BFC-A975-8BA9C2F7990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0948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6C7C0-D81C-4A9B-A746-BE5E7B0D174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8982F-10F3-41F3-87F6-6DAEA8FAF0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621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6C7C0-D81C-4A9B-A746-BE5E7B0D174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8982F-10F3-41F3-87F6-6DAEA8FAF0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720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6C7C0-D81C-4A9B-A746-BE5E7B0D174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8982F-10F3-41F3-87F6-6DAEA8FAF0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133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6C7C0-D81C-4A9B-A746-BE5E7B0D174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8982F-10F3-41F3-87F6-6DAEA8FAF0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413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6C7C0-D81C-4A9B-A746-BE5E7B0D174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8982F-10F3-41F3-87F6-6DAEA8FAF0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17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6C7C0-D81C-4A9B-A746-BE5E7B0D174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8982F-10F3-41F3-87F6-6DAEA8FAF0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501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6C7C0-D81C-4A9B-A746-BE5E7B0D174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8982F-10F3-41F3-87F6-6DAEA8FAF0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354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6C7C0-D81C-4A9B-A746-BE5E7B0D174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8982F-10F3-41F3-87F6-6DAEA8FAF0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453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6C7C0-D81C-4A9B-A746-BE5E7B0D174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8982F-10F3-41F3-87F6-6DAEA8FAF0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0591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6C7C0-D81C-4A9B-A746-BE5E7B0D174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8982F-10F3-41F3-87F6-6DAEA8FAF0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672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6C7C0-D81C-4A9B-A746-BE5E7B0D174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8982F-10F3-41F3-87F6-6DAEA8FAF0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893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0">
              <a:srgbClr val="0A128C"/>
            </a:gs>
            <a:gs pos="70000">
              <a:srgbClr val="181CC7"/>
            </a:gs>
            <a:gs pos="47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6C7C0-D81C-4A9B-A746-BE5E7B0D174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88982F-10F3-41F3-87F6-6DAEA8FAF0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254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7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gif"/><Relationship Id="rId5" Type="http://schemas.openxmlformats.org/officeDocument/2006/relationships/image" Target="../media/image5.jp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obr%C3%A1zky&amp;hl=cs&amp;sa=X&amp;biw=1366&amp;bih=523&amp;tbm=isch&amp;prmd=imvns&amp;tbnid=k1bftsqZGVyeJM:&amp;imgrefurl=http://www.davona.cz/863-detske-obrazky/&amp;docid=cQSEQ03r0tNrfM&amp;imgurl=http://www.davona.cz/userdata/shopimg/davona/image/detske/hlemyzd.JPG&amp;w=500&amp;h=400&amp;ei=odTTTrKkK4zN4QStkNTtDQ&amp;zoom=1&amp;iact=rc&amp;dur=1076&amp;sig=114264502479598340262&amp;page=1&amp;tbnh=139&amp;tbnw=165&amp;start=0&amp;ndsp=13&amp;ved=1t:429,r:4,s:0&amp;tx=115&amp;ty=41" TargetMode="External"/><Relationship Id="rId2" Type="http://schemas.openxmlformats.org/officeDocument/2006/relationships/hyperlink" Target="http://www.google.cz/imgres?q=obr%C3%A1zky+%C4%8Dert&amp;hl=cs&amp;sa=X&amp;biw=1366&amp;bih=523&amp;tbm=isch&amp;prmd=imvns&amp;tbnid=Vtea4XLnX_ngKM:&amp;imgrefurl=http://www.predskolaci.cz/?p=8487&amp;docid=ZykQESSywYCTCM&amp;imgurl=http://www.predskolaci.cz/wp-content/uploads/2009/11/cert-001.jpg&amp;w=531&amp;h=555&amp;ei=L8DkTvWjB4eB4gTfo7H-BA&amp;zoom=1&amp;iact=rc&amp;dur=982&amp;sig=114264502479598340262&amp;page=3&amp;tbnh=129&amp;tbnw=123&amp;start=28&amp;ndsp=17&amp;ved=1t:429,r:13,s:28&amp;tx=77&amp;ty=103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2688" y="273050"/>
            <a:ext cx="4238625" cy="6316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72414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chemeClr val="bg1"/>
                </a:solidFill>
                <a:latin typeface="Comic Sans MS" pitchFamily="66" charset="0"/>
              </a:rPr>
              <a:t>PŘÍDAVNÁ  JMÉNA</a:t>
            </a:r>
            <a:endParaRPr lang="cs-CZ" sz="66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6311" y="4902439"/>
            <a:ext cx="2318230" cy="1853916"/>
          </a:xfrm>
          <a:prstGeom prst="rect">
            <a:avLst/>
          </a:prstGeom>
          <a:ln>
            <a:solidFill>
              <a:srgbClr val="FFFF00"/>
            </a:solidFill>
          </a:ln>
        </p:spPr>
      </p:pic>
      <p:sp>
        <p:nvSpPr>
          <p:cNvPr id="6" name="Obláček 5"/>
          <p:cNvSpPr/>
          <p:nvPr/>
        </p:nvSpPr>
        <p:spPr>
          <a:xfrm>
            <a:off x="4488381" y="3992555"/>
            <a:ext cx="1800200" cy="1098412"/>
          </a:xfrm>
          <a:prstGeom prst="cloudCallout">
            <a:avLst>
              <a:gd name="adj1" fmla="val 58079"/>
              <a:gd name="adj2" fmla="val 126422"/>
            </a:avLst>
          </a:prstGeom>
          <a:solidFill>
            <a:srgbClr val="00B0F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641340" y="4194553"/>
            <a:ext cx="11560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ryb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  šupina</a:t>
            </a:r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6823" y="260648"/>
            <a:ext cx="1485900" cy="152400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9" name="Obláček 8"/>
          <p:cNvSpPr/>
          <p:nvPr/>
        </p:nvSpPr>
        <p:spPr>
          <a:xfrm>
            <a:off x="4984322" y="260648"/>
            <a:ext cx="1800200" cy="1098412"/>
          </a:xfrm>
          <a:prstGeom prst="cloudCallout">
            <a:avLst>
              <a:gd name="adj1" fmla="val 81662"/>
              <a:gd name="adj2" fmla="val -7369"/>
            </a:avLst>
          </a:prstGeom>
          <a:solidFill>
            <a:srgbClr val="00B0F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333290" y="455911"/>
            <a:ext cx="7330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FF0000"/>
                </a:solidFill>
                <a:latin typeface="Comic Sans MS" pitchFamily="66" charset="0"/>
              </a:rPr>
              <a:t>bíl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  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čáp</a:t>
            </a:r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5746534" y="455911"/>
            <a:ext cx="360040" cy="3429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5419260" y="4221256"/>
            <a:ext cx="360040" cy="3429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506" y="191037"/>
            <a:ext cx="1861388" cy="1945519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4" name="Obláček 13"/>
          <p:cNvSpPr/>
          <p:nvPr/>
        </p:nvSpPr>
        <p:spPr>
          <a:xfrm rot="1708504">
            <a:off x="2688181" y="284898"/>
            <a:ext cx="1800200" cy="1098412"/>
          </a:xfrm>
          <a:prstGeom prst="cloudCallout">
            <a:avLst>
              <a:gd name="adj1" fmla="val -78035"/>
              <a:gd name="adj2" fmla="val 143709"/>
            </a:avLst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 rot="1870263">
            <a:off x="3181759" y="480161"/>
            <a:ext cx="8130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bg1"/>
                </a:solidFill>
                <a:latin typeface="Comic Sans MS" pitchFamily="66" charset="0"/>
              </a:rPr>
              <a:t>z</a:t>
            </a:r>
            <a:r>
              <a:rPr lang="cs-CZ" sz="2000" b="1" dirty="0" err="1" smtClean="0">
                <a:solidFill>
                  <a:schemeClr val="bg1"/>
                </a:solidFill>
                <a:latin typeface="Comic Sans MS" pitchFamily="66" charset="0"/>
              </a:rPr>
              <a:t>l</a:t>
            </a:r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   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 čert</a:t>
            </a:r>
            <a:endParaRPr lang="cs-CZ" sz="20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6" name="Vývojový diagram: spojnice 15"/>
          <p:cNvSpPr/>
          <p:nvPr/>
        </p:nvSpPr>
        <p:spPr>
          <a:xfrm>
            <a:off x="3588280" y="571529"/>
            <a:ext cx="360040" cy="3429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937825"/>
            <a:ext cx="2272457" cy="1817966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8" name="Obláček 17"/>
          <p:cNvSpPr/>
          <p:nvPr/>
        </p:nvSpPr>
        <p:spPr>
          <a:xfrm rot="1242050">
            <a:off x="7330216" y="1989644"/>
            <a:ext cx="1800200" cy="1098412"/>
          </a:xfrm>
          <a:prstGeom prst="cloudCallout">
            <a:avLst>
              <a:gd name="adj1" fmla="val -18276"/>
              <a:gd name="adj2" fmla="val 146789"/>
            </a:avLst>
          </a:prstGeom>
          <a:solidFill>
            <a:schemeClr val="accent6">
              <a:lumMod val="7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 rot="1531978">
            <a:off x="7542607" y="2143246"/>
            <a:ext cx="12170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>
                <a:latin typeface="Comic Sans MS" pitchFamily="66" charset="0"/>
              </a:rPr>
              <a:t>p</a:t>
            </a:r>
            <a:r>
              <a:rPr lang="cs-CZ" b="1" dirty="0" smtClean="0">
                <a:latin typeface="Comic Sans MS" pitchFamily="66" charset="0"/>
              </a:rPr>
              <a:t>omal </a:t>
            </a:r>
          </a:p>
          <a:p>
            <a:pPr algn="ctr"/>
            <a:r>
              <a:rPr lang="cs-CZ" b="1" dirty="0" smtClean="0">
                <a:latin typeface="Comic Sans MS" pitchFamily="66" charset="0"/>
              </a:rPr>
              <a:t> hlemýžď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0" name="Vývojový diagram: spojnice 19"/>
          <p:cNvSpPr/>
          <p:nvPr/>
        </p:nvSpPr>
        <p:spPr>
          <a:xfrm>
            <a:off x="8445604" y="2367400"/>
            <a:ext cx="360040" cy="3429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46" y="4192693"/>
            <a:ext cx="1783135" cy="1599431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23" name="Obláček 22"/>
          <p:cNvSpPr/>
          <p:nvPr/>
        </p:nvSpPr>
        <p:spPr>
          <a:xfrm rot="1708504">
            <a:off x="1206171" y="2717937"/>
            <a:ext cx="1800200" cy="1098412"/>
          </a:xfrm>
          <a:prstGeom prst="cloudCallout">
            <a:avLst>
              <a:gd name="adj1" fmla="val 10146"/>
              <a:gd name="adj2" fmla="val 115072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 rot="1883790">
            <a:off x="1596793" y="2935958"/>
            <a:ext cx="9781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>
                <a:latin typeface="Comic Sans MS" pitchFamily="66" charset="0"/>
              </a:rPr>
              <a:t>ž</a:t>
            </a:r>
            <a:r>
              <a:rPr lang="cs-CZ" sz="2000" b="1" dirty="0" smtClean="0">
                <a:latin typeface="Comic Sans MS" pitchFamily="66" charset="0"/>
              </a:rPr>
              <a:t>elv  </a:t>
            </a:r>
          </a:p>
          <a:p>
            <a:pPr algn="ctr"/>
            <a:r>
              <a:rPr lang="cs-CZ" sz="2000" b="1" dirty="0" smtClean="0">
                <a:latin typeface="Comic Sans MS" pitchFamily="66" charset="0"/>
              </a:rPr>
              <a:t>krunýř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5" name="Vývojový diagram: spojnice 24"/>
          <p:cNvSpPr/>
          <p:nvPr/>
        </p:nvSpPr>
        <p:spPr>
          <a:xfrm>
            <a:off x="2295973" y="3149997"/>
            <a:ext cx="360040" cy="3429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 rot="1538056">
            <a:off x="3588281" y="637965"/>
            <a:ext cx="9001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ý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763689" y="450014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ý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 rot="2034830">
            <a:off x="2285360" y="3170719"/>
            <a:ext cx="4997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í</a:t>
            </a:r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 rot="1607057">
            <a:off x="8428198" y="2417053"/>
            <a:ext cx="6090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ý</a:t>
            </a:r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442998" y="4203790"/>
            <a:ext cx="2568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í</a:t>
            </a:r>
            <a:endParaRPr lang="cs-CZ" sz="2000" b="1" dirty="0"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0010" y="4762738"/>
            <a:ext cx="2005298" cy="2058772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5" name="Obláček 4"/>
          <p:cNvSpPr/>
          <p:nvPr/>
        </p:nvSpPr>
        <p:spPr>
          <a:xfrm>
            <a:off x="1737576" y="4179055"/>
            <a:ext cx="1743097" cy="940485"/>
          </a:xfrm>
          <a:prstGeom prst="cloudCallout">
            <a:avLst>
              <a:gd name="adj1" fmla="val 35714"/>
              <a:gd name="adj2" fmla="val 98826"/>
            </a:avLst>
          </a:prstGeom>
          <a:solidFill>
            <a:srgbClr val="00B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chemeClr val="tx1"/>
                </a:solidFill>
                <a:latin typeface="Comic Sans MS" pitchFamily="66" charset="0"/>
              </a:rPr>
              <a:t>m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al</a:t>
            </a:r>
            <a:endParaRPr lang="cs-CZ" sz="20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chlapec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Vývojový diagram: spojnice 20"/>
          <p:cNvSpPr/>
          <p:nvPr/>
        </p:nvSpPr>
        <p:spPr>
          <a:xfrm>
            <a:off x="2751139" y="4341753"/>
            <a:ext cx="340492" cy="30754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ý</a:t>
            </a:r>
          </a:p>
        </p:txBody>
      </p:sp>
    </p:spTree>
    <p:extLst>
      <p:ext uri="{BB962C8B-B14F-4D97-AF65-F5344CB8AC3E}">
        <p14:creationId xmlns:p14="http://schemas.microsoft.com/office/powerpoint/2010/main" val="2867637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2" fill="hold">
                      <p:stCondLst>
                        <p:cond delay="indefinite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0" fill="hold">
                      <p:stCondLst>
                        <p:cond delay="indefinite"/>
                      </p:stCondLst>
                      <p:childTnLst>
                        <p:par>
                          <p:cTn id="301" fill="hold">
                            <p:stCondLst>
                              <p:cond delay="0"/>
                            </p:stCondLst>
                            <p:childTnLst>
                              <p:par>
                                <p:cTn id="3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3" fill="hold">
                      <p:stCondLst>
                        <p:cond delay="indefinite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1" fill="hold">
                      <p:stCondLst>
                        <p:cond delay="indefinite"/>
                      </p:stCondLst>
                      <p:childTnLst>
                        <p:par>
                          <p:cTn id="342" fill="hold">
                            <p:stCondLst>
                              <p:cond delay="0"/>
                            </p:stCondLst>
                            <p:childTnLst>
                              <p:par>
                                <p:cTn id="3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9" fill="hold">
                      <p:stCondLst>
                        <p:cond delay="indefinite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7" fill="hold">
                      <p:stCondLst>
                        <p:cond delay="indefinite"/>
                      </p:stCondLst>
                      <p:childTnLst>
                        <p:par>
                          <p:cTn id="378" fill="hold">
                            <p:stCondLst>
                              <p:cond delay="0"/>
                            </p:stCondLst>
                            <p:childTnLst>
                              <p:par>
                                <p:cTn id="3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5" fill="hold">
                      <p:stCondLst>
                        <p:cond delay="indefinite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0" fill="hold">
                      <p:stCondLst>
                        <p:cond delay="indefinite"/>
                      </p:stCondLst>
                      <p:childTnLst>
                        <p:par>
                          <p:cTn id="401" fill="hold">
                            <p:stCondLst>
                              <p:cond delay="0"/>
                            </p:stCondLst>
                            <p:childTnLst>
                              <p:par>
                                <p:cTn id="4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8" fill="hold">
                      <p:stCondLst>
                        <p:cond delay="indefinite"/>
                      </p:stCondLst>
                      <p:childTnLst>
                        <p:par>
                          <p:cTn id="419" fill="hold">
                            <p:stCondLst>
                              <p:cond delay="0"/>
                            </p:stCondLst>
                            <p:childTnLst>
                              <p:par>
                                <p:cTn id="4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/>
      <p:bldP spid="9" grpId="0" animBg="1"/>
      <p:bldP spid="10" grpId="0"/>
      <p:bldP spid="11" grpId="0" animBg="1"/>
      <p:bldP spid="12" grpId="0" animBg="1"/>
      <p:bldP spid="14" grpId="0" animBg="1"/>
      <p:bldP spid="15" grpId="0"/>
      <p:bldP spid="16" grpId="0" animBg="1"/>
      <p:bldP spid="18" grpId="0" animBg="1"/>
      <p:bldP spid="19" grpId="0"/>
      <p:bldP spid="20" grpId="0" animBg="1"/>
      <p:bldP spid="23" grpId="0" animBg="1"/>
      <p:bldP spid="24" grpId="0"/>
      <p:bldP spid="25" grpId="0" animBg="1"/>
      <p:bldP spid="30" grpId="0"/>
      <p:bldP spid="31" grpId="0"/>
      <p:bldP spid="32" grpId="0"/>
      <p:bldP spid="33" grpId="0"/>
      <p:bldP spid="35" grpId="0"/>
      <p:bldP spid="5" grpId="0" animBg="1"/>
      <p:bldP spid="2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926976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V textu podtrhni přídavná jména.</a:t>
            </a:r>
            <a:br>
              <a:rPr lang="cs-CZ" sz="2400" b="1" dirty="0" smtClean="0">
                <a:latin typeface="Comic Sans MS" pitchFamily="66" charset="0"/>
              </a:rPr>
            </a:br>
            <a:r>
              <a:rPr lang="cs-CZ" sz="2400" b="1" dirty="0" smtClean="0">
                <a:latin typeface="Comic Sans MS" pitchFamily="66" charset="0"/>
              </a:rPr>
              <a:t>Přídavná jména rozděl na měkká a tvrdá.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85698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FFFF00"/>
                </a:solidFill>
                <a:latin typeface="Comic Sans MS" pitchFamily="66" charset="0"/>
              </a:rPr>
              <a:t>Tatínek nabrousil tupý nůž.  V ZOO jsme si prohlíželi lví mláďata. Na vrcholcích hor foukal ledový vítr.  Do sousedního bytu se nastěhovali noví nájemníci. Míjeli jsme včelí úly. V pohádce vystupovali zlí skřítkové.  Ta paní byla velice laskavá.  Nesmíš se bavit s cizími lidmi! Musíme koupit psí konzervy.  Na slavnostním galavečeru se sešly známé osobnosti. Petra         ráda pracuje s malými dětmi. Policisté kontrolovali dálniční známky.</a:t>
            </a:r>
            <a:endParaRPr lang="cs-CZ" sz="20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539552" y="3933056"/>
            <a:ext cx="3456384" cy="2426568"/>
          </a:xfrm>
          <a:prstGeom prst="fram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 rot="1027724">
            <a:off x="4550094" y="3925144"/>
            <a:ext cx="3456384" cy="2426568"/>
          </a:xfrm>
          <a:prstGeom prst="fram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 rot="20243938">
            <a:off x="277253" y="3668465"/>
            <a:ext cx="1775853" cy="769766"/>
          </a:xfrm>
          <a:prstGeom prst="horizontalScroll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latin typeface="Comic Sans MS" pitchFamily="66" charset="0"/>
              </a:rPr>
              <a:t>M</a:t>
            </a: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MĚKKÁ </a:t>
            </a:r>
            <a:r>
              <a:rPr lang="cs-CZ" sz="1400" b="1" dirty="0" smtClean="0">
                <a:solidFill>
                  <a:schemeClr val="tx1"/>
                </a:solidFill>
                <a:latin typeface="Comic Sans MS" pitchFamily="66" charset="0"/>
              </a:rPr>
              <a:t>přídavná jména</a:t>
            </a:r>
            <a:endParaRPr lang="cs-CZ" sz="1400" b="1" dirty="0">
              <a:latin typeface="Comic Sans MS" pitchFamily="66" charset="0"/>
            </a:endParaRPr>
          </a:p>
        </p:txBody>
      </p:sp>
      <p:sp>
        <p:nvSpPr>
          <p:cNvPr id="9" name="Vodorovný svitek 8"/>
          <p:cNvSpPr/>
          <p:nvPr/>
        </p:nvSpPr>
        <p:spPr>
          <a:xfrm rot="2810321">
            <a:off x="6493185" y="4190168"/>
            <a:ext cx="2433551" cy="1003920"/>
          </a:xfrm>
          <a:prstGeom prst="horizontalScroll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TVRDÁ</a:t>
            </a:r>
            <a:endParaRPr lang="cs-CZ" sz="16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cs-CZ" sz="1600" b="1" dirty="0" smtClean="0">
                <a:solidFill>
                  <a:schemeClr val="tx1"/>
                </a:solidFill>
                <a:latin typeface="Comic Sans MS" pitchFamily="66" charset="0"/>
              </a:rPr>
              <a:t>přídavná jména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262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FF00"/>
          </a:solidFill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Slovní spojení přepiš v daném pádě a čísle.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784976" cy="4525963"/>
          </a:xfrm>
          <a:solidFill>
            <a:srgbClr val="00B05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solidFill>
                  <a:srgbClr val="FFFF00"/>
                </a:solidFill>
                <a:latin typeface="Comic Sans MS" pitchFamily="66" charset="0"/>
              </a:rPr>
              <a:t>d</a:t>
            </a:r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ivoký  kůň              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1. p.  č. mn.     </a:t>
            </a:r>
            <a:r>
              <a:rPr lang="cs-CZ" sz="2400" dirty="0" smtClean="0">
                <a:latin typeface="Comic Sans MS" pitchFamily="66" charset="0"/>
              </a:rPr>
              <a:t>_______________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FF00"/>
                </a:solidFill>
                <a:latin typeface="Comic Sans MS" pitchFamily="66" charset="0"/>
              </a:rPr>
              <a:t>z</a:t>
            </a:r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nám__  umělec       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7. p.  č. mn.</a:t>
            </a:r>
            <a:r>
              <a:rPr lang="cs-CZ" sz="2400" b="1" dirty="0" smtClean="0">
                <a:latin typeface="Comic Sans MS" pitchFamily="66" charset="0"/>
              </a:rPr>
              <a:t>     _______________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FF00"/>
                </a:solidFill>
                <a:latin typeface="Comic Sans MS" pitchFamily="66" charset="0"/>
              </a:rPr>
              <a:t>š</a:t>
            </a:r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tíhlá  žena</a:t>
            </a:r>
            <a:r>
              <a:rPr lang="cs-CZ" sz="2400" dirty="0" smtClean="0">
                <a:latin typeface="Comic Sans MS" pitchFamily="66" charset="0"/>
              </a:rPr>
              <a:t>              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3. p.  č. mn.     </a:t>
            </a:r>
            <a:r>
              <a:rPr lang="cs-CZ" sz="2400" b="1" dirty="0" smtClean="0">
                <a:latin typeface="Comic Sans MS" pitchFamily="66" charset="0"/>
              </a:rPr>
              <a:t>_______________</a:t>
            </a:r>
          </a:p>
          <a:p>
            <a:pPr marL="0" indent="0">
              <a:buNone/>
            </a:pPr>
            <a:r>
              <a:rPr lang="cs-CZ" sz="2400" dirty="0" err="1">
                <a:solidFill>
                  <a:srgbClr val="FFFF00"/>
                </a:solidFill>
                <a:latin typeface="Comic Sans MS" pitchFamily="66" charset="0"/>
              </a:rPr>
              <a:t>p</a:t>
            </a:r>
            <a:r>
              <a:rPr lang="cs-CZ" sz="2400" dirty="0" err="1" smtClean="0">
                <a:solidFill>
                  <a:srgbClr val="FFFF00"/>
                </a:solidFill>
                <a:latin typeface="Comic Sans MS" pitchFamily="66" charset="0"/>
              </a:rPr>
              <a:t>av</a:t>
            </a:r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__  pero             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2. p.  č. mn.     </a:t>
            </a:r>
            <a:r>
              <a:rPr lang="cs-CZ" sz="2400" b="1" dirty="0" smtClean="0">
                <a:latin typeface="Comic Sans MS" pitchFamily="66" charset="0"/>
              </a:rPr>
              <a:t>_______________</a:t>
            </a:r>
          </a:p>
          <a:p>
            <a:pPr marL="0" indent="0">
              <a:buNone/>
            </a:pPr>
            <a:r>
              <a:rPr lang="cs-CZ" sz="2400" dirty="0" err="1">
                <a:solidFill>
                  <a:srgbClr val="FFFF00"/>
                </a:solidFill>
                <a:latin typeface="Comic Sans MS" pitchFamily="66" charset="0"/>
              </a:rPr>
              <a:t>t</a:t>
            </a:r>
            <a:r>
              <a:rPr lang="cs-CZ" sz="2400" dirty="0" err="1" smtClean="0">
                <a:solidFill>
                  <a:srgbClr val="FFFF00"/>
                </a:solidFill>
                <a:latin typeface="Comic Sans MS" pitchFamily="66" charset="0"/>
              </a:rPr>
              <a:t>epl</a:t>
            </a:r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__  zimník         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6. p.  č. mn.     </a:t>
            </a:r>
            <a:r>
              <a:rPr lang="cs-CZ" sz="2400" b="1" dirty="0" smtClean="0">
                <a:latin typeface="Comic Sans MS" pitchFamily="66" charset="0"/>
              </a:rPr>
              <a:t>_______________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FF00"/>
                </a:solidFill>
                <a:latin typeface="Comic Sans MS" pitchFamily="66" charset="0"/>
              </a:rPr>
              <a:t>u</a:t>
            </a:r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plynul__  den         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4. p.  č. mn.     </a:t>
            </a:r>
            <a:r>
              <a:rPr lang="cs-CZ" sz="2400" b="1" dirty="0" smtClean="0">
                <a:latin typeface="Comic Sans MS" pitchFamily="66" charset="0"/>
              </a:rPr>
              <a:t>_______________</a:t>
            </a:r>
          </a:p>
          <a:p>
            <a:pPr marL="0" indent="0">
              <a:buNone/>
            </a:pPr>
            <a:r>
              <a:rPr lang="cs-CZ" sz="2400" dirty="0" err="1">
                <a:solidFill>
                  <a:srgbClr val="FFFF00"/>
                </a:solidFill>
                <a:latin typeface="Comic Sans MS" pitchFamily="66" charset="0"/>
              </a:rPr>
              <a:t>c</a:t>
            </a:r>
            <a:r>
              <a:rPr lang="cs-CZ" sz="2400" dirty="0" err="1" smtClean="0">
                <a:solidFill>
                  <a:srgbClr val="FFFF00"/>
                </a:solidFill>
                <a:latin typeface="Comic Sans MS" pitchFamily="66" charset="0"/>
              </a:rPr>
              <a:t>iz</a:t>
            </a:r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__  osoba            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2. p.  č. j.       </a:t>
            </a:r>
            <a:r>
              <a:rPr lang="cs-CZ" sz="2400" b="1" dirty="0" smtClean="0">
                <a:latin typeface="Comic Sans MS" pitchFamily="66" charset="0"/>
              </a:rPr>
              <a:t>_______________</a:t>
            </a:r>
          </a:p>
          <a:p>
            <a:pPr marL="0" indent="0">
              <a:buNone/>
            </a:pPr>
            <a:r>
              <a:rPr lang="cs-CZ" sz="2400" dirty="0" err="1">
                <a:solidFill>
                  <a:srgbClr val="FFFF00"/>
                </a:solidFill>
                <a:latin typeface="Comic Sans MS" pitchFamily="66" charset="0"/>
              </a:rPr>
              <a:t>b</a:t>
            </a:r>
            <a:r>
              <a:rPr lang="cs-CZ" sz="2400" dirty="0" err="1" smtClean="0">
                <a:solidFill>
                  <a:srgbClr val="FFFF00"/>
                </a:solidFill>
                <a:latin typeface="Comic Sans MS" pitchFamily="66" charset="0"/>
              </a:rPr>
              <a:t>íl</a:t>
            </a:r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__  králík</a:t>
            </a:r>
            <a:r>
              <a:rPr lang="cs-CZ" sz="2400" dirty="0" smtClean="0">
                <a:latin typeface="Comic Sans MS" pitchFamily="66" charset="0"/>
              </a:rPr>
              <a:t>             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1. p.  č. mn.    </a:t>
            </a:r>
            <a:r>
              <a:rPr lang="cs-CZ" sz="2400" b="1" dirty="0" smtClean="0">
                <a:latin typeface="Comic Sans MS" pitchFamily="66" charset="0"/>
              </a:rPr>
              <a:t> _______________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FF00"/>
                </a:solidFill>
                <a:latin typeface="Comic Sans MS" pitchFamily="66" charset="0"/>
              </a:rPr>
              <a:t>u</a:t>
            </a:r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plakané dítě           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7. p.  č. mn.    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_______________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655" y="5373216"/>
            <a:ext cx="3309225" cy="1296169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  <p:sp>
        <p:nvSpPr>
          <p:cNvPr id="6" name="Oválný popisek 5"/>
          <p:cNvSpPr/>
          <p:nvPr/>
        </p:nvSpPr>
        <p:spPr>
          <a:xfrm>
            <a:off x="3707904" y="5408652"/>
            <a:ext cx="2736304" cy="612648"/>
          </a:xfrm>
          <a:prstGeom prst="wedgeEllipseCallout">
            <a:avLst>
              <a:gd name="adj1" fmla="val -83491"/>
              <a:gd name="adj2" fmla="val 99813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>
                <a:solidFill>
                  <a:schemeClr val="tx1"/>
                </a:solidFill>
                <a:latin typeface="Bookman Old Style" pitchFamily="18" charset="0"/>
              </a:rPr>
              <a:t>m</a:t>
            </a:r>
            <a:r>
              <a:rPr lang="cs-CZ" b="1" i="1" dirty="0" smtClean="0">
                <a:solidFill>
                  <a:schemeClr val="tx1"/>
                </a:solidFill>
                <a:latin typeface="Bookman Old Style" pitchFamily="18" charset="0"/>
              </a:rPr>
              <a:t>alá  </a:t>
            </a:r>
            <a:r>
              <a:rPr lang="cs-CZ" i="1" dirty="0" smtClean="0">
                <a:solidFill>
                  <a:schemeClr val="tx1"/>
                </a:solidFill>
                <a:latin typeface="Bookman Old Style" pitchFamily="18" charset="0"/>
              </a:rPr>
              <a:t>housenka</a:t>
            </a:r>
            <a:endParaRPr lang="cs-CZ" i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8509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29600" cy="922114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Vyber vhodné dvojice slov a spoj je čarou. </a:t>
            </a:r>
            <a:br>
              <a:rPr lang="cs-CZ" sz="2400" b="1" dirty="0" smtClean="0">
                <a:latin typeface="Comic Sans MS" pitchFamily="66" charset="0"/>
              </a:rPr>
            </a:br>
            <a:r>
              <a:rPr lang="cs-CZ" sz="2400" b="1" dirty="0" smtClean="0">
                <a:latin typeface="Comic Sans MS" pitchFamily="66" charset="0"/>
              </a:rPr>
              <a:t>Doplň chybějící písmena.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Mrak 3"/>
          <p:cNvSpPr/>
          <p:nvPr/>
        </p:nvSpPr>
        <p:spPr>
          <a:xfrm rot="20622225">
            <a:off x="416227" y="1370481"/>
            <a:ext cx="1761591" cy="106548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zlato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Mrak 5"/>
          <p:cNvSpPr/>
          <p:nvPr/>
        </p:nvSpPr>
        <p:spPr>
          <a:xfrm rot="1886674">
            <a:off x="6684679" y="1125145"/>
            <a:ext cx="2001907" cy="1065480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ploutev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Mrak 6"/>
          <p:cNvSpPr/>
          <p:nvPr/>
        </p:nvSpPr>
        <p:spPr>
          <a:xfrm rot="20622225">
            <a:off x="3605982" y="1820953"/>
            <a:ext cx="1761591" cy="1065480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tulipán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Mrak 7"/>
          <p:cNvSpPr/>
          <p:nvPr/>
        </p:nvSpPr>
        <p:spPr>
          <a:xfrm rot="20622225">
            <a:off x="293614" y="5559140"/>
            <a:ext cx="1761591" cy="1065480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hráči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Mrak 8"/>
          <p:cNvSpPr/>
          <p:nvPr/>
        </p:nvSpPr>
        <p:spPr>
          <a:xfrm rot="1506456">
            <a:off x="7283039" y="5515906"/>
            <a:ext cx="1793427" cy="853554"/>
          </a:xfrm>
          <a:prstGeom prst="cloud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polévka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Mrak 9"/>
          <p:cNvSpPr/>
          <p:nvPr/>
        </p:nvSpPr>
        <p:spPr>
          <a:xfrm rot="1016091">
            <a:off x="2695138" y="4213823"/>
            <a:ext cx="1761591" cy="1134892"/>
          </a:xfrm>
          <a:prstGeom prst="cloud">
            <a:avLst/>
          </a:prstGeom>
          <a:solidFill>
            <a:srgbClr val="002060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psi</a:t>
            </a:r>
            <a:endParaRPr lang="cs-CZ" sz="24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1" name="Vodorovný svitek 10"/>
          <p:cNvSpPr/>
          <p:nvPr/>
        </p:nvSpPr>
        <p:spPr>
          <a:xfrm rot="1189387">
            <a:off x="456010" y="2826648"/>
            <a:ext cx="1532300" cy="1033272"/>
          </a:xfrm>
          <a:prstGeom prst="horizont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h</a:t>
            </a:r>
            <a:r>
              <a:rPr lang="cs-CZ" sz="2000" b="1" dirty="0" err="1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ověz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__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13" name="Vodorovný svitek 12"/>
          <p:cNvSpPr/>
          <p:nvPr/>
        </p:nvSpPr>
        <p:spPr>
          <a:xfrm rot="1189387">
            <a:off x="3057936" y="2957509"/>
            <a:ext cx="1925052" cy="1033272"/>
          </a:xfrm>
          <a:prstGeom prst="horizont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FF0000"/>
                </a:solidFill>
                <a:latin typeface="Arial Black" pitchFamily="34" charset="0"/>
              </a:rPr>
              <a:t>p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rav__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Vodorovný svitek 13"/>
          <p:cNvSpPr/>
          <p:nvPr/>
        </p:nvSpPr>
        <p:spPr>
          <a:xfrm rot="19619034">
            <a:off x="6195878" y="4603273"/>
            <a:ext cx="1532300" cy="1033272"/>
          </a:xfrm>
          <a:prstGeom prst="horizont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FF0000"/>
                </a:solidFill>
                <a:latin typeface="Arial Black" pitchFamily="34" charset="0"/>
              </a:rPr>
              <a:t>z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vadl__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" name="Vodorovný svitek 15"/>
          <p:cNvSpPr/>
          <p:nvPr/>
        </p:nvSpPr>
        <p:spPr>
          <a:xfrm rot="1189387">
            <a:off x="7061415" y="3368993"/>
            <a:ext cx="1532300" cy="1033272"/>
          </a:xfrm>
          <a:prstGeom prst="horizont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r</a:t>
            </a:r>
            <a:r>
              <a:rPr lang="cs-CZ" sz="2000" b="1" dirty="0" err="1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yz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__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17" name="Vodorovný svitek 16"/>
          <p:cNvSpPr/>
          <p:nvPr/>
        </p:nvSpPr>
        <p:spPr>
          <a:xfrm rot="1189387">
            <a:off x="3013959" y="5606976"/>
            <a:ext cx="1532300" cy="1033272"/>
          </a:xfrm>
          <a:prstGeom prst="horizont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  <a:latin typeface="Arial Black" pitchFamily="34" charset="0"/>
              </a:rPr>
              <a:t>r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yb__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8" name="Vodorovný svitek 17"/>
          <p:cNvSpPr/>
          <p:nvPr/>
        </p:nvSpPr>
        <p:spPr>
          <a:xfrm rot="19506173">
            <a:off x="1967042" y="1528795"/>
            <a:ext cx="1667413" cy="1033272"/>
          </a:xfrm>
          <a:prstGeom prst="horizont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000" b="1" dirty="0" err="1" smtClean="0">
                <a:solidFill>
                  <a:srgbClr val="FF0000"/>
                </a:solidFill>
                <a:latin typeface="Arial Black" pitchFamily="34" charset="0"/>
              </a:rPr>
              <a:t>ladov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__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9" name="Vodorovný svitek 18"/>
          <p:cNvSpPr/>
          <p:nvPr/>
        </p:nvSpPr>
        <p:spPr>
          <a:xfrm rot="1189387">
            <a:off x="5665339" y="1963123"/>
            <a:ext cx="1925052" cy="1033272"/>
          </a:xfrm>
          <a:prstGeom prst="horizont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FF0000"/>
                </a:solidFill>
                <a:latin typeface="Arial Black" pitchFamily="34" charset="0"/>
              </a:rPr>
              <a:t>f</a:t>
            </a:r>
            <a:r>
              <a:rPr lang="cs-CZ" sz="2000" b="1" dirty="0" err="1" smtClean="0">
                <a:solidFill>
                  <a:srgbClr val="FF0000"/>
                </a:solidFill>
                <a:latin typeface="Arial Black" pitchFamily="34" charset="0"/>
              </a:rPr>
              <a:t>otbalov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__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0" name="Mrak 19"/>
          <p:cNvSpPr/>
          <p:nvPr/>
        </p:nvSpPr>
        <p:spPr>
          <a:xfrm rot="20622225">
            <a:off x="4666378" y="5573851"/>
            <a:ext cx="1761591" cy="1065480"/>
          </a:xfrm>
          <a:prstGeom prst="cloud">
            <a:avLst/>
          </a:prstGeom>
          <a:solidFill>
            <a:schemeClr val="bg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úhel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Mrak 20"/>
          <p:cNvSpPr/>
          <p:nvPr/>
        </p:nvSpPr>
        <p:spPr>
          <a:xfrm>
            <a:off x="5061518" y="3569246"/>
            <a:ext cx="1761591" cy="1065480"/>
          </a:xfrm>
          <a:prstGeom prst="cloud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úly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Vodorovný svitek 23"/>
          <p:cNvSpPr/>
          <p:nvPr/>
        </p:nvSpPr>
        <p:spPr>
          <a:xfrm rot="20623891">
            <a:off x="869629" y="4079570"/>
            <a:ext cx="1532300" cy="1033272"/>
          </a:xfrm>
          <a:prstGeom prst="horizont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FF0000"/>
                </a:solidFill>
                <a:latin typeface="Arial Black" pitchFamily="34" charset="0"/>
              </a:rPr>
              <a:t>v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čel__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463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Vytvoř přídavná jména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92796"/>
            <a:ext cx="8229600" cy="56886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chemeClr val="bg1"/>
                </a:solidFill>
                <a:latin typeface="Comic Sans MS" pitchFamily="66" charset="0"/>
              </a:rPr>
              <a:t>p</a:t>
            </a: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okrm bez masa</a:t>
            </a:r>
          </a:p>
          <a:p>
            <a:pPr marL="0" indent="0">
              <a:buNone/>
            </a:pPr>
            <a:endParaRPr lang="cs-CZ" sz="2400" b="1" dirty="0">
              <a:solidFill>
                <a:schemeClr val="bg1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bg1"/>
                </a:solidFill>
                <a:latin typeface="Comic Sans MS" pitchFamily="66" charset="0"/>
              </a:rPr>
              <a:t>s</a:t>
            </a: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tůl  ze  dřeva </a:t>
            </a:r>
          </a:p>
          <a:p>
            <a:pPr marL="0" indent="0">
              <a:buNone/>
            </a:pPr>
            <a:endParaRPr lang="cs-CZ" sz="24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bg1"/>
                </a:solidFill>
                <a:latin typeface="Comic Sans MS" pitchFamily="66" charset="0"/>
              </a:rPr>
              <a:t>d</a:t>
            </a: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ítě  bez  zubů </a:t>
            </a:r>
          </a:p>
          <a:p>
            <a:pPr marL="0" indent="0">
              <a:buNone/>
            </a:pPr>
            <a:endParaRPr lang="cs-CZ" sz="2400" b="1" dirty="0">
              <a:solidFill>
                <a:schemeClr val="bg1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bg1"/>
                </a:solidFill>
                <a:latin typeface="Comic Sans MS" pitchFamily="66" charset="0"/>
              </a:rPr>
              <a:t>č</a:t>
            </a: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lověk  bez  citů</a:t>
            </a:r>
          </a:p>
          <a:p>
            <a:pPr marL="0" indent="0">
              <a:buNone/>
            </a:pPr>
            <a:endParaRPr lang="cs-CZ" sz="2400" b="1" dirty="0">
              <a:solidFill>
                <a:schemeClr val="bg1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bg1"/>
                </a:solidFill>
                <a:latin typeface="Comic Sans MS" pitchFamily="66" charset="0"/>
              </a:rPr>
              <a:t>t</a:t>
            </a: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exty  bez  významu</a:t>
            </a:r>
          </a:p>
          <a:p>
            <a:pPr marL="0" indent="0">
              <a:buNone/>
            </a:pPr>
            <a:endParaRPr lang="cs-CZ" sz="2400" b="1" dirty="0">
              <a:solidFill>
                <a:schemeClr val="bg1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bg1"/>
                </a:solidFill>
                <a:latin typeface="Comic Sans MS" pitchFamily="66" charset="0"/>
              </a:rPr>
              <a:t>m</a:t>
            </a: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ost z  kamene</a:t>
            </a:r>
          </a:p>
          <a:p>
            <a:pPr marL="0" indent="0">
              <a:buNone/>
            </a:pPr>
            <a:endParaRPr lang="cs-CZ" sz="2400" b="1" dirty="0">
              <a:solidFill>
                <a:schemeClr val="bg1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             </a:t>
            </a:r>
            <a:endParaRPr lang="cs-CZ" sz="24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4139952" y="1268760"/>
            <a:ext cx="3096344" cy="864096"/>
          </a:xfrm>
          <a:prstGeom prst="horizontalScroll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dorovný svitek 5"/>
          <p:cNvSpPr/>
          <p:nvPr/>
        </p:nvSpPr>
        <p:spPr>
          <a:xfrm>
            <a:off x="4932040" y="2132856"/>
            <a:ext cx="3096344" cy="860997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dorovný svitek 6"/>
          <p:cNvSpPr/>
          <p:nvPr/>
        </p:nvSpPr>
        <p:spPr>
          <a:xfrm>
            <a:off x="3923928" y="2936565"/>
            <a:ext cx="3096344" cy="864096"/>
          </a:xfrm>
          <a:prstGeom prst="horizontalScroll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dorovný svitek 7"/>
          <p:cNvSpPr/>
          <p:nvPr/>
        </p:nvSpPr>
        <p:spPr>
          <a:xfrm>
            <a:off x="4932040" y="3772615"/>
            <a:ext cx="3096344" cy="864096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dorovný svitek 8"/>
          <p:cNvSpPr/>
          <p:nvPr/>
        </p:nvSpPr>
        <p:spPr>
          <a:xfrm>
            <a:off x="3882332" y="4636711"/>
            <a:ext cx="3096344" cy="864096"/>
          </a:xfrm>
          <a:prstGeom prst="horizontalScroll">
            <a:avLst/>
          </a:prstGeom>
          <a:solidFill>
            <a:schemeClr val="accent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dorovný svitek 9"/>
          <p:cNvSpPr/>
          <p:nvPr/>
        </p:nvSpPr>
        <p:spPr>
          <a:xfrm>
            <a:off x="3131840" y="5457083"/>
            <a:ext cx="3096344" cy="864096"/>
          </a:xfrm>
          <a:prstGeom prst="horizontalScrol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3088" y="4932943"/>
            <a:ext cx="1998996" cy="1912373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2" name="Mrak 11"/>
          <p:cNvSpPr/>
          <p:nvPr/>
        </p:nvSpPr>
        <p:spPr>
          <a:xfrm rot="1302077">
            <a:off x="7445271" y="4524280"/>
            <a:ext cx="1656184" cy="592489"/>
          </a:xfrm>
          <a:prstGeom prst="cloud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err="1">
                <a:solidFill>
                  <a:schemeClr val="tx1"/>
                </a:solidFill>
                <a:latin typeface="Comic Sans MS" pitchFamily="66" charset="0"/>
              </a:rPr>
              <a:t>u</a:t>
            </a:r>
            <a:r>
              <a:rPr lang="cs-CZ" sz="1600" b="1" dirty="0" err="1" smtClean="0">
                <a:solidFill>
                  <a:schemeClr val="tx1"/>
                </a:solidFill>
                <a:latin typeface="Comic Sans MS" pitchFamily="66" charset="0"/>
              </a:rPr>
              <a:t>směvav</a:t>
            </a:r>
            <a:endParaRPr lang="cs-CZ" sz="16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cs-CZ" sz="1600" b="1" dirty="0" smtClean="0">
                <a:solidFill>
                  <a:schemeClr val="tx1"/>
                </a:solidFill>
                <a:latin typeface="Comic Sans MS" pitchFamily="66" charset="0"/>
              </a:rPr>
              <a:t>klaun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8643220" y="4780886"/>
            <a:ext cx="228600" cy="2286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37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548680"/>
          </a:xfrm>
        </p:spPr>
        <p:txBody>
          <a:bodyPr>
            <a:normAutofit/>
          </a:bodyPr>
          <a:lstStyle/>
          <a:p>
            <a:pPr algn="l"/>
            <a:r>
              <a:rPr lang="cs-CZ" sz="2400" u="sng" dirty="0" smtClean="0">
                <a:solidFill>
                  <a:schemeClr val="bg1"/>
                </a:solidFill>
              </a:rPr>
              <a:t>Použité zdroje</a:t>
            </a:r>
            <a:endParaRPr lang="cs-CZ" sz="2400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56" y="404664"/>
            <a:ext cx="8856984" cy="6093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u="sng" dirty="0">
                <a:solidFill>
                  <a:schemeClr val="bg1"/>
                </a:solidFill>
                <a:hlinkClick r:id="rId2"/>
              </a:rPr>
              <a:t>http://www.google.cz/imgres?q=obr%C3%A1zky+%C4%8Dert&amp;hl=cs&amp;sa=X&amp;biw=1366&amp;bih=523&amp;tbm=isch&amp;prmd=imvns&amp;tbnid=Vtea4XLnX_ngKM:&amp;imgrefurl=http://www.predskolaci.cz/%3Fp%3D8487&amp;docid=ZykQESSywYCTCM&amp;imgurl=http://</a:t>
            </a:r>
            <a:r>
              <a:rPr lang="cs-CZ" sz="1400" u="sng" dirty="0">
                <a:solidFill>
                  <a:srgbClr val="FFFF00"/>
                </a:solidFill>
                <a:hlinkClick r:id="rId2"/>
              </a:rPr>
              <a:t>www.predskolaci.cz/wp-content/uploads/2009/11/cert-001.jpg&amp;w=531&amp;h=555&amp;ei=L8DkTvWjB4eB4gTfo7H-BA&amp;zoom=1&amp;iact=rc&amp;dur=982&amp;sig=114264502479598340262&amp;page=3&amp;tbnh=129&amp;tbnw=123&amp;start=28&amp;ndsp=17&amp;ved=1t:429,r:13,s:28&amp;tx=77&amp;ty=103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400" u="sng" dirty="0">
                <a:hlinkClick r:id="rId3"/>
              </a:rPr>
              <a:t>http://www.google.cz/imgres?q=obr%C3%A1zky&amp;hl=cs&amp;sa=X&amp;biw=1366&amp;bih=523&amp;tbm=isch&amp;prmd=imvns&amp;tbnid=k1bftsqZGVyeJM:&amp;imgrefurl=http://www.davona.cz/863-detske-obrazky/&amp;docid=cQSEQ03r0tNrfM&amp;imgurl=http://www.davona.cz/userdata/shopimg/davona/image/detske/hlemyzd.JPG&amp;w=500&amp;h=400&amp;ei=odTTTrKkK4zN4QStkNTtDQ&amp;zoom=1&amp;iact=rc&amp;dur=1076&amp;sig=114264502479598340262&amp;page=1&amp;tbnh=139&amp;tbnw=165&amp;start=0&amp;ndsp=13&amp;ved=1t:429,r:4,s:0&amp;tx=115&amp;ty=41</a:t>
            </a:r>
            <a:r>
              <a:rPr lang="cs-CZ" sz="1400" dirty="0"/>
              <a:t> 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http://images.google.com/imgres?q=%C4%8D%C3%A1p&amp;hl=cs&amp;biw=1366&amp;bih=523&amp;gbv=2&amp;tbm=isch&amp;tbnid=jZr4FwgVGw5nlM:&amp;imgrefurl=http://www.futuranp.eu/~jirka/ziv/index.htm&amp;docid=DS6mI426E7w0CM&amp;imgurl=http://www.futuranp.eu/~</a:t>
            </a:r>
            <a:r>
              <a:rPr lang="cs-CZ" sz="1400" dirty="0" smtClean="0"/>
              <a:t>jirka/ziv/tn00012.jpg&amp;w=195&amp;h=200&amp;ei=3_lMT6qHDoGCOp6O2awC&amp;zoom=1&amp;iact=hc&amp;vpx=773&amp;vpy=187&amp;dur=296&amp;hovh=160&amp;hovw=156&amp;tx=51&amp;ty=74&amp;sig=109203467014678765387&amp;page=3&amp;tbnh=144&amp;tbnw=139&amp;start=33&amp;ndsp=21&amp;ved=1t:429,r:3,s:33</a:t>
            </a:r>
          </a:p>
          <a:p>
            <a:pPr marL="0" indent="0">
              <a:buNone/>
            </a:pPr>
            <a:r>
              <a:rPr lang="cs-CZ" sz="1400" dirty="0"/>
              <a:t>http://images.google.com/imgres?q=ryba&amp;hl=cs&amp;biw=1366&amp;bih=523&amp;gbv=2&amp;tbm=isch&amp;tbnid=Jmxh46bIt3NXNM:&amp;imgrefurl=http://zelvicka.pise.cz/111321-ryba-v-alobalu-s-brambory.html&amp;docid=qHvPEMp7bETAVM&amp;imgurl=http://</a:t>
            </a:r>
            <a:r>
              <a:rPr lang="cs-CZ" sz="1400" dirty="0" smtClean="0"/>
              <a:t>www.pise.cz/blog/img/zelvicka/124213.jpg&amp;w=600&amp;h=449&amp;ei=NfpMT6rbL8edOoagnZsC&amp;zoom=1&amp;iact=hc&amp;vpx=957&amp;vpy=158&amp;dur=140&amp;hovh=194&amp;hovw=260&amp;tx=173&amp;ty=101&amp;sig=109203467014678765387&amp;page=3&amp;tbnh=160&amp;tbnw=213&amp;start=30&amp;ndsp=17&amp;ved=1t:429,r:4,s:30</a:t>
            </a:r>
          </a:p>
          <a:p>
            <a:pPr marL="0" indent="0">
              <a:buNone/>
            </a:pPr>
            <a:r>
              <a:rPr lang="cs-CZ" sz="1400" dirty="0"/>
              <a:t>http://images.google.com/imgres?q=%C5%BEelva&amp;hl=cs&amp;biw=1366&amp;bih=523&amp;gbv=2&amp;tbm=isch&amp;tbnid=PGaX0V01XompCM:&amp;imgrefurl=http://www.cmccd.edu/Tortoise-Tracs&amp;docid=xe4X6y8Tf5-DiM&amp;imgurl=http://</a:t>
            </a:r>
            <a:r>
              <a:rPr lang="cs-CZ" sz="1400" dirty="0" smtClean="0"/>
              <a:t>www.cmccd.edu/user_images/tortoise_1.jpg&amp;w=1024&amp;h=768&amp;ei=evpMT5awBsjsObz-gJwC&amp;zoom=1&amp;iact=rc&amp;dur=125&amp;sig=109203467014678765387&amp;page=13&amp;tbnh=152&amp;tbnw=203&amp;start=181&amp;ndsp=15&amp;ved=1t:429,r:4,s:181&amp;tx=187&amp;ty=93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17615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6632"/>
            <a:ext cx="885698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http</a:t>
            </a:r>
            <a:r>
              <a:rPr lang="cs-CZ" sz="1400" dirty="0"/>
              <a:t>://images.google.com/imgres?q=chlape%C4%8Dek&amp;hl=cs&amp;gbv=2&amp;biw=1366&amp;bih=523&amp;tbm=isch&amp;tbnid=nGN7h_RNriG8iM:&amp;imgrefurl=http://www.asistentka.cz/node/10755&amp;docid=pThMOuSwJhYqpM&amp;imgurl=http://</a:t>
            </a:r>
            <a:r>
              <a:rPr lang="cs-CZ" sz="1400" dirty="0" smtClean="0"/>
              <a:t>www.asistentka.cz/files/Chlape%2525C4%25258Dek.jpg&amp;w=300&amp;h=308&amp;ei=7f1MT4bDH8HoObjnrbQC&amp;zoom=1&amp;iact=rc&amp;dur=467&amp;sig=109203467014678765387&amp;page=13&amp;tbnh=155&amp;tbnw=150&amp;start=213&amp;ndsp=18&amp;ved=1t:429,r:14,s:213&amp;tx=107&amp;ty=80</a:t>
            </a:r>
          </a:p>
          <a:p>
            <a:pPr marL="0" indent="0">
              <a:buNone/>
            </a:pPr>
            <a:r>
              <a:rPr lang="cs-CZ" sz="1400" dirty="0"/>
              <a:t>http://images.google.com/imgres?q=housenka&amp;hl=cs&amp;biw=1366&amp;bih=523&amp;gbv=2&amp;tbm=isch&amp;tbnid=Ls2LBiDsGBKcNM:&amp;imgrefurl=http://www.educol.net/coloriage-chenille-i18011.html&amp;docid=WEkIfqJZN9HEvM&amp;imgurl=http://</a:t>
            </a:r>
            <a:r>
              <a:rPr lang="cs-CZ" sz="1400" dirty="0" smtClean="0"/>
              <a:t>www.educol.net/coloriage-chenille-dm18011.jpg&amp;w=750&amp;h=531&amp;ei=KwFNT8O0HMiWOpW56LwC&amp;zoom=1&amp;iact=rc&amp;dur=172&amp;sig=109203467014678765387&amp;page=6&amp;tbnh=151&amp;tbnw=172&amp;start=77&amp;ndsp=17&amp;ved=1t:429,r:4,s:77&amp;tx=55&amp;ty=50</a:t>
            </a:r>
          </a:p>
          <a:p>
            <a:pPr marL="0" indent="0">
              <a:buNone/>
            </a:pPr>
            <a:r>
              <a:rPr lang="cs-CZ" sz="1400" dirty="0"/>
              <a:t>http://images.google.com/imgres?q=klaun&amp;start=246&amp;hl=cs&amp;biw=1366&amp;bih=523&amp;gbv=2&amp;tbm=isch&amp;tbnid=LSz9iXefrwAJOM:&amp;imgrefurl=http://www.vetrusice.cz/project/&amp;docid=Sx2qsoH5fUUcEM&amp;imgurl=http://www.vetrusice.cz/data/pictures/5981_klaun2.jpg&amp;w=600&amp;h=574&amp;ei=wQFNT4LZNMqUOsnAtZkC&amp;zoom=1&amp;chk=sbg&amp;iact=rc&amp;dur=1155&amp;sig=109203467014678765387&amp;page=13&amp;tbnh=144&amp;tbnw=151&amp;ndsp=20&amp;ved=1t:429,r:16,s:246&amp;tx=77&amp;ty=38</a:t>
            </a:r>
          </a:p>
        </p:txBody>
      </p:sp>
    </p:spTree>
    <p:extLst>
      <p:ext uri="{BB962C8B-B14F-4D97-AF65-F5344CB8AC3E}">
        <p14:creationId xmlns:p14="http://schemas.microsoft.com/office/powerpoint/2010/main" val="366283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376</Words>
  <Application>Microsoft Office PowerPoint</Application>
  <PresentationFormat>Předvádění na obrazovce (4:3)</PresentationFormat>
  <Paragraphs>78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PŘÍDAVNÁ  JMÉNA</vt:lpstr>
      <vt:lpstr>V textu podtrhni přídavná jména. Přídavná jména rozděl na měkká a tvrdá.</vt:lpstr>
      <vt:lpstr>Slovní spojení přepiš v daném pádě a čísle.</vt:lpstr>
      <vt:lpstr>Vyber vhodné dvojice slov a spoj je čarou.  Doplň chybějící písmena.</vt:lpstr>
      <vt:lpstr>Vytvoř přídavná jména</vt:lpstr>
      <vt:lpstr>Použité zdroje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PŘÍDAVNÁ  JMÉNA</dc:title>
  <dc:creator>07Z2</dc:creator>
  <cp:lastModifiedBy>Spravce</cp:lastModifiedBy>
  <cp:revision>23</cp:revision>
  <dcterms:created xsi:type="dcterms:W3CDTF">2012-02-09T18:46:28Z</dcterms:created>
  <dcterms:modified xsi:type="dcterms:W3CDTF">2014-05-20T12:10:43Z</dcterms:modified>
</cp:coreProperties>
</file>