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EA7B-6BF6-4921-86B9-088CFB57725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DC784-9F58-4B5B-A189-2D9EA7045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902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EA7B-6BF6-4921-86B9-088CFB57725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DC784-9F58-4B5B-A189-2D9EA7045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4478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EA7B-6BF6-4921-86B9-088CFB57725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DC784-9F58-4B5B-A189-2D9EA7045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80308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EA7B-6BF6-4921-86B9-088CFB57725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DC784-9F58-4B5B-A189-2D9EA7045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32376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EA7B-6BF6-4921-86B9-088CFB57725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DC784-9F58-4B5B-A189-2D9EA7045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1612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EA7B-6BF6-4921-86B9-088CFB57725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DC784-9F58-4B5B-A189-2D9EA7045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348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EA7B-6BF6-4921-86B9-088CFB57725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DC784-9F58-4B5B-A189-2D9EA7045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8732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EA7B-6BF6-4921-86B9-088CFB57725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DC784-9F58-4B5B-A189-2D9EA7045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796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EA7B-6BF6-4921-86B9-088CFB57725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DC784-9F58-4B5B-A189-2D9EA7045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7737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EA7B-6BF6-4921-86B9-088CFB57725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DC784-9F58-4B5B-A189-2D9EA7045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22412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AEA7B-6BF6-4921-86B9-088CFB57725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DC784-9F58-4B5B-A189-2D9EA7045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99448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33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3AEA7B-6BF6-4921-86B9-088CFB57725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0DC784-9F58-4B5B-A189-2D9EA7045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95620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opice&amp;hl=cs&amp;sa=X&amp;biw=1366&amp;bih=523&amp;tbm=isch&amp;prmd=imvns&amp;tbnid=tBD81JNqeZajOM:&amp;imgrefurl=http://www.katils.estranky.cz/fotoalbum/zviratka/opicky/opice.jpg.html&amp;docid=NntNCAzmOTdPoM&amp;imgurl=http://www.katils.estranky.cz/img/mid/18/opice.jpg&amp;w=460&amp;h=345&amp;ei=JOI7T9KaMImHhQechsjpCQ&amp;zoom=1&amp;iact=rc&amp;dur=343&amp;sig=117157939901453590118&amp;page=3&amp;tbnh=162&amp;tbnw=215&amp;start=30&amp;ndsp=16&amp;ved=1t:429,r:10,s:30&amp;tx=181&amp;ty=129" TargetMode="External"/><Relationship Id="rId7" Type="http://schemas.openxmlformats.org/officeDocument/2006/relationships/hyperlink" Target="http://www.google.cz/imgres?q=ko%C5%A5ata&amp;hl=cs&amp;sa=X&amp;biw=1366&amp;bih=523&amp;tbm=isch&amp;prmd=imvnsr&amp;tbnid=Dj908JKscsGboM:&amp;imgrefurl=http://www.puzzle-prodej.cz/tri-kotata/&amp;docid=tHGXcdRXu_pNrM&amp;imgurl=http://www.puzzle-prodej.cz/gallery/c51168.jpg&amp;w=600&amp;h=415&amp;ei=lPQ7T53qAtO2hAfdrM3pCQ&amp;zoom=1&amp;iact=hc&amp;vpx=518&amp;vpy=187&amp;dur=93&amp;hovh=187&amp;hovw=270&amp;tx=151&amp;ty=83&amp;sig=117157939901453590118&amp;page=1&amp;tbnh=135&amp;tbnw=180&amp;start=0&amp;ndsp=12&amp;ved=1t:429,r:2,s:0" TargetMode="External"/><Relationship Id="rId2" Type="http://schemas.openxmlformats.org/officeDocument/2006/relationships/hyperlink" Target="http://www.google.cz/imgres?q=delf%C3%ADn&amp;hl=cs&amp;sa=X&amp;biw=1366&amp;bih=523&amp;tbm=isch&amp;prmd=imvns&amp;tbnid=jAouvM1x7T2D-M:&amp;imgrefurl=http://tapety.superhry.cz/fauna/morsti-zivocichove/delfin/&amp;docid=2SPyubeUbi_zIM&amp;imgurl=http://data6.superhry.cz/TSO_40e1f8z/800/000/561-800.jpg&amp;w=800&amp;h=600&amp;ei=ud87T5m0Ms6ChQeD7pzpCQ&amp;zoom=1&amp;iact=hc&amp;vpx=670&amp;vpy=129&amp;dur=318&amp;hovh=194&amp;hovw=259&amp;tx=130&amp;ty=58&amp;sig=117157939901453590118&amp;page=4&amp;tbnh=150&amp;tbnw=204&amp;start=47&amp;ndsp=16&amp;ved=1t:429,r:7,s:4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rancesca-konici.estranky.cz/fotoalbum/divoci-kone/divoky-konicek.-.html" TargetMode="External"/><Relationship Id="rId5" Type="http://schemas.openxmlformats.org/officeDocument/2006/relationships/hyperlink" Target="http://www.google.cz/imgres?q=slon&amp;hl=cs&amp;sa=X&amp;biw=1366&amp;bih=523&amp;tbm=isch&amp;prmd=imvns&amp;tbnid=XxUeMFWk_uHrYM:&amp;imgrefurl=http://nikca0a0alex.blog.cz/&amp;docid=8gx7molov8y-MM&amp;imgurl=http://www.djeman.wz.cz/Obr%25E1zky/Na%2520web/Zviratka_prejmenovane/slon.jpg&amp;w=1024&amp;h=768&amp;ei=AO07T_n7EceWOtib2N4C&amp;zoom=1&amp;iact=hc&amp;vpx=885&amp;vpy=10&amp;dur=1529&amp;hovh=194&amp;hovw=259&amp;tx=192&amp;ty=75&amp;sig=117157939901453590118&amp;page=6&amp;tbnh=148&amp;tbnw=194&amp;start=81&amp;ndsp=18&amp;ved=1t:429,r:4,s:81" TargetMode="External"/><Relationship Id="rId4" Type="http://schemas.openxmlformats.org/officeDocument/2006/relationships/hyperlink" Target="http://www.google.cz/imgres?q=kot%C4%9B&amp;hl=cs&amp;sa=X&amp;biw=1366&amp;bih=523&amp;tbm=isch&amp;prmd=imvnsl&amp;tbnid=vYJ_kObe-S7c4M:&amp;imgrefurl=http://wallpapers.cyberserver.cz/spici-kote/d526.htm&amp;docid=k5ei-myJCydXwM&amp;imgurl=http://wallpapers.cyberserver.cz/data/wallpapers/640_480/526.jpg&amp;w=640&amp;h=480&amp;ei=A-Q7T-umGYSChQfOlsnpCQ&amp;zoom=1&amp;iact=rc&amp;dur=190&amp;sig=117157939901453590118&amp;page=5&amp;tbnh=152&amp;tbnw=209&amp;start=65&amp;ndsp=15&amp;ved=1t:429,r:12,s:65&amp;tx=72&amp;ty=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1263" y="315913"/>
            <a:ext cx="4181475" cy="6230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30886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 rot="251208">
            <a:off x="723697" y="86564"/>
            <a:ext cx="7162029" cy="2484531"/>
          </a:xfrm>
          <a:prstGeom prst="cloud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815842" y="404664"/>
            <a:ext cx="4946739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latin typeface="Cooper Black" pitchFamily="18" charset="0"/>
              </a:rPr>
              <a:t>PŘÍDAVNÁ  </a:t>
            </a:r>
          </a:p>
          <a:p>
            <a:pPr algn="ctr"/>
            <a:r>
              <a:rPr lang="cs-CZ" sz="6000" dirty="0" smtClean="0">
                <a:latin typeface="Cooper Black" pitchFamily="18" charset="0"/>
              </a:rPr>
              <a:t>JMÉNA</a:t>
            </a:r>
            <a:endParaRPr lang="cs-CZ" sz="6000" dirty="0">
              <a:latin typeface="Cooper Black" pitchFamily="18" charset="0"/>
            </a:endParaRPr>
          </a:p>
        </p:txBody>
      </p:sp>
      <p:sp>
        <p:nvSpPr>
          <p:cNvPr id="7" name="Mrak 6"/>
          <p:cNvSpPr/>
          <p:nvPr/>
        </p:nvSpPr>
        <p:spPr>
          <a:xfrm rot="20377050">
            <a:off x="4996141" y="1598177"/>
            <a:ext cx="4078906" cy="1928361"/>
          </a:xfrm>
          <a:prstGeom prst="cloud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FF0000"/>
                </a:solidFill>
                <a:latin typeface="Cooper Black" pitchFamily="18" charset="0"/>
              </a:rPr>
              <a:t>TVRDÁ</a:t>
            </a:r>
          </a:p>
          <a:p>
            <a:pPr algn="ctr"/>
            <a:r>
              <a:rPr lang="cs-CZ" sz="2400" dirty="0" smtClean="0">
                <a:solidFill>
                  <a:srgbClr val="FF0000"/>
                </a:solidFill>
                <a:latin typeface="Cooper Black" pitchFamily="18" charset="0"/>
              </a:rPr>
              <a:t>(vzor  MLADÝ)</a:t>
            </a:r>
            <a:endParaRPr lang="cs-CZ" sz="2400" dirty="0">
              <a:solidFill>
                <a:srgbClr val="FF0000"/>
              </a:solidFill>
              <a:latin typeface="Cooper Black" pitchFamily="18" charset="0"/>
            </a:endParaRPr>
          </a:p>
        </p:txBody>
      </p:sp>
      <p:pic>
        <p:nvPicPr>
          <p:cNvPr id="1026" name="Picture 2" descr="http://data6.superhry.cz/TSO_40e1f8z/800/000/561-80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4581128"/>
            <a:ext cx="2688233" cy="2017237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Výbuch 2 9"/>
          <p:cNvSpPr/>
          <p:nvPr/>
        </p:nvSpPr>
        <p:spPr>
          <a:xfrm>
            <a:off x="2267744" y="5013177"/>
            <a:ext cx="1872208" cy="1850326"/>
          </a:xfrm>
          <a:prstGeom prst="irregularSeal2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 rot="19433730">
            <a:off x="2520424" y="5424810"/>
            <a:ext cx="1243088" cy="9496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oper Black" pitchFamily="18" charset="0"/>
              </a:rPr>
              <a:t>   hrav</a:t>
            </a:r>
            <a:r>
              <a:rPr lang="cs-CZ" dirty="0" smtClean="0">
                <a:solidFill>
                  <a:srgbClr val="FF0000"/>
                </a:solidFill>
                <a:latin typeface="Cooper Black" pitchFamily="18" charset="0"/>
              </a:rPr>
              <a:t>ý</a:t>
            </a:r>
            <a:r>
              <a:rPr lang="cs-CZ" dirty="0" smtClean="0">
                <a:latin typeface="Cooper Black" pitchFamily="18" charset="0"/>
              </a:rPr>
              <a:t> </a:t>
            </a:r>
          </a:p>
          <a:p>
            <a:pPr algn="ctr"/>
            <a:r>
              <a:rPr lang="cs-CZ" dirty="0">
                <a:latin typeface="Cooper Black" pitchFamily="18" charset="0"/>
              </a:rPr>
              <a:t>d</a:t>
            </a:r>
            <a:r>
              <a:rPr lang="cs-CZ" dirty="0" smtClean="0">
                <a:latin typeface="Cooper Black" pitchFamily="18" charset="0"/>
              </a:rPr>
              <a:t>elfín</a:t>
            </a:r>
          </a:p>
          <a:p>
            <a:pPr algn="ctr"/>
            <a:r>
              <a:rPr lang="cs-CZ" dirty="0" smtClean="0">
                <a:solidFill>
                  <a:srgbClr val="FF0000"/>
                </a:solidFill>
                <a:latin typeface="Cooper Black" pitchFamily="18" charset="0"/>
              </a:rPr>
              <a:t>(mladý)</a:t>
            </a:r>
            <a:endParaRPr lang="cs-CZ" dirty="0">
              <a:solidFill>
                <a:srgbClr val="FF0000"/>
              </a:solidFill>
              <a:latin typeface="Cooper Black" pitchFamily="18" charset="0"/>
            </a:endParaRPr>
          </a:p>
        </p:txBody>
      </p:sp>
      <p:pic>
        <p:nvPicPr>
          <p:cNvPr id="1028" name="Picture 4" descr="http://www.katils.estranky.cz/img/mid/18/opic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581127"/>
            <a:ext cx="2956803" cy="2217603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Výbuch 2 13"/>
          <p:cNvSpPr/>
          <p:nvPr/>
        </p:nvSpPr>
        <p:spPr>
          <a:xfrm>
            <a:off x="5004048" y="4049297"/>
            <a:ext cx="1872208" cy="1850326"/>
          </a:xfrm>
          <a:prstGeom prst="irregularSeal2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 rot="19484863">
            <a:off x="5343713" y="4566243"/>
            <a:ext cx="10294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Cooper Black" pitchFamily="18" charset="0"/>
              </a:rPr>
              <a:t>zvědav</a:t>
            </a:r>
            <a:r>
              <a:rPr lang="cs-CZ" sz="1600" dirty="0" smtClean="0">
                <a:solidFill>
                  <a:srgbClr val="FF0000"/>
                </a:solidFill>
                <a:latin typeface="Cooper Black" pitchFamily="18" charset="0"/>
              </a:rPr>
              <a:t>á</a:t>
            </a:r>
            <a:endParaRPr lang="cs-CZ" sz="1600" dirty="0" smtClean="0">
              <a:latin typeface="Cooper Black" pitchFamily="18" charset="0"/>
            </a:endParaRPr>
          </a:p>
          <a:p>
            <a:r>
              <a:rPr lang="cs-CZ" sz="1600" dirty="0" smtClean="0">
                <a:latin typeface="Cooper Black" pitchFamily="18" charset="0"/>
              </a:rPr>
              <a:t> opice</a:t>
            </a:r>
          </a:p>
          <a:p>
            <a:r>
              <a:rPr lang="cs-CZ" sz="1600" dirty="0" smtClean="0">
                <a:solidFill>
                  <a:srgbClr val="FF0000"/>
                </a:solidFill>
                <a:latin typeface="Cooper Black" pitchFamily="18" charset="0"/>
              </a:rPr>
              <a:t>(mladá)</a:t>
            </a:r>
            <a:endParaRPr lang="cs-CZ" sz="1600" dirty="0">
              <a:solidFill>
                <a:srgbClr val="FF0000"/>
              </a:solidFill>
              <a:latin typeface="Cooper Black" pitchFamily="18" charset="0"/>
            </a:endParaRPr>
          </a:p>
        </p:txBody>
      </p:sp>
      <p:pic>
        <p:nvPicPr>
          <p:cNvPr id="1030" name="Picture 6" descr="http://t3.gstatic.com/images?q=tbn:ANd9GcRix-JBH2f8urk2WfRiOq4XjEllR-5SfYv6pt_UaLsfWmpQktHcCs-wnTLWXw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7278" y="2670931"/>
            <a:ext cx="2466975" cy="1847851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Výbuch 2 16"/>
          <p:cNvSpPr/>
          <p:nvPr/>
        </p:nvSpPr>
        <p:spPr>
          <a:xfrm>
            <a:off x="3605896" y="3299424"/>
            <a:ext cx="1872208" cy="1850326"/>
          </a:xfrm>
          <a:prstGeom prst="irregularSeal2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 rot="19565794">
            <a:off x="4031924" y="3809089"/>
            <a:ext cx="102143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600" dirty="0" smtClean="0">
                <a:latin typeface="Cooper Black" pitchFamily="18" charset="0"/>
              </a:rPr>
              <a:t>ospal</a:t>
            </a:r>
            <a:r>
              <a:rPr lang="cs-CZ" sz="1600" dirty="0" smtClean="0">
                <a:solidFill>
                  <a:srgbClr val="FF0000"/>
                </a:solidFill>
                <a:latin typeface="Cooper Black" pitchFamily="18" charset="0"/>
              </a:rPr>
              <a:t>é</a:t>
            </a:r>
            <a:endParaRPr lang="cs-CZ" sz="1600" dirty="0" smtClean="0">
              <a:latin typeface="Cooper Black" pitchFamily="18" charset="0"/>
            </a:endParaRPr>
          </a:p>
          <a:p>
            <a:pPr algn="ctr"/>
            <a:r>
              <a:rPr lang="cs-CZ" sz="1600" dirty="0" smtClean="0">
                <a:latin typeface="Cooper Black" pitchFamily="18" charset="0"/>
              </a:rPr>
              <a:t>kotě</a:t>
            </a:r>
          </a:p>
          <a:p>
            <a:pPr algn="ctr"/>
            <a:r>
              <a:rPr lang="cs-CZ" sz="1600" dirty="0" smtClean="0">
                <a:solidFill>
                  <a:srgbClr val="FF0000"/>
                </a:solidFill>
                <a:latin typeface="Cooper Black" pitchFamily="18" charset="0"/>
              </a:rPr>
              <a:t>(mladé)</a:t>
            </a:r>
            <a:endParaRPr lang="cs-CZ" sz="1600" dirty="0">
              <a:solidFill>
                <a:srgbClr val="FF0000"/>
              </a:solidFill>
              <a:latin typeface="Cooper Black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2757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 animBg="1"/>
      <p:bldP spid="10" grpId="0" animBg="1"/>
      <p:bldP spid="11" grpId="0"/>
      <p:bldP spid="14" grpId="0" animBg="1"/>
      <p:bldP spid="12" grpId="0"/>
      <p:bldP spid="17" grpId="0" animBg="1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2000" dirty="0" smtClean="0">
                <a:latin typeface="Comic Sans MS" pitchFamily="66" charset="0"/>
              </a:rPr>
              <a:t>V nabídce slov zakroužkuj přídavná jména </a:t>
            </a:r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tvrdá</a:t>
            </a:r>
            <a:r>
              <a:rPr lang="cs-CZ" sz="2000" dirty="0" smtClean="0">
                <a:latin typeface="Comic Sans MS" pitchFamily="66" charset="0"/>
              </a:rPr>
              <a:t> a vepiš je do tabulky. Přídavná jména měkká podtrhni </a:t>
            </a:r>
            <a:r>
              <a:rPr lang="cs-CZ" sz="2000" dirty="0" smtClean="0">
                <a:solidFill>
                  <a:srgbClr val="00B050"/>
                </a:solidFill>
                <a:latin typeface="Comic Sans MS" pitchFamily="66" charset="0"/>
              </a:rPr>
              <a:t>zeleně</a:t>
            </a:r>
            <a:r>
              <a:rPr lang="cs-CZ" sz="2000" dirty="0" smtClean="0">
                <a:latin typeface="Comic Sans MS" pitchFamily="66" charset="0"/>
              </a:rPr>
              <a:t> a přídavná jména přivlastňovací </a:t>
            </a:r>
            <a:r>
              <a:rPr lang="cs-CZ" sz="2000" dirty="0" smtClean="0">
                <a:solidFill>
                  <a:srgbClr val="0070C0"/>
                </a:solidFill>
                <a:latin typeface="Comic Sans MS" pitchFamily="66" charset="0"/>
              </a:rPr>
              <a:t>modře</a:t>
            </a:r>
            <a:r>
              <a:rPr lang="cs-CZ" sz="2000" dirty="0" smtClean="0">
                <a:latin typeface="Comic Sans MS" pitchFamily="66" charset="0"/>
              </a:rPr>
              <a:t>.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568952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dirty="0">
                <a:latin typeface="Cooper Black" pitchFamily="18" charset="0"/>
              </a:rPr>
              <a:t>v</a:t>
            </a:r>
            <a:r>
              <a:rPr lang="cs-CZ" sz="2400" dirty="0" smtClean="0">
                <a:latin typeface="Cooper Black" pitchFamily="18" charset="0"/>
              </a:rPr>
              <a:t>elcí ,  letní ,  tygří ,  fialové ,  Janino ,  cizí ,  ztracené ,  roztržitá ,  sloní ,  Ladova ,  pestrými ,  dědův ,  zpomalené ,  strojní ,  krokodýlí ,  jabloňová ,  přímořské ,  tetiny ,  závodní ,  světlými</a:t>
            </a:r>
            <a:endParaRPr lang="cs-CZ" sz="2400" dirty="0">
              <a:latin typeface="Cooper Black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0465667"/>
              </p:ext>
            </p:extLst>
          </p:nvPr>
        </p:nvGraphicFramePr>
        <p:xfrm>
          <a:off x="4191855" y="2996952"/>
          <a:ext cx="4824536" cy="370332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2729672"/>
                <a:gridCol w="2094864"/>
              </a:tblGrid>
              <a:tr h="298832">
                <a:tc>
                  <a:txBody>
                    <a:bodyPr/>
                    <a:lstStyle/>
                    <a:p>
                      <a:pPr algn="ctr"/>
                      <a:r>
                        <a:rPr lang="cs-CZ" i="1" dirty="0" smtClean="0"/>
                        <a:t>přídavné  jméno  tvrdé</a:t>
                      </a:r>
                      <a:endParaRPr lang="cs-CZ" i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i="1" dirty="0" smtClean="0"/>
                        <a:t>vzor</a:t>
                      </a:r>
                      <a:endParaRPr lang="cs-CZ" i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2" name="Picture 4" descr="http://www.djeman.wz.cz/Obr%E1zky/Na%20web/Zviratka_prejmenovane/slo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05064"/>
            <a:ext cx="3635379" cy="2727970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Výbuch 2 7"/>
          <p:cNvSpPr/>
          <p:nvPr/>
        </p:nvSpPr>
        <p:spPr>
          <a:xfrm rot="4412833">
            <a:off x="2480814" y="3088800"/>
            <a:ext cx="1455577" cy="1832527"/>
          </a:xfrm>
          <a:prstGeom prst="irregularSeal2">
            <a:avLst/>
          </a:prstGeom>
          <a:solidFill>
            <a:schemeClr val="accent6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 rot="1748435">
            <a:off x="2494119" y="3681897"/>
            <a:ext cx="12420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>
                <a:latin typeface="Comic Sans MS" pitchFamily="66" charset="0"/>
              </a:rPr>
              <a:t>z</a:t>
            </a:r>
            <a:r>
              <a:rPr lang="cs-CZ" b="1" i="1" dirty="0" smtClean="0">
                <a:latin typeface="Comic Sans MS" pitchFamily="66" charset="0"/>
              </a:rPr>
              <a:t>tracené </a:t>
            </a:r>
          </a:p>
          <a:p>
            <a:pPr algn="ctr"/>
            <a:r>
              <a:rPr lang="cs-CZ" b="1" i="1" dirty="0" smtClean="0">
                <a:latin typeface="Comic Sans MS" pitchFamily="66" charset="0"/>
              </a:rPr>
              <a:t> slůně</a:t>
            </a:r>
            <a:endParaRPr lang="cs-CZ" b="1" i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9039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16632"/>
            <a:ext cx="6552728" cy="994122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Slovní  spojení napiš v 7. p. č. mn.</a:t>
            </a:r>
            <a:endParaRPr lang="cs-CZ" sz="2800" dirty="0">
              <a:latin typeface="Comic Sans MS" pitchFamily="66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4603820"/>
              </p:ext>
            </p:extLst>
          </p:nvPr>
        </p:nvGraphicFramePr>
        <p:xfrm>
          <a:off x="323528" y="1196752"/>
          <a:ext cx="7056784" cy="342392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2507131"/>
                <a:gridCol w="4549653"/>
              </a:tblGrid>
              <a:tr h="2974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i="1" dirty="0" smtClean="0"/>
                        <a:t>7. p. č. mn.</a:t>
                      </a:r>
                      <a:endParaRPr lang="cs-CZ" sz="2400" i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Black" pitchFamily="34" charset="0"/>
                        </a:rPr>
                        <a:t>divoký</a:t>
                      </a:r>
                      <a:r>
                        <a:rPr lang="cs-CZ" baseline="0" dirty="0" smtClean="0">
                          <a:latin typeface="Arial Black" pitchFamily="34" charset="0"/>
                        </a:rPr>
                        <a:t>  kůň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Black" pitchFamily="34" charset="0"/>
                        </a:rPr>
                        <a:t>zajímavá</a:t>
                      </a:r>
                      <a:r>
                        <a:rPr lang="cs-CZ" baseline="0" dirty="0" smtClean="0">
                          <a:latin typeface="Arial Black" pitchFamily="34" charset="0"/>
                        </a:rPr>
                        <a:t>  nabídka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Black" pitchFamily="34" charset="0"/>
                        </a:rPr>
                        <a:t>ospalé  dítě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Black" pitchFamily="34" charset="0"/>
                        </a:rPr>
                        <a:t>žlutá  růže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Black" pitchFamily="34" charset="0"/>
                        </a:rPr>
                        <a:t>tmavá  noc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Black" pitchFamily="34" charset="0"/>
                        </a:rPr>
                        <a:t>strakaté  kotě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Black" pitchFamily="34" charset="0"/>
                        </a:rPr>
                        <a:t>zklamaná  dívka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Black" pitchFamily="34" charset="0"/>
                        </a:rPr>
                        <a:t>teplý  kabát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divoký konice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4352" y="4221088"/>
            <a:ext cx="3409721" cy="2454028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ýbuch 2 5"/>
          <p:cNvSpPr/>
          <p:nvPr/>
        </p:nvSpPr>
        <p:spPr>
          <a:xfrm rot="2599543">
            <a:off x="4763784" y="5465819"/>
            <a:ext cx="1679935" cy="1436178"/>
          </a:xfrm>
          <a:prstGeom prst="irregularSeal2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8" name="Picture 6" descr="http://www.puzzle-prodej.cz/gallery/c5116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94834"/>
            <a:ext cx="2904425" cy="2008894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Výbuch 2 9"/>
          <p:cNvSpPr/>
          <p:nvPr/>
        </p:nvSpPr>
        <p:spPr>
          <a:xfrm rot="2599543">
            <a:off x="3107600" y="4601723"/>
            <a:ext cx="1679935" cy="1436178"/>
          </a:xfrm>
          <a:prstGeom prst="irregularSeal2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974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000" dirty="0" smtClean="0">
                <a:latin typeface="Cooper Black" pitchFamily="18" charset="0"/>
              </a:rPr>
              <a:t>Od podstatných jmen v mráčku utvoř jména přídavná. Utvořená přídavná jména spoj čarou s podstatnými jmény z nabídky.</a:t>
            </a:r>
            <a:endParaRPr lang="cs-CZ" sz="2000" dirty="0">
              <a:latin typeface="Cooper Black" pitchFamily="18" charset="0"/>
            </a:endParaRPr>
          </a:p>
        </p:txBody>
      </p:sp>
      <p:sp>
        <p:nvSpPr>
          <p:cNvPr id="4" name="Mrak 3"/>
          <p:cNvSpPr/>
          <p:nvPr/>
        </p:nvSpPr>
        <p:spPr>
          <a:xfrm rot="20712552">
            <a:off x="580538" y="1990427"/>
            <a:ext cx="1340471" cy="1028017"/>
          </a:xfrm>
          <a:prstGeom prst="cloud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Comic Sans MS" pitchFamily="66" charset="0"/>
              </a:rPr>
              <a:t>strop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5" name="Mrak 4"/>
          <p:cNvSpPr/>
          <p:nvPr/>
        </p:nvSpPr>
        <p:spPr>
          <a:xfrm rot="1238767">
            <a:off x="7035538" y="2679198"/>
            <a:ext cx="1359272" cy="651066"/>
          </a:xfrm>
          <a:prstGeom prst="cloud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Comic Sans MS" pitchFamily="66" charset="0"/>
              </a:rPr>
              <a:t>hlávka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6" name="Mrak 5"/>
          <p:cNvSpPr/>
          <p:nvPr/>
        </p:nvSpPr>
        <p:spPr>
          <a:xfrm rot="835021">
            <a:off x="246827" y="5259661"/>
            <a:ext cx="1335088" cy="859979"/>
          </a:xfrm>
          <a:prstGeom prst="cloud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Comic Sans MS" pitchFamily="66" charset="0"/>
              </a:rPr>
              <a:t>housle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7" name="Mrak 6"/>
          <p:cNvSpPr/>
          <p:nvPr/>
        </p:nvSpPr>
        <p:spPr>
          <a:xfrm rot="20798814">
            <a:off x="545008" y="3801459"/>
            <a:ext cx="1425212" cy="684706"/>
          </a:xfrm>
          <a:prstGeom prst="cloud">
            <a:avLst/>
          </a:prstGeom>
          <a:solidFill>
            <a:schemeClr val="accent4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Comic Sans MS" pitchFamily="66" charset="0"/>
              </a:rPr>
              <a:t>kámen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8" name="Mrak 7"/>
          <p:cNvSpPr/>
          <p:nvPr/>
        </p:nvSpPr>
        <p:spPr>
          <a:xfrm rot="1446484">
            <a:off x="4184957" y="1379155"/>
            <a:ext cx="914400" cy="914400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Comic Sans MS" pitchFamily="66" charset="0"/>
              </a:rPr>
              <a:t>lev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9" name="Mrak 8"/>
          <p:cNvSpPr/>
          <p:nvPr/>
        </p:nvSpPr>
        <p:spPr>
          <a:xfrm rot="1429935">
            <a:off x="6851558" y="4337439"/>
            <a:ext cx="1481722" cy="914400"/>
          </a:xfrm>
          <a:prstGeom prst="cloud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fotbal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0" name="Mrak 9"/>
          <p:cNvSpPr/>
          <p:nvPr/>
        </p:nvSpPr>
        <p:spPr>
          <a:xfrm rot="3518065">
            <a:off x="1385132" y="2278168"/>
            <a:ext cx="727402" cy="1148249"/>
          </a:xfrm>
          <a:prstGeom prst="cloud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 rot="2585925">
            <a:off x="4831180" y="1212421"/>
            <a:ext cx="914400" cy="914400"/>
          </a:xfrm>
          <a:prstGeom prst="cloud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 rot="2585925">
            <a:off x="7528365" y="2360792"/>
            <a:ext cx="1361388" cy="679619"/>
          </a:xfrm>
          <a:prstGeom prst="cloud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 rot="1134111">
            <a:off x="789340" y="5930778"/>
            <a:ext cx="1324421" cy="673588"/>
          </a:xfrm>
          <a:prstGeom prst="cloud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 rot="4254826">
            <a:off x="1571434" y="3861532"/>
            <a:ext cx="769956" cy="1226956"/>
          </a:xfrm>
          <a:prstGeom prst="cloud">
            <a:avLst/>
          </a:prstGeom>
          <a:solidFill>
            <a:schemeClr val="accent6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 rot="2585925">
            <a:off x="7353240" y="5214850"/>
            <a:ext cx="1462637" cy="759104"/>
          </a:xfrm>
          <a:prstGeom prst="cloud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2350" y="2360887"/>
            <a:ext cx="4067943" cy="4244677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17" name="TextovéPole 16"/>
          <p:cNvSpPr txBox="1"/>
          <p:nvPr/>
        </p:nvSpPr>
        <p:spPr>
          <a:xfrm rot="19209197">
            <a:off x="3896658" y="4854761"/>
            <a:ext cx="877228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svítidlo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86322" y="3892404"/>
            <a:ext cx="677173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zídka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 rot="19438570">
            <a:off x="3798906" y="3892404"/>
            <a:ext cx="666250" cy="369332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salát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609161" y="4053009"/>
            <a:ext cx="650884" cy="369332"/>
          </a:xfrm>
          <a:prstGeom prst="rect">
            <a:avLst/>
          </a:prstGeom>
          <a:solidFill>
            <a:srgbClr val="7030A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hráči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880199" y="3229147"/>
            <a:ext cx="503664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klíč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 rot="1577582">
            <a:off x="4917719" y="4769751"/>
            <a:ext cx="665375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hříva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225059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7" fill="hold">
                      <p:stCondLst>
                        <p:cond delay="indefinite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720080"/>
          </a:xfrm>
        </p:spPr>
        <p:txBody>
          <a:bodyPr>
            <a:normAutofit/>
          </a:bodyPr>
          <a:lstStyle/>
          <a:p>
            <a:pPr algn="l"/>
            <a:r>
              <a:rPr lang="cs-CZ" sz="2000" b="1" u="sng" dirty="0" smtClean="0"/>
              <a:t>Použité zdroje</a:t>
            </a:r>
            <a:endParaRPr lang="cs-CZ" sz="2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836712"/>
            <a:ext cx="8928992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1400" u="sng" dirty="0">
                <a:hlinkClick r:id="rId2"/>
              </a:rPr>
              <a:t>http://www.google.cz/imgres?q=delf%C3%ADn&amp;hl=cs&amp;sa=X&amp;biw=1366&amp;bih=523&amp;tbm=isch&amp;prmd=imvns&amp;tbnid=jAouvM1x7T2D-M:&amp;imgrefurl=http://tapety.superhry.cz/fauna/morsti-zivocichove/delfin/&amp;docid=2SPyubeUbi_zIM&amp;imgurl=http://data6.superhry.cz/TSO_40e1f8z/800/000/561-800.jpg&amp;w=800&amp;h=600&amp;ei=ud87T5m0Ms6ChQeD7pzpCQ&amp;zoom=1&amp;iact=hc&amp;vpx=670&amp;vpy=129&amp;dur=318&amp;hovh=194&amp;hovw=259&amp;tx=130&amp;ty=58&amp;sig=117157939901453590118&amp;page=4&amp;tbnh=150&amp;tbnw=204&amp;start=47&amp;ndsp=16&amp;ved=1t:429,r:7,s:47</a:t>
            </a:r>
            <a:r>
              <a:rPr lang="cs-CZ" sz="1400" dirty="0"/>
              <a:t> 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u="sng" dirty="0">
                <a:hlinkClick r:id="rId3"/>
              </a:rPr>
              <a:t>http://www.google.cz/imgres?q=opice&amp;hl=cs&amp;sa=X&amp;biw=1366&amp;bih=523&amp;tbm=isch&amp;prmd=imvns&amp;tbnid=tBD81JNqeZajOM:&amp;imgrefurl=http://www.katils.estranky.cz/fotoalbum/zviratka/opicky/opice.jpg.html&amp;docid=NntNCAzmOTdPoM&amp;imgurl=http://</a:t>
            </a:r>
            <a:r>
              <a:rPr lang="cs-CZ" sz="1400" u="sng" dirty="0" smtClean="0">
                <a:hlinkClick r:id="rId3"/>
              </a:rPr>
              <a:t>www.katils.estranky.cz/img/mid/18/opice.jpg&amp;w=460&amp;h=345&amp;ei=JOI7T9KaMImHhQechsjpCQ&amp;zoom=1&amp;iact=rc&amp;dur=343&amp;sig=117157939901453590118&amp;page=3&amp;tbnh=162&amp;tbnw=215&amp;start=30&amp;ndsp=16&amp;ved=1t:429,r:10,s:30&amp;tx=181&amp;ty=129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>
                <a:hlinkClick r:id="rId4"/>
              </a:rPr>
              <a:t>http://www.google.cz/imgres?q=kot%C4%9B&amp;hl=cs&amp;sa=X&amp;biw=1366&amp;bih=523&amp;tbm=isch&amp;prmd=imvnsl&amp;tbnid=vYJ_kObe-S7c4M:&amp;imgrefurl=http://wallpapers.cyberserver.cz/spici-kote/d526.htm&amp;docid=k5ei-myJCydXwM&amp;imgurl=http://</a:t>
            </a:r>
            <a:r>
              <a:rPr lang="cs-CZ" sz="1400" u="sng" dirty="0" smtClean="0">
                <a:hlinkClick r:id="rId4"/>
              </a:rPr>
              <a:t>wallpapers.cyberserver.cz/data/wallpapers/640_480/526.jpg&amp;w=640&amp;h=480&amp;ei=A-Q7T-umGYSChQfOlsnpCQ&amp;zoom=1&amp;iact=rc&amp;dur=190&amp;sig=117157939901453590118&amp;page=5&amp;tbnh=152&amp;tbnw=209&amp;start=65&amp;ndsp=15&amp;ved=1t:429,r:12,s:65&amp;tx=72&amp;ty=41</a:t>
            </a:r>
            <a:endParaRPr lang="cs-CZ" sz="1400" u="sng" dirty="0" smtClean="0"/>
          </a:p>
          <a:p>
            <a:pPr marL="0" indent="0">
              <a:buNone/>
            </a:pPr>
            <a:r>
              <a:rPr lang="cs-CZ" sz="1400" u="sng" dirty="0">
                <a:hlinkClick r:id="rId5"/>
              </a:rPr>
              <a:t>http://www.google.cz/imgres?q=slon&amp;hl=cs&amp;sa=X&amp;biw=1366&amp;bih=523&amp;tbm=isch&amp;prmd=imvns&amp;tbnid=XxUeMFWk_uHrYM:&amp;imgrefurl=http://nikca0a0alex.blog.cz/&amp;docid=8gx7molov8y-MM&amp;imgurl=http://</a:t>
            </a:r>
            <a:r>
              <a:rPr lang="cs-CZ" sz="1400" u="sng" dirty="0" smtClean="0">
                <a:hlinkClick r:id="rId5"/>
              </a:rPr>
              <a:t>www.djeman.wz.cz/Obr%2525E1zky/Na%252520web/Zviratka_prejmenovane/slon.jpg&amp;w=1024&amp;h=768&amp;ei=AO07T_n7EceWOtib2N4C&amp;zoom=1&amp;iact=hc&amp;vpx=885&amp;vpy=10&amp;dur=1529&amp;hovh=194&amp;hovw=259&amp;tx=192&amp;ty=75&amp;sig=117157939901453590118&amp;page=6&amp;tbnh=148&amp;tbnw=194&amp;start=81&amp;ndsp=18&amp;ved=1t:429,r:4,s:81</a:t>
            </a:r>
            <a:endParaRPr lang="cs-CZ" sz="1400" u="sng" dirty="0" smtClean="0"/>
          </a:p>
          <a:p>
            <a:pPr marL="0" indent="0">
              <a:buNone/>
            </a:pPr>
            <a:r>
              <a:rPr lang="cs-CZ" sz="1400" u="sng" dirty="0">
                <a:hlinkClick r:id="rId6"/>
              </a:rPr>
              <a:t>http://www.francesca-konici.estranky.cz/fotoalbum/divoci-kone/divoky-konicek.-.html</a:t>
            </a:r>
            <a:r>
              <a:rPr lang="cs-CZ" sz="1400" dirty="0"/>
              <a:t> 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u="sng" dirty="0">
                <a:hlinkClick r:id="rId7"/>
              </a:rPr>
              <a:t>http://www.google.cz/imgres?q=ko%C5%A5ata&amp;hl=cs&amp;sa=X&amp;biw=1366&amp;bih=523&amp;tbm=isch&amp;prmd=imvnsr&amp;tbnid=Dj908JKscsGboM:&amp;imgrefurl=http://www.puzzle-prodej.cz/tri-kotata/&amp;docid=tHGXcdRXu_pNrM&amp;imgurl=http://</a:t>
            </a:r>
            <a:r>
              <a:rPr lang="cs-CZ" sz="1400" u="sng" dirty="0" smtClean="0">
                <a:hlinkClick r:id="rId7"/>
              </a:rPr>
              <a:t>www.puzzle-prodej.cz/gallery/c51168.jpg&amp;w=600&amp;h=415&amp;ei=lPQ7T53qAtO2hAfdrM3pCQ&amp;zoom=1&amp;iact=hc&amp;vpx=518&amp;vpy=187&amp;dur=93&amp;hovh=187&amp;hovw=270&amp;tx=151&amp;ty=83&amp;sig=117157939901453590118&amp;page=1&amp;tbnh=135&amp;tbnw=180&amp;start=0&amp;ndsp=12&amp;ved=1t:429,r:2,s:0</a:t>
            </a:r>
            <a:endParaRPr lang="cs-CZ" sz="1400" u="sng" dirty="0" smtClean="0"/>
          </a:p>
          <a:p>
            <a:pPr marL="0" indent="0">
              <a:buNone/>
            </a:pPr>
            <a:r>
              <a:rPr lang="cs-CZ" sz="1400" dirty="0"/>
              <a:t>http://images.google.com/imgres?q=houba&amp;hl=cs&amp;biw=1366&amp;bih=523&amp;gbv=2&amp;tbm=isch&amp;tbnid=7Vr_ojIHJkUHuM:&amp;imgrefurl=http://janoch.borec.cz/omal/omalovanky13.html&amp;docid=X5E39f8n8FhmGM&amp;imgurl=http://janoch.borec.cz/omal/13_houba.gif&amp;w=469&amp;h=576&amp;ei=YxZNT6CKJ4vqOcuzoLkC&amp;zoom=1&amp;iact=hc&amp;vpx=958&amp;vpy=2&amp;dur=109&amp;hovh=249&amp;hovw=203&amp;tx=130&amp;ty=97&amp;sig=109203467014678765387&amp;page=1&amp;tbnh=136&amp;tbnw=111&amp;start=0&amp;ndsp=15&amp;ved=1t:429,r:13,s:0</a:t>
            </a:r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77168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229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V nabídce slov zakroužkuj přídavná jména tvrdá a vepiš je do tabulky. Přídavná jména měkká podtrhni zeleně a přídavná jména přivlastňovací modře.</vt:lpstr>
      <vt:lpstr>Slovní  spojení napiš v 7. p. č. mn.</vt:lpstr>
      <vt:lpstr>Od podstatných jmen v mráčku utvoř jména přídavná. Utvořená přídavná jména spoj čarou s podstatnými jmény z nabídky.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07Z2</dc:creator>
  <cp:lastModifiedBy>Spravce</cp:lastModifiedBy>
  <cp:revision>16</cp:revision>
  <dcterms:created xsi:type="dcterms:W3CDTF">2012-02-15T16:29:24Z</dcterms:created>
  <dcterms:modified xsi:type="dcterms:W3CDTF">2014-05-20T12:11:28Z</dcterms:modified>
</cp:coreProperties>
</file>