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761163" cy="99425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23337F3-B7FD-4873-B6B0-3C6D99920A64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AB87FE9-B761-42B6-B63A-23382D7F7D93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tskecentrum-chaloupka.estranky.cz/clanky/oslava-narozenin.html" TargetMode="External"/><Relationship Id="rId2" Type="http://schemas.openxmlformats.org/officeDocument/2006/relationships/hyperlink" Target="http://images.google.com/imgres?q=lv%C3%AD%C4%8De&amp;hl=cs&amp;gbv=2&amp;biw=1366&amp;bih=523&amp;tbm=isch&amp;tbnid=V72IBKmfgYD2pM:&amp;imgrefurl=http://revitalka.blog.cz/1009/lvice-aneb-co-nam-chce-rict&amp;docid=wwzL8HfqNyNJNM&amp;imgurl=http://nd04.jxs.cz/683/319/897bdaf670_69687152_o2.jpg&amp;w=1024&amp;h=768&amp;ei=TDFFT_q2AY2F-wax_dCtAg&amp;zoom=1&amp;iact=hc&amp;vpx=540&amp;vpy=185&amp;dur=140&amp;hovh=194&amp;hovw=259&amp;tx=158&amp;ty=135&amp;sig=109203467014678765387&amp;page=1&amp;tbnh=137&amp;tbnw=173&amp;start=0&amp;ndsp=12&amp;ved=0CEoQrQMwA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slon&amp;hl=cs&amp;sa=X&amp;biw=1366&amp;bih=523&amp;tbm=isch&amp;prmd=imvns&amp;tbnid=p-4AyexzxdSPgM:&amp;imgrefurl=http://www.goallover.org/india-elephant/9072&amp;docid=ErZqNtB0fQTU8M&amp;imgurl=http://www.goallover.org/wp-content/uploads/2010/05/indian-elephant.jpg&amp;w=500&amp;h=375&amp;ei=AO07T_n7EceWOtib2N4C&amp;zoom=1&amp;iact=rc&amp;dur=312&amp;sig=117157939901453590118&amp;page=10&amp;tbnh=152&amp;tbnw=203&amp;start=151&amp;ndsp=18&amp;ved=1t:429,r:7,s:151&amp;tx=200&amp;ty=28" TargetMode="External"/><Relationship Id="rId5" Type="http://schemas.openxmlformats.org/officeDocument/2006/relationships/hyperlink" Target="http://images.google.com/imgres?q=sokol&amp;hl=cs&amp;gbv=2&amp;biw=1366&amp;bih=523&amp;tbm=isch&amp;tbnid=V-ZlleehhxpTyM:&amp;imgrefurl=http://www.lidovky.cz/holubar-umlatil-sokola-za-ctvrtmilionovou-skodu-mu-hrozi-stihani-104-/ln_domov.asp?c=A101122_112647_ln_domov_tsh&amp;docid=vil9wnNAekbL7M&amp;imgurl=http://i.lidovky.cz/10/113/lngal/TSH3750ce_peregrine_falcon.jpg&amp;w=460&amp;h=343&amp;ei=PDRFT5TDN4-h-QbvxZSGAg&amp;zoom=1&amp;iact=hc&amp;vpx=437&amp;vpy=75&amp;dur=281&amp;hovh=194&amp;hovw=260&amp;tx=203&amp;ty=153&amp;sig=109203467014678765387&amp;page=2&amp;tbnh=150&amp;tbnw=237&amp;start=16&amp;ndsp=17&amp;ved=0CJEBEK0DMBE" TargetMode="External"/><Relationship Id="rId4" Type="http://schemas.openxmlformats.org/officeDocument/2006/relationships/hyperlink" Target="http://images.google.com/imgres?q=v%C4%8Dela+kreslen%C3%A1&amp;hl=cs&amp;biw=1366&amp;bih=523&amp;gbv=2&amp;tbm=isch&amp;tbnid=Z4XT_lBENA_RMM:&amp;imgrefurl=http://www.televize.cz/clanky/vcelka-maja-brzy-oslavi-stovku-14529&amp;docid=T_nJSDJGxOVxEM&amp;imgurl=http://media.televize.cz/article/b6diom5tgfs3.jpg&amp;w=800&amp;h=798&amp;ei=ozNFT9nHA8fP-gbvpYWaAg&amp;zoom=1&amp;iact=hc&amp;vpx=962&amp;vpy=61&amp;dur=156&amp;hovh=224&amp;hovw=225&amp;tx=85&amp;ty=129&amp;sig=109203467014678765387&amp;page=2&amp;tbnh=152&amp;tbnw=144&amp;start=12&amp;ndsp=17&amp;ved=0CIkBEK0DMB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330200"/>
            <a:ext cx="4229100" cy="620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853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rak 4"/>
          <p:cNvSpPr/>
          <p:nvPr/>
        </p:nvSpPr>
        <p:spPr>
          <a:xfrm>
            <a:off x="0" y="-45697"/>
            <a:ext cx="7000151" cy="24711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PŘÍDAVNÁ  JMÉNA</a:t>
            </a:r>
            <a:endParaRPr lang="cs-CZ" sz="6000" b="1" dirty="0"/>
          </a:p>
        </p:txBody>
      </p:sp>
      <p:sp>
        <p:nvSpPr>
          <p:cNvPr id="6" name="Výbuch 2 5"/>
          <p:cNvSpPr/>
          <p:nvPr/>
        </p:nvSpPr>
        <p:spPr>
          <a:xfrm>
            <a:off x="4229106" y="157098"/>
            <a:ext cx="4181333" cy="3096344"/>
          </a:xfrm>
          <a:prstGeom prst="irregularSeal2">
            <a:avLst/>
          </a:prstGeom>
          <a:solidFill>
            <a:srgbClr val="00B0F0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19768898">
            <a:off x="4916709" y="1243606"/>
            <a:ext cx="25811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latin typeface="Comic Sans MS" pitchFamily="66" charset="0"/>
              </a:rPr>
              <a:t>MĚKKÁ</a:t>
            </a:r>
            <a:endParaRPr lang="cs-CZ" sz="5400" b="1" dirty="0">
              <a:latin typeface="Comic Sans MS" pitchFamily="66" charset="0"/>
            </a:endParaRPr>
          </a:p>
        </p:txBody>
      </p:sp>
      <p:sp>
        <p:nvSpPr>
          <p:cNvPr id="8" name="Výbuch 2 7"/>
          <p:cNvSpPr/>
          <p:nvPr/>
        </p:nvSpPr>
        <p:spPr>
          <a:xfrm>
            <a:off x="5959028" y="1323207"/>
            <a:ext cx="2771800" cy="2664296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 rot="19571097">
            <a:off x="6486415" y="2239856"/>
            <a:ext cx="13628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latin typeface="Comic Sans MS" pitchFamily="66" charset="0"/>
              </a:rPr>
              <a:t>v</a:t>
            </a:r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zor 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Comic Sans MS" pitchFamily="66" charset="0"/>
              </a:rPr>
              <a:t> JARNÍ</a:t>
            </a:r>
            <a:endParaRPr lang="cs-CZ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05075"/>
            <a:ext cx="2466975" cy="184785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Vodorovný svitek 10"/>
          <p:cNvSpPr/>
          <p:nvPr/>
        </p:nvSpPr>
        <p:spPr>
          <a:xfrm rot="862819">
            <a:off x="240539" y="3911313"/>
            <a:ext cx="1628725" cy="1033272"/>
          </a:xfrm>
          <a:prstGeom prst="horizontalScroll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>
                <a:solidFill>
                  <a:schemeClr val="tx1"/>
                </a:solidFill>
                <a:latin typeface="Comic Sans MS" pitchFamily="66" charset="0"/>
              </a:rPr>
              <a:t>p</a:t>
            </a:r>
            <a:r>
              <a:rPr lang="cs-CZ" sz="2800" b="1" dirty="0" err="1" smtClean="0">
                <a:solidFill>
                  <a:schemeClr val="tx1"/>
                </a:solidFill>
                <a:latin typeface="Comic Sans MS" pitchFamily="66" charset="0"/>
              </a:rPr>
              <a:t>s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 _     uši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 rot="946390">
            <a:off x="1121142" y="4082740"/>
            <a:ext cx="587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í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028" y="3987503"/>
            <a:ext cx="3059832" cy="229487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Vodorovný svitek 14"/>
          <p:cNvSpPr/>
          <p:nvPr/>
        </p:nvSpPr>
        <p:spPr>
          <a:xfrm rot="991119">
            <a:off x="5614119" y="5606498"/>
            <a:ext cx="1980882" cy="1033272"/>
          </a:xfrm>
          <a:prstGeom prst="horizontalScroll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>
                <a:solidFill>
                  <a:schemeClr val="tx1"/>
                </a:solidFill>
                <a:latin typeface="Comic Sans MS" pitchFamily="66" charset="0"/>
              </a:rPr>
              <a:t>l</a:t>
            </a:r>
            <a:r>
              <a:rPr lang="cs-CZ" sz="2800" b="1" dirty="0" err="1" smtClean="0">
                <a:solidFill>
                  <a:schemeClr val="tx1"/>
                </a:solidFill>
                <a:latin typeface="Comic Sans MS" pitchFamily="66" charset="0"/>
              </a:rPr>
              <a:t>v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_ </a:t>
            </a:r>
          </a:p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mládě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rot="886701">
            <a:off x="6702601" y="5775311"/>
            <a:ext cx="458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í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3469548" y="3604557"/>
            <a:ext cx="1980882" cy="1033272"/>
          </a:xfrm>
          <a:prstGeom prst="horizontalScroll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  <a:latin typeface="Comic Sans MS" pitchFamily="66" charset="0"/>
              </a:rPr>
              <a:t>v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elryb_</a:t>
            </a:r>
          </a:p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rodina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75677" y="3659528"/>
            <a:ext cx="2712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í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026" name="Picture 2" descr="http://nd04.jxs.cz/526/549/d19d90d1a0_75754249_o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060" y="4754387"/>
            <a:ext cx="2515461" cy="1961977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51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 animBg="1"/>
      <p:bldP spid="9" grpId="0"/>
      <p:bldP spid="11" grpId="0" animBg="1"/>
      <p:bldP spid="13" grpId="0"/>
      <p:bldP spid="15" grpId="0" animBg="1"/>
      <p:bldP spid="17" grpId="0"/>
      <p:bldP spid="19" grpId="0" animBg="1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00B0F0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Doplň  vynechaná písmena. Vhodné dvojice barevně spoj. 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Přídavná jména  </a:t>
            </a:r>
            <a:r>
              <a:rPr lang="cs-CZ" sz="2400" b="1" i="1" dirty="0" smtClean="0">
                <a:solidFill>
                  <a:schemeClr val="tx1"/>
                </a:solidFill>
                <a:effectLst/>
              </a:rPr>
              <a:t>měkká 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přepiš do rámečku.</a:t>
            </a:r>
            <a:endParaRPr lang="cs-CZ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Slza 3"/>
          <p:cNvSpPr/>
          <p:nvPr/>
        </p:nvSpPr>
        <p:spPr>
          <a:xfrm rot="16892427">
            <a:off x="553896" y="2319719"/>
            <a:ext cx="3651724" cy="3645449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Volný tvar 4"/>
          <p:cNvSpPr/>
          <p:nvPr/>
        </p:nvSpPr>
        <p:spPr>
          <a:xfrm>
            <a:off x="228600" y="1191986"/>
            <a:ext cx="1094014" cy="833197"/>
          </a:xfrm>
          <a:custGeom>
            <a:avLst/>
            <a:gdLst>
              <a:gd name="connsiteX0" fmla="*/ 734786 w 1094014"/>
              <a:gd name="connsiteY0" fmla="*/ 832757 h 833197"/>
              <a:gd name="connsiteX1" fmla="*/ 587829 w 1094014"/>
              <a:gd name="connsiteY1" fmla="*/ 800100 h 833197"/>
              <a:gd name="connsiteX2" fmla="*/ 555171 w 1094014"/>
              <a:gd name="connsiteY2" fmla="*/ 767443 h 833197"/>
              <a:gd name="connsiteX3" fmla="*/ 506186 w 1094014"/>
              <a:gd name="connsiteY3" fmla="*/ 751114 h 833197"/>
              <a:gd name="connsiteX4" fmla="*/ 440871 w 1094014"/>
              <a:gd name="connsiteY4" fmla="*/ 718457 h 833197"/>
              <a:gd name="connsiteX5" fmla="*/ 342900 w 1094014"/>
              <a:gd name="connsiteY5" fmla="*/ 702128 h 833197"/>
              <a:gd name="connsiteX6" fmla="*/ 293914 w 1094014"/>
              <a:gd name="connsiteY6" fmla="*/ 685800 h 833197"/>
              <a:gd name="connsiteX7" fmla="*/ 244929 w 1094014"/>
              <a:gd name="connsiteY7" fmla="*/ 653143 h 833197"/>
              <a:gd name="connsiteX8" fmla="*/ 195943 w 1094014"/>
              <a:gd name="connsiteY8" fmla="*/ 636814 h 833197"/>
              <a:gd name="connsiteX9" fmla="*/ 0 w 1094014"/>
              <a:gd name="connsiteY9" fmla="*/ 604157 h 833197"/>
              <a:gd name="connsiteX10" fmla="*/ 97971 w 1094014"/>
              <a:gd name="connsiteY10" fmla="*/ 571500 h 833197"/>
              <a:gd name="connsiteX11" fmla="*/ 146957 w 1094014"/>
              <a:gd name="connsiteY11" fmla="*/ 555171 h 833197"/>
              <a:gd name="connsiteX12" fmla="*/ 179614 w 1094014"/>
              <a:gd name="connsiteY12" fmla="*/ 391885 h 833197"/>
              <a:gd name="connsiteX13" fmla="*/ 195943 w 1094014"/>
              <a:gd name="connsiteY13" fmla="*/ 310243 h 833197"/>
              <a:gd name="connsiteX14" fmla="*/ 228600 w 1094014"/>
              <a:gd name="connsiteY14" fmla="*/ 277585 h 833197"/>
              <a:gd name="connsiteX15" fmla="*/ 261257 w 1094014"/>
              <a:gd name="connsiteY15" fmla="*/ 228600 h 833197"/>
              <a:gd name="connsiteX16" fmla="*/ 310243 w 1094014"/>
              <a:gd name="connsiteY16" fmla="*/ 212271 h 833197"/>
              <a:gd name="connsiteX17" fmla="*/ 391886 w 1094014"/>
              <a:gd name="connsiteY17" fmla="*/ 326571 h 833197"/>
              <a:gd name="connsiteX18" fmla="*/ 391886 w 1094014"/>
              <a:gd name="connsiteY18" fmla="*/ 326571 h 833197"/>
              <a:gd name="connsiteX19" fmla="*/ 440871 w 1094014"/>
              <a:gd name="connsiteY19" fmla="*/ 359228 h 833197"/>
              <a:gd name="connsiteX20" fmla="*/ 538843 w 1094014"/>
              <a:gd name="connsiteY20" fmla="*/ 342900 h 833197"/>
              <a:gd name="connsiteX21" fmla="*/ 587829 w 1094014"/>
              <a:gd name="connsiteY21" fmla="*/ 228600 h 833197"/>
              <a:gd name="connsiteX22" fmla="*/ 604157 w 1094014"/>
              <a:gd name="connsiteY22" fmla="*/ 146957 h 833197"/>
              <a:gd name="connsiteX23" fmla="*/ 702129 w 1094014"/>
              <a:gd name="connsiteY23" fmla="*/ 81643 h 833197"/>
              <a:gd name="connsiteX24" fmla="*/ 767443 w 1094014"/>
              <a:gd name="connsiteY24" fmla="*/ 97971 h 833197"/>
              <a:gd name="connsiteX25" fmla="*/ 816429 w 1094014"/>
              <a:gd name="connsiteY25" fmla="*/ 146957 h 833197"/>
              <a:gd name="connsiteX26" fmla="*/ 865414 w 1094014"/>
              <a:gd name="connsiteY26" fmla="*/ 179614 h 833197"/>
              <a:gd name="connsiteX27" fmla="*/ 914400 w 1094014"/>
              <a:gd name="connsiteY27" fmla="*/ 163285 h 833197"/>
              <a:gd name="connsiteX28" fmla="*/ 963386 w 1094014"/>
              <a:gd name="connsiteY28" fmla="*/ 97971 h 833197"/>
              <a:gd name="connsiteX29" fmla="*/ 1094014 w 1094014"/>
              <a:gd name="connsiteY29" fmla="*/ 0 h 833197"/>
              <a:gd name="connsiteX30" fmla="*/ 1061357 w 1094014"/>
              <a:gd name="connsiteY30" fmla="*/ 48985 h 833197"/>
              <a:gd name="connsiteX31" fmla="*/ 1028700 w 1094014"/>
              <a:gd name="connsiteY31" fmla="*/ 261257 h 833197"/>
              <a:gd name="connsiteX32" fmla="*/ 963386 w 1094014"/>
              <a:gd name="connsiteY32" fmla="*/ 375557 h 833197"/>
              <a:gd name="connsiteX33" fmla="*/ 898071 w 1094014"/>
              <a:gd name="connsiteY33" fmla="*/ 391885 h 833197"/>
              <a:gd name="connsiteX34" fmla="*/ 816429 w 1094014"/>
              <a:gd name="connsiteY34" fmla="*/ 473528 h 833197"/>
              <a:gd name="connsiteX35" fmla="*/ 751114 w 1094014"/>
              <a:gd name="connsiteY35" fmla="*/ 538843 h 833197"/>
              <a:gd name="connsiteX36" fmla="*/ 685800 w 1094014"/>
              <a:gd name="connsiteY36" fmla="*/ 653143 h 833197"/>
              <a:gd name="connsiteX37" fmla="*/ 669471 w 1094014"/>
              <a:gd name="connsiteY37" fmla="*/ 718457 h 833197"/>
              <a:gd name="connsiteX38" fmla="*/ 653143 w 1094014"/>
              <a:gd name="connsiteY38" fmla="*/ 767443 h 833197"/>
              <a:gd name="connsiteX39" fmla="*/ 685800 w 1094014"/>
              <a:gd name="connsiteY39" fmla="*/ 816428 h 833197"/>
              <a:gd name="connsiteX40" fmla="*/ 734786 w 1094014"/>
              <a:gd name="connsiteY40" fmla="*/ 832757 h 8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94014" h="833197">
                <a:moveTo>
                  <a:pt x="734786" y="832757"/>
                </a:moveTo>
                <a:cubicBezTo>
                  <a:pt x="718457" y="830036"/>
                  <a:pt x="603199" y="807785"/>
                  <a:pt x="587829" y="800100"/>
                </a:cubicBezTo>
                <a:cubicBezTo>
                  <a:pt x="574059" y="793215"/>
                  <a:pt x="568372" y="775364"/>
                  <a:pt x="555171" y="767443"/>
                </a:cubicBezTo>
                <a:cubicBezTo>
                  <a:pt x="540412" y="758588"/>
                  <a:pt x="522006" y="757894"/>
                  <a:pt x="506186" y="751114"/>
                </a:cubicBezTo>
                <a:cubicBezTo>
                  <a:pt x="483813" y="741525"/>
                  <a:pt x="464186" y="725451"/>
                  <a:pt x="440871" y="718457"/>
                </a:cubicBezTo>
                <a:cubicBezTo>
                  <a:pt x="409160" y="708944"/>
                  <a:pt x="375219" y="709310"/>
                  <a:pt x="342900" y="702128"/>
                </a:cubicBezTo>
                <a:cubicBezTo>
                  <a:pt x="326098" y="698394"/>
                  <a:pt x="310243" y="691243"/>
                  <a:pt x="293914" y="685800"/>
                </a:cubicBezTo>
                <a:cubicBezTo>
                  <a:pt x="277586" y="674914"/>
                  <a:pt x="262481" y="661919"/>
                  <a:pt x="244929" y="653143"/>
                </a:cubicBezTo>
                <a:cubicBezTo>
                  <a:pt x="229534" y="645446"/>
                  <a:pt x="212493" y="641543"/>
                  <a:pt x="195943" y="636814"/>
                </a:cubicBezTo>
                <a:cubicBezTo>
                  <a:pt x="112030" y="612838"/>
                  <a:pt x="106021" y="617409"/>
                  <a:pt x="0" y="604157"/>
                </a:cubicBezTo>
                <a:lnTo>
                  <a:pt x="97971" y="571500"/>
                </a:lnTo>
                <a:lnTo>
                  <a:pt x="146957" y="555171"/>
                </a:lnTo>
                <a:cubicBezTo>
                  <a:pt x="178951" y="363213"/>
                  <a:pt x="147139" y="538022"/>
                  <a:pt x="179614" y="391885"/>
                </a:cubicBezTo>
                <a:cubicBezTo>
                  <a:pt x="185634" y="364793"/>
                  <a:pt x="185011" y="335752"/>
                  <a:pt x="195943" y="310243"/>
                </a:cubicBezTo>
                <a:cubicBezTo>
                  <a:pt x="202007" y="296093"/>
                  <a:pt x="218983" y="289606"/>
                  <a:pt x="228600" y="277585"/>
                </a:cubicBezTo>
                <a:cubicBezTo>
                  <a:pt x="240859" y="262261"/>
                  <a:pt x="245933" y="240859"/>
                  <a:pt x="261257" y="228600"/>
                </a:cubicBezTo>
                <a:cubicBezTo>
                  <a:pt x="274697" y="217848"/>
                  <a:pt x="293914" y="217714"/>
                  <a:pt x="310243" y="212271"/>
                </a:cubicBezTo>
                <a:cubicBezTo>
                  <a:pt x="391886" y="239486"/>
                  <a:pt x="353786" y="212271"/>
                  <a:pt x="391886" y="326571"/>
                </a:cubicBezTo>
                <a:lnTo>
                  <a:pt x="391886" y="326571"/>
                </a:lnTo>
                <a:lnTo>
                  <a:pt x="440871" y="359228"/>
                </a:lnTo>
                <a:cubicBezTo>
                  <a:pt x="473528" y="353785"/>
                  <a:pt x="510768" y="360447"/>
                  <a:pt x="538843" y="342900"/>
                </a:cubicBezTo>
                <a:cubicBezTo>
                  <a:pt x="552687" y="334248"/>
                  <a:pt x="582547" y="249726"/>
                  <a:pt x="587829" y="228600"/>
                </a:cubicBezTo>
                <a:cubicBezTo>
                  <a:pt x="594560" y="201675"/>
                  <a:pt x="587118" y="168864"/>
                  <a:pt x="604157" y="146957"/>
                </a:cubicBezTo>
                <a:cubicBezTo>
                  <a:pt x="628254" y="115976"/>
                  <a:pt x="702129" y="81643"/>
                  <a:pt x="702129" y="81643"/>
                </a:cubicBezTo>
                <a:cubicBezTo>
                  <a:pt x="723900" y="87086"/>
                  <a:pt x="747958" y="86837"/>
                  <a:pt x="767443" y="97971"/>
                </a:cubicBezTo>
                <a:cubicBezTo>
                  <a:pt x="787493" y="109428"/>
                  <a:pt x="798689" y="132174"/>
                  <a:pt x="816429" y="146957"/>
                </a:cubicBezTo>
                <a:cubicBezTo>
                  <a:pt x="831505" y="159520"/>
                  <a:pt x="849086" y="168728"/>
                  <a:pt x="865414" y="179614"/>
                </a:cubicBezTo>
                <a:cubicBezTo>
                  <a:pt x="881743" y="174171"/>
                  <a:pt x="901177" y="174304"/>
                  <a:pt x="914400" y="163285"/>
                </a:cubicBezTo>
                <a:cubicBezTo>
                  <a:pt x="935307" y="145863"/>
                  <a:pt x="945306" y="118311"/>
                  <a:pt x="963386" y="97971"/>
                </a:cubicBezTo>
                <a:cubicBezTo>
                  <a:pt x="1042387" y="9095"/>
                  <a:pt x="1015141" y="26290"/>
                  <a:pt x="1094014" y="0"/>
                </a:cubicBezTo>
                <a:cubicBezTo>
                  <a:pt x="1083128" y="16328"/>
                  <a:pt x="1069087" y="30947"/>
                  <a:pt x="1061357" y="48985"/>
                </a:cubicBezTo>
                <a:cubicBezTo>
                  <a:pt x="1039252" y="100565"/>
                  <a:pt x="1033944" y="227175"/>
                  <a:pt x="1028700" y="261257"/>
                </a:cubicBezTo>
                <a:cubicBezTo>
                  <a:pt x="1020574" y="314073"/>
                  <a:pt x="1014035" y="346615"/>
                  <a:pt x="963386" y="375557"/>
                </a:cubicBezTo>
                <a:cubicBezTo>
                  <a:pt x="943901" y="386691"/>
                  <a:pt x="919843" y="386442"/>
                  <a:pt x="898071" y="391885"/>
                </a:cubicBezTo>
                <a:cubicBezTo>
                  <a:pt x="803728" y="454783"/>
                  <a:pt x="889002" y="388861"/>
                  <a:pt x="816429" y="473528"/>
                </a:cubicBezTo>
                <a:cubicBezTo>
                  <a:pt x="796391" y="496905"/>
                  <a:pt x="764884" y="511304"/>
                  <a:pt x="751114" y="538843"/>
                </a:cubicBezTo>
                <a:cubicBezTo>
                  <a:pt x="709681" y="621710"/>
                  <a:pt x="731959" y="583904"/>
                  <a:pt x="685800" y="653143"/>
                </a:cubicBezTo>
                <a:cubicBezTo>
                  <a:pt x="680357" y="674914"/>
                  <a:pt x="675636" y="696879"/>
                  <a:pt x="669471" y="718457"/>
                </a:cubicBezTo>
                <a:cubicBezTo>
                  <a:pt x="664743" y="735007"/>
                  <a:pt x="650313" y="750465"/>
                  <a:pt x="653143" y="767443"/>
                </a:cubicBezTo>
                <a:cubicBezTo>
                  <a:pt x="656369" y="786800"/>
                  <a:pt x="671924" y="802552"/>
                  <a:pt x="685800" y="816428"/>
                </a:cubicBezTo>
                <a:cubicBezTo>
                  <a:pt x="694406" y="825034"/>
                  <a:pt x="751115" y="835478"/>
                  <a:pt x="734786" y="83275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rovnání 5"/>
          <p:cNvSpPr/>
          <p:nvPr/>
        </p:nvSpPr>
        <p:spPr>
          <a:xfrm rot="3107236">
            <a:off x="739583" y="1567983"/>
            <a:ext cx="457200" cy="914400"/>
          </a:xfrm>
          <a:prstGeom prst="flowChartCol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Slza 7"/>
          <p:cNvSpPr/>
          <p:nvPr/>
        </p:nvSpPr>
        <p:spPr>
          <a:xfrm rot="20799322">
            <a:off x="4712194" y="2046666"/>
            <a:ext cx="3651724" cy="3645449"/>
          </a:xfrm>
          <a:prstGeom prst="teardrop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 rot="2622231">
            <a:off x="7577077" y="893129"/>
            <a:ext cx="1094014" cy="833197"/>
          </a:xfrm>
          <a:custGeom>
            <a:avLst/>
            <a:gdLst>
              <a:gd name="connsiteX0" fmla="*/ 734786 w 1094014"/>
              <a:gd name="connsiteY0" fmla="*/ 832757 h 833197"/>
              <a:gd name="connsiteX1" fmla="*/ 587829 w 1094014"/>
              <a:gd name="connsiteY1" fmla="*/ 800100 h 833197"/>
              <a:gd name="connsiteX2" fmla="*/ 555171 w 1094014"/>
              <a:gd name="connsiteY2" fmla="*/ 767443 h 833197"/>
              <a:gd name="connsiteX3" fmla="*/ 506186 w 1094014"/>
              <a:gd name="connsiteY3" fmla="*/ 751114 h 833197"/>
              <a:gd name="connsiteX4" fmla="*/ 440871 w 1094014"/>
              <a:gd name="connsiteY4" fmla="*/ 718457 h 833197"/>
              <a:gd name="connsiteX5" fmla="*/ 342900 w 1094014"/>
              <a:gd name="connsiteY5" fmla="*/ 702128 h 833197"/>
              <a:gd name="connsiteX6" fmla="*/ 293914 w 1094014"/>
              <a:gd name="connsiteY6" fmla="*/ 685800 h 833197"/>
              <a:gd name="connsiteX7" fmla="*/ 244929 w 1094014"/>
              <a:gd name="connsiteY7" fmla="*/ 653143 h 833197"/>
              <a:gd name="connsiteX8" fmla="*/ 195943 w 1094014"/>
              <a:gd name="connsiteY8" fmla="*/ 636814 h 833197"/>
              <a:gd name="connsiteX9" fmla="*/ 0 w 1094014"/>
              <a:gd name="connsiteY9" fmla="*/ 604157 h 833197"/>
              <a:gd name="connsiteX10" fmla="*/ 97971 w 1094014"/>
              <a:gd name="connsiteY10" fmla="*/ 571500 h 833197"/>
              <a:gd name="connsiteX11" fmla="*/ 146957 w 1094014"/>
              <a:gd name="connsiteY11" fmla="*/ 555171 h 833197"/>
              <a:gd name="connsiteX12" fmla="*/ 179614 w 1094014"/>
              <a:gd name="connsiteY12" fmla="*/ 391885 h 833197"/>
              <a:gd name="connsiteX13" fmla="*/ 195943 w 1094014"/>
              <a:gd name="connsiteY13" fmla="*/ 310243 h 833197"/>
              <a:gd name="connsiteX14" fmla="*/ 228600 w 1094014"/>
              <a:gd name="connsiteY14" fmla="*/ 277585 h 833197"/>
              <a:gd name="connsiteX15" fmla="*/ 261257 w 1094014"/>
              <a:gd name="connsiteY15" fmla="*/ 228600 h 833197"/>
              <a:gd name="connsiteX16" fmla="*/ 310243 w 1094014"/>
              <a:gd name="connsiteY16" fmla="*/ 212271 h 833197"/>
              <a:gd name="connsiteX17" fmla="*/ 391886 w 1094014"/>
              <a:gd name="connsiteY17" fmla="*/ 326571 h 833197"/>
              <a:gd name="connsiteX18" fmla="*/ 391886 w 1094014"/>
              <a:gd name="connsiteY18" fmla="*/ 326571 h 833197"/>
              <a:gd name="connsiteX19" fmla="*/ 440871 w 1094014"/>
              <a:gd name="connsiteY19" fmla="*/ 359228 h 833197"/>
              <a:gd name="connsiteX20" fmla="*/ 538843 w 1094014"/>
              <a:gd name="connsiteY20" fmla="*/ 342900 h 833197"/>
              <a:gd name="connsiteX21" fmla="*/ 587829 w 1094014"/>
              <a:gd name="connsiteY21" fmla="*/ 228600 h 833197"/>
              <a:gd name="connsiteX22" fmla="*/ 604157 w 1094014"/>
              <a:gd name="connsiteY22" fmla="*/ 146957 h 833197"/>
              <a:gd name="connsiteX23" fmla="*/ 702129 w 1094014"/>
              <a:gd name="connsiteY23" fmla="*/ 81643 h 833197"/>
              <a:gd name="connsiteX24" fmla="*/ 767443 w 1094014"/>
              <a:gd name="connsiteY24" fmla="*/ 97971 h 833197"/>
              <a:gd name="connsiteX25" fmla="*/ 816429 w 1094014"/>
              <a:gd name="connsiteY25" fmla="*/ 146957 h 833197"/>
              <a:gd name="connsiteX26" fmla="*/ 865414 w 1094014"/>
              <a:gd name="connsiteY26" fmla="*/ 179614 h 833197"/>
              <a:gd name="connsiteX27" fmla="*/ 914400 w 1094014"/>
              <a:gd name="connsiteY27" fmla="*/ 163285 h 833197"/>
              <a:gd name="connsiteX28" fmla="*/ 963386 w 1094014"/>
              <a:gd name="connsiteY28" fmla="*/ 97971 h 833197"/>
              <a:gd name="connsiteX29" fmla="*/ 1094014 w 1094014"/>
              <a:gd name="connsiteY29" fmla="*/ 0 h 833197"/>
              <a:gd name="connsiteX30" fmla="*/ 1061357 w 1094014"/>
              <a:gd name="connsiteY30" fmla="*/ 48985 h 833197"/>
              <a:gd name="connsiteX31" fmla="*/ 1028700 w 1094014"/>
              <a:gd name="connsiteY31" fmla="*/ 261257 h 833197"/>
              <a:gd name="connsiteX32" fmla="*/ 963386 w 1094014"/>
              <a:gd name="connsiteY32" fmla="*/ 375557 h 833197"/>
              <a:gd name="connsiteX33" fmla="*/ 898071 w 1094014"/>
              <a:gd name="connsiteY33" fmla="*/ 391885 h 833197"/>
              <a:gd name="connsiteX34" fmla="*/ 816429 w 1094014"/>
              <a:gd name="connsiteY34" fmla="*/ 473528 h 833197"/>
              <a:gd name="connsiteX35" fmla="*/ 751114 w 1094014"/>
              <a:gd name="connsiteY35" fmla="*/ 538843 h 833197"/>
              <a:gd name="connsiteX36" fmla="*/ 685800 w 1094014"/>
              <a:gd name="connsiteY36" fmla="*/ 653143 h 833197"/>
              <a:gd name="connsiteX37" fmla="*/ 669471 w 1094014"/>
              <a:gd name="connsiteY37" fmla="*/ 718457 h 833197"/>
              <a:gd name="connsiteX38" fmla="*/ 653143 w 1094014"/>
              <a:gd name="connsiteY38" fmla="*/ 767443 h 833197"/>
              <a:gd name="connsiteX39" fmla="*/ 685800 w 1094014"/>
              <a:gd name="connsiteY39" fmla="*/ 816428 h 833197"/>
              <a:gd name="connsiteX40" fmla="*/ 734786 w 1094014"/>
              <a:gd name="connsiteY40" fmla="*/ 832757 h 8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94014" h="833197">
                <a:moveTo>
                  <a:pt x="734786" y="832757"/>
                </a:moveTo>
                <a:cubicBezTo>
                  <a:pt x="718457" y="830036"/>
                  <a:pt x="603199" y="807785"/>
                  <a:pt x="587829" y="800100"/>
                </a:cubicBezTo>
                <a:cubicBezTo>
                  <a:pt x="574059" y="793215"/>
                  <a:pt x="568372" y="775364"/>
                  <a:pt x="555171" y="767443"/>
                </a:cubicBezTo>
                <a:cubicBezTo>
                  <a:pt x="540412" y="758588"/>
                  <a:pt x="522006" y="757894"/>
                  <a:pt x="506186" y="751114"/>
                </a:cubicBezTo>
                <a:cubicBezTo>
                  <a:pt x="483813" y="741525"/>
                  <a:pt x="464186" y="725451"/>
                  <a:pt x="440871" y="718457"/>
                </a:cubicBezTo>
                <a:cubicBezTo>
                  <a:pt x="409160" y="708944"/>
                  <a:pt x="375219" y="709310"/>
                  <a:pt x="342900" y="702128"/>
                </a:cubicBezTo>
                <a:cubicBezTo>
                  <a:pt x="326098" y="698394"/>
                  <a:pt x="310243" y="691243"/>
                  <a:pt x="293914" y="685800"/>
                </a:cubicBezTo>
                <a:cubicBezTo>
                  <a:pt x="277586" y="674914"/>
                  <a:pt x="262481" y="661919"/>
                  <a:pt x="244929" y="653143"/>
                </a:cubicBezTo>
                <a:cubicBezTo>
                  <a:pt x="229534" y="645446"/>
                  <a:pt x="212493" y="641543"/>
                  <a:pt x="195943" y="636814"/>
                </a:cubicBezTo>
                <a:cubicBezTo>
                  <a:pt x="112030" y="612838"/>
                  <a:pt x="106021" y="617409"/>
                  <a:pt x="0" y="604157"/>
                </a:cubicBezTo>
                <a:lnTo>
                  <a:pt x="97971" y="571500"/>
                </a:lnTo>
                <a:lnTo>
                  <a:pt x="146957" y="555171"/>
                </a:lnTo>
                <a:cubicBezTo>
                  <a:pt x="178951" y="363213"/>
                  <a:pt x="147139" y="538022"/>
                  <a:pt x="179614" y="391885"/>
                </a:cubicBezTo>
                <a:cubicBezTo>
                  <a:pt x="185634" y="364793"/>
                  <a:pt x="185011" y="335752"/>
                  <a:pt x="195943" y="310243"/>
                </a:cubicBezTo>
                <a:cubicBezTo>
                  <a:pt x="202007" y="296093"/>
                  <a:pt x="218983" y="289606"/>
                  <a:pt x="228600" y="277585"/>
                </a:cubicBezTo>
                <a:cubicBezTo>
                  <a:pt x="240859" y="262261"/>
                  <a:pt x="245933" y="240859"/>
                  <a:pt x="261257" y="228600"/>
                </a:cubicBezTo>
                <a:cubicBezTo>
                  <a:pt x="274697" y="217848"/>
                  <a:pt x="293914" y="217714"/>
                  <a:pt x="310243" y="212271"/>
                </a:cubicBezTo>
                <a:cubicBezTo>
                  <a:pt x="391886" y="239486"/>
                  <a:pt x="353786" y="212271"/>
                  <a:pt x="391886" y="326571"/>
                </a:cubicBezTo>
                <a:lnTo>
                  <a:pt x="391886" y="326571"/>
                </a:lnTo>
                <a:lnTo>
                  <a:pt x="440871" y="359228"/>
                </a:lnTo>
                <a:cubicBezTo>
                  <a:pt x="473528" y="353785"/>
                  <a:pt x="510768" y="360447"/>
                  <a:pt x="538843" y="342900"/>
                </a:cubicBezTo>
                <a:cubicBezTo>
                  <a:pt x="552687" y="334248"/>
                  <a:pt x="582547" y="249726"/>
                  <a:pt x="587829" y="228600"/>
                </a:cubicBezTo>
                <a:cubicBezTo>
                  <a:pt x="594560" y="201675"/>
                  <a:pt x="587118" y="168864"/>
                  <a:pt x="604157" y="146957"/>
                </a:cubicBezTo>
                <a:cubicBezTo>
                  <a:pt x="628254" y="115976"/>
                  <a:pt x="702129" y="81643"/>
                  <a:pt x="702129" y="81643"/>
                </a:cubicBezTo>
                <a:cubicBezTo>
                  <a:pt x="723900" y="87086"/>
                  <a:pt x="747958" y="86837"/>
                  <a:pt x="767443" y="97971"/>
                </a:cubicBezTo>
                <a:cubicBezTo>
                  <a:pt x="787493" y="109428"/>
                  <a:pt x="798689" y="132174"/>
                  <a:pt x="816429" y="146957"/>
                </a:cubicBezTo>
                <a:cubicBezTo>
                  <a:pt x="831505" y="159520"/>
                  <a:pt x="849086" y="168728"/>
                  <a:pt x="865414" y="179614"/>
                </a:cubicBezTo>
                <a:cubicBezTo>
                  <a:pt x="881743" y="174171"/>
                  <a:pt x="901177" y="174304"/>
                  <a:pt x="914400" y="163285"/>
                </a:cubicBezTo>
                <a:cubicBezTo>
                  <a:pt x="935307" y="145863"/>
                  <a:pt x="945306" y="118311"/>
                  <a:pt x="963386" y="97971"/>
                </a:cubicBezTo>
                <a:cubicBezTo>
                  <a:pt x="1042387" y="9095"/>
                  <a:pt x="1015141" y="26290"/>
                  <a:pt x="1094014" y="0"/>
                </a:cubicBezTo>
                <a:cubicBezTo>
                  <a:pt x="1083128" y="16328"/>
                  <a:pt x="1069087" y="30947"/>
                  <a:pt x="1061357" y="48985"/>
                </a:cubicBezTo>
                <a:cubicBezTo>
                  <a:pt x="1039252" y="100565"/>
                  <a:pt x="1033944" y="227175"/>
                  <a:pt x="1028700" y="261257"/>
                </a:cubicBezTo>
                <a:cubicBezTo>
                  <a:pt x="1020574" y="314073"/>
                  <a:pt x="1014035" y="346615"/>
                  <a:pt x="963386" y="375557"/>
                </a:cubicBezTo>
                <a:cubicBezTo>
                  <a:pt x="943901" y="386691"/>
                  <a:pt x="919843" y="386442"/>
                  <a:pt x="898071" y="391885"/>
                </a:cubicBezTo>
                <a:cubicBezTo>
                  <a:pt x="803728" y="454783"/>
                  <a:pt x="889002" y="388861"/>
                  <a:pt x="816429" y="473528"/>
                </a:cubicBezTo>
                <a:cubicBezTo>
                  <a:pt x="796391" y="496905"/>
                  <a:pt x="764884" y="511304"/>
                  <a:pt x="751114" y="538843"/>
                </a:cubicBezTo>
                <a:cubicBezTo>
                  <a:pt x="709681" y="621710"/>
                  <a:pt x="731959" y="583904"/>
                  <a:pt x="685800" y="653143"/>
                </a:cubicBezTo>
                <a:cubicBezTo>
                  <a:pt x="680357" y="674914"/>
                  <a:pt x="675636" y="696879"/>
                  <a:pt x="669471" y="718457"/>
                </a:cubicBezTo>
                <a:cubicBezTo>
                  <a:pt x="664743" y="735007"/>
                  <a:pt x="650313" y="750465"/>
                  <a:pt x="653143" y="767443"/>
                </a:cubicBezTo>
                <a:cubicBezTo>
                  <a:pt x="656369" y="786800"/>
                  <a:pt x="671924" y="802552"/>
                  <a:pt x="685800" y="816428"/>
                </a:cubicBezTo>
                <a:cubicBezTo>
                  <a:pt x="694406" y="825034"/>
                  <a:pt x="751115" y="835478"/>
                  <a:pt x="734786" y="832757"/>
                </a:cubicBez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porovnání 9"/>
          <p:cNvSpPr/>
          <p:nvPr/>
        </p:nvSpPr>
        <p:spPr>
          <a:xfrm rot="6921856">
            <a:off x="7723253" y="1217258"/>
            <a:ext cx="457200" cy="914400"/>
          </a:xfrm>
          <a:prstGeom prst="flowChartCollat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68183" y="2403912"/>
            <a:ext cx="1632178" cy="369332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(s)  </a:t>
            </a:r>
            <a:r>
              <a:rPr lang="cs-CZ" b="1" dirty="0" err="1" smtClean="0">
                <a:latin typeface="Comic Sans MS" pitchFamily="66" charset="0"/>
              </a:rPr>
              <a:t>ciz</a:t>
            </a:r>
            <a:r>
              <a:rPr lang="cs-CZ" b="1" dirty="0" smtClean="0">
                <a:latin typeface="Comic Sans MS" pitchFamily="66" charset="0"/>
              </a:rPr>
              <a:t>-m-  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48830" y="2471539"/>
            <a:ext cx="768159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latin typeface="Comic Sans MS" pitchFamily="66" charset="0"/>
              </a:rPr>
              <a:t>lidm</a:t>
            </a:r>
            <a:r>
              <a:rPr lang="cs-CZ" b="1" dirty="0" smtClean="0">
                <a:latin typeface="Comic Sans MS" pitchFamily="66" charset="0"/>
              </a:rPr>
              <a:t>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 rot="20054995">
            <a:off x="7072751" y="3765723"/>
            <a:ext cx="73609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tlapa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 rot="2475726">
            <a:off x="2855553" y="3140968"/>
            <a:ext cx="70083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b="1" dirty="0">
                <a:latin typeface="Comic Sans MS" pitchFamily="66" charset="0"/>
              </a:rPr>
              <a:t>r</a:t>
            </a:r>
            <a:r>
              <a:rPr lang="cs-CZ" b="1" dirty="0" smtClean="0">
                <a:latin typeface="Comic Sans MS" pitchFamily="66" charset="0"/>
              </a:rPr>
              <a:t>-z-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 rot="1905365">
            <a:off x="4860422" y="3760465"/>
            <a:ext cx="729687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zlato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955740" y="4858408"/>
            <a:ext cx="500458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>
                <a:latin typeface="Comic Sans MS" pitchFamily="66" charset="0"/>
              </a:rPr>
              <a:t>l</a:t>
            </a:r>
            <a:r>
              <a:rPr lang="cs-CZ" b="1" dirty="0" err="1" smtClean="0">
                <a:latin typeface="Comic Sans MS" pitchFamily="66" charset="0"/>
              </a:rPr>
              <a:t>v</a:t>
            </a:r>
            <a:r>
              <a:rPr lang="cs-CZ" b="1" dirty="0" smtClean="0">
                <a:latin typeface="Comic Sans MS" pitchFamily="66" charset="0"/>
              </a:rPr>
              <a:t>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652552" y="4142444"/>
            <a:ext cx="119936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err="1">
                <a:latin typeface="Comic Sans MS" pitchFamily="66" charset="0"/>
              </a:rPr>
              <a:t>h</a:t>
            </a:r>
            <a:r>
              <a:rPr lang="cs-CZ" b="1" dirty="0" err="1" smtClean="0">
                <a:latin typeface="Comic Sans MS" pitchFamily="66" charset="0"/>
              </a:rPr>
              <a:t>ladov</a:t>
            </a:r>
            <a:r>
              <a:rPr lang="cs-CZ" b="1" dirty="0" smtClean="0">
                <a:latin typeface="Comic Sans MS" pitchFamily="66" charset="0"/>
              </a:rPr>
              <a:t>-m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 rot="1655529">
            <a:off x="6729276" y="2955719"/>
            <a:ext cx="83388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supům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rot="20011920">
            <a:off x="1780197" y="3497166"/>
            <a:ext cx="872355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>
                <a:latin typeface="Comic Sans MS" pitchFamily="66" charset="0"/>
              </a:rPr>
              <a:t>v</a:t>
            </a:r>
            <a:r>
              <a:rPr lang="cs-CZ" b="1" dirty="0" smtClean="0">
                <a:latin typeface="Comic Sans MS" pitchFamily="66" charset="0"/>
              </a:rPr>
              <a:t>esel-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86330" y="2219246"/>
            <a:ext cx="74090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klaun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20204386">
            <a:off x="898924" y="3127834"/>
            <a:ext cx="511679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b="1" dirty="0" err="1">
                <a:latin typeface="Comic Sans MS" pitchFamily="66" charset="0"/>
              </a:rPr>
              <a:t>z</a:t>
            </a:r>
            <a:r>
              <a:rPr lang="cs-CZ" b="1" dirty="0" err="1" smtClean="0">
                <a:latin typeface="Comic Sans MS" pitchFamily="66" charset="0"/>
              </a:rPr>
              <a:t>l</a:t>
            </a:r>
            <a:r>
              <a:rPr lang="cs-CZ" b="1" dirty="0" smtClean="0">
                <a:latin typeface="Comic Sans MS" pitchFamily="66" charset="0"/>
              </a:rPr>
              <a:t>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 rot="18402014">
            <a:off x="7009037" y="4481747"/>
            <a:ext cx="1391728" cy="369332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čarodějov</a:t>
            </a:r>
            <a:r>
              <a:rPr lang="cs-CZ" b="1" dirty="0">
                <a:latin typeface="Comic Sans MS" pitchFamily="66" charset="0"/>
              </a:rPr>
              <a:t>é</a:t>
            </a:r>
          </a:p>
        </p:txBody>
      </p:sp>
      <p:sp>
        <p:nvSpPr>
          <p:cNvPr id="24" name="TextovéPole 23"/>
          <p:cNvSpPr txBox="1"/>
          <p:nvPr/>
        </p:nvSpPr>
        <p:spPr>
          <a:xfrm rot="1007275">
            <a:off x="1468565" y="5227740"/>
            <a:ext cx="1127232" cy="369332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Comic Sans MS" pitchFamily="66" charset="0"/>
              </a:rPr>
              <a:t>M-</a:t>
            </a:r>
            <a:r>
              <a:rPr lang="cs-CZ" b="1" dirty="0" err="1" smtClean="0">
                <a:solidFill>
                  <a:schemeClr val="bg1"/>
                </a:solidFill>
                <a:latin typeface="Comic Sans MS" pitchFamily="66" charset="0"/>
              </a:rPr>
              <a:t>rkova</a:t>
            </a:r>
            <a:endParaRPr lang="cs-CZ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 rot="1916094">
            <a:off x="5797562" y="4167909"/>
            <a:ext cx="137409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kamarádka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322614" y="4390620"/>
            <a:ext cx="805029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b="1" dirty="0" err="1">
                <a:latin typeface="Comic Sans MS" pitchFamily="66" charset="0"/>
              </a:rPr>
              <a:t>č</a:t>
            </a:r>
            <a:r>
              <a:rPr lang="cs-CZ" b="1" dirty="0" err="1" smtClean="0">
                <a:latin typeface="Comic Sans MS" pitchFamily="66" charset="0"/>
              </a:rPr>
              <a:t>ern</a:t>
            </a:r>
            <a:r>
              <a:rPr lang="cs-CZ" b="1" dirty="0" smtClean="0">
                <a:latin typeface="Comic Sans MS" pitchFamily="66" charset="0"/>
              </a:rPr>
              <a:t>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803867" y="4888155"/>
            <a:ext cx="1026243" cy="369332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Comic Sans MS" pitchFamily="66" charset="0"/>
              </a:rPr>
              <a:t>štěňata</a:t>
            </a:r>
            <a:endParaRPr lang="cs-CZ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99963" y="3847757"/>
            <a:ext cx="1109599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err="1">
                <a:latin typeface="Comic Sans MS" pitchFamily="66" charset="0"/>
              </a:rPr>
              <a:t>h</a:t>
            </a:r>
            <a:r>
              <a:rPr lang="cs-CZ" b="1" dirty="0" err="1" smtClean="0">
                <a:latin typeface="Comic Sans MS" pitchFamily="66" charset="0"/>
              </a:rPr>
              <a:t>ouslov</a:t>
            </a:r>
            <a:r>
              <a:rPr lang="cs-CZ" b="1" dirty="0" smtClean="0">
                <a:latin typeface="Comic Sans MS" pitchFamily="66" charset="0"/>
              </a:rPr>
              <a:t>-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590109" y="3222935"/>
            <a:ext cx="1019831" cy="3693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omic Sans MS" pitchFamily="66" charset="0"/>
              </a:rPr>
              <a:t>koncert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0" name="Vodorovný svitek 29"/>
          <p:cNvSpPr/>
          <p:nvPr/>
        </p:nvSpPr>
        <p:spPr>
          <a:xfrm>
            <a:off x="3499200" y="5589969"/>
            <a:ext cx="5112569" cy="1268031"/>
          </a:xfrm>
          <a:prstGeom prst="horizontalScroll">
            <a:avLst/>
          </a:prstGeom>
          <a:solidFill>
            <a:srgbClr val="FF0000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91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Od podstatných jmen v závorkách utvoř přídavná jména. 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Slovní spojení užij ve větách.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(slon)  kly                                      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(rodina)  oslava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(rameno)  kloub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(bylina)  odvar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 (dřevo)  židle</a:t>
            </a:r>
          </a:p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(telefon)  ústředna</a:t>
            </a:r>
          </a:p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(cena)  známka     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Mrak 3"/>
          <p:cNvSpPr/>
          <p:nvPr/>
        </p:nvSpPr>
        <p:spPr>
          <a:xfrm rot="5034778">
            <a:off x="3468223" y="725155"/>
            <a:ext cx="512898" cy="21527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Mrak 4"/>
          <p:cNvSpPr/>
          <p:nvPr/>
        </p:nvSpPr>
        <p:spPr>
          <a:xfrm rot="5034778">
            <a:off x="4308236" y="1290138"/>
            <a:ext cx="615973" cy="215270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 rot="5034778">
            <a:off x="4344538" y="2444621"/>
            <a:ext cx="534757" cy="215270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 rot="5034778">
            <a:off x="4002756" y="1893823"/>
            <a:ext cx="463050" cy="21527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 rot="5034778">
            <a:off x="7137954" y="3165554"/>
            <a:ext cx="681307" cy="21527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 rot="5034778">
            <a:off x="7696938" y="3885634"/>
            <a:ext cx="681307" cy="215270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 rot="5034778">
            <a:off x="7137955" y="4605714"/>
            <a:ext cx="681307" cy="21527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92" y="4182312"/>
            <a:ext cx="3172086" cy="241504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Mrak 11"/>
          <p:cNvSpPr/>
          <p:nvPr/>
        </p:nvSpPr>
        <p:spPr>
          <a:xfrm>
            <a:off x="1122539" y="6013836"/>
            <a:ext cx="1609392" cy="764354"/>
          </a:xfrm>
          <a:prstGeom prst="cloud">
            <a:avLst/>
          </a:prstGeom>
          <a:solidFill>
            <a:srgbClr val="FF0000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>
                <a:latin typeface="Comic Sans MS" pitchFamily="66" charset="0"/>
              </a:rPr>
              <a:t>r</a:t>
            </a:r>
            <a:r>
              <a:rPr lang="cs-CZ" sz="1600" b="1" dirty="0" smtClean="0">
                <a:latin typeface="Comic Sans MS" pitchFamily="66" charset="0"/>
              </a:rPr>
              <a:t>-----á</a:t>
            </a:r>
          </a:p>
          <a:p>
            <a:pPr algn="ctr"/>
            <a:r>
              <a:rPr lang="cs-CZ" sz="1600" b="1" dirty="0" smtClean="0">
                <a:latin typeface="Comic Sans MS" pitchFamily="66" charset="0"/>
              </a:rPr>
              <a:t>oslava</a:t>
            </a:r>
            <a:endParaRPr lang="cs-CZ" sz="1600" b="1" dirty="0">
              <a:latin typeface="Comic Sans MS" pitchFamily="66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28" y="1468033"/>
            <a:ext cx="3010560" cy="225792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Mrak 15"/>
          <p:cNvSpPr/>
          <p:nvPr/>
        </p:nvSpPr>
        <p:spPr>
          <a:xfrm rot="20941529">
            <a:off x="5335084" y="1349006"/>
            <a:ext cx="2074231" cy="629965"/>
          </a:xfrm>
          <a:prstGeom prst="cloud">
            <a:avLst/>
          </a:prstGeom>
          <a:solidFill>
            <a:srgbClr val="FF0000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latin typeface="Comic Sans MS" pitchFamily="66" charset="0"/>
              </a:rPr>
              <a:t>s</a:t>
            </a:r>
            <a:r>
              <a:rPr lang="cs-CZ" b="1" dirty="0" smtClean="0">
                <a:latin typeface="Comic Sans MS" pitchFamily="66" charset="0"/>
              </a:rPr>
              <a:t>---í  rodina</a:t>
            </a:r>
            <a:endParaRPr lang="cs-CZ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00B0F0"/>
          </a:solidFill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cs-CZ" sz="2400" dirty="0" smtClean="0"/>
              <a:t>Ve větách najdi schovaná přídavná jména </a:t>
            </a:r>
            <a:r>
              <a:rPr lang="cs-CZ" sz="2400" b="1" i="1" u="sng" dirty="0" smtClean="0"/>
              <a:t>měkká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Napiš  je  v daných pádech a čísle.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 smtClean="0">
                <a:latin typeface="Comic Sans MS" pitchFamily="66" charset="0"/>
              </a:rPr>
              <a:t>Sportovci  získali  dvě  zlaté  medaile.</a:t>
            </a:r>
          </a:p>
          <a:p>
            <a:pPr marL="0" indent="0">
              <a:buNone/>
            </a:pPr>
            <a:endParaRPr lang="cs-CZ" sz="2800" b="1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Comic Sans MS" pitchFamily="66" charset="0"/>
              </a:rPr>
              <a:t>Malé  děvče  líbezně  zpívalo.</a:t>
            </a:r>
          </a:p>
          <a:p>
            <a:pPr marL="0" indent="0">
              <a:buNone/>
            </a:pPr>
            <a:endParaRPr lang="cs-CZ" sz="2800" b="1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Comic Sans MS" pitchFamily="66" charset="0"/>
              </a:rPr>
              <a:t>Ospalé  štěňátko zívalo.</a:t>
            </a:r>
          </a:p>
          <a:p>
            <a:pPr marL="0" indent="0">
              <a:buNone/>
            </a:pPr>
            <a:endParaRPr lang="cs-CZ" sz="2800" b="1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Comic Sans MS" pitchFamily="66" charset="0"/>
              </a:rPr>
              <a:t>Pepa  vítá  milou  návštěvu.</a:t>
            </a:r>
          </a:p>
          <a:p>
            <a:pPr marL="0" indent="0">
              <a:buNone/>
            </a:pPr>
            <a:endParaRPr lang="cs-CZ" sz="2800" b="1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Comic Sans MS" pitchFamily="66" charset="0"/>
              </a:rPr>
              <a:t>Prokop  ta  čísla  dobře  zná.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4" name="Mrak 3"/>
          <p:cNvSpPr/>
          <p:nvPr/>
        </p:nvSpPr>
        <p:spPr>
          <a:xfrm>
            <a:off x="756621" y="1715996"/>
            <a:ext cx="1803058" cy="58854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732928" y="3573016"/>
            <a:ext cx="1803058" cy="58854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726013" y="4581128"/>
            <a:ext cx="1803058" cy="588547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724413" y="5517232"/>
            <a:ext cx="1803058" cy="58854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724413" y="2708920"/>
            <a:ext cx="1803058" cy="588547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++++++++++++</a:t>
            </a:r>
            <a:endParaRPr lang="cs-CZ" dirty="0"/>
          </a:p>
        </p:txBody>
      </p:sp>
      <p:sp>
        <p:nvSpPr>
          <p:cNvPr id="10" name="Vodorovný svitek 9"/>
          <p:cNvSpPr/>
          <p:nvPr/>
        </p:nvSpPr>
        <p:spPr>
          <a:xfrm>
            <a:off x="3635896" y="1690842"/>
            <a:ext cx="4608512" cy="638856"/>
          </a:xfrm>
          <a:prstGeom prst="horizont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i="1" dirty="0" smtClean="0">
                <a:solidFill>
                  <a:schemeClr val="tx1"/>
                </a:solidFill>
              </a:rPr>
              <a:t>2. p. č. j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12" name="Vodorovný svitek 11"/>
          <p:cNvSpPr/>
          <p:nvPr/>
        </p:nvSpPr>
        <p:spPr>
          <a:xfrm>
            <a:off x="3661353" y="2650904"/>
            <a:ext cx="4608512" cy="6388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i="1" dirty="0" smtClean="0">
                <a:solidFill>
                  <a:schemeClr val="tx1"/>
                </a:solidFill>
              </a:rPr>
              <a:t>6. p. č. mn.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13" name="Vodorovný svitek 12"/>
          <p:cNvSpPr/>
          <p:nvPr/>
        </p:nvSpPr>
        <p:spPr>
          <a:xfrm>
            <a:off x="3635896" y="3573016"/>
            <a:ext cx="4608512" cy="638856"/>
          </a:xfrm>
          <a:prstGeom prst="horizont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i="1" dirty="0" smtClean="0"/>
              <a:t>3</a:t>
            </a:r>
            <a:r>
              <a:rPr lang="cs-CZ" i="1" dirty="0" smtClean="0">
                <a:solidFill>
                  <a:schemeClr val="tx1"/>
                </a:solidFill>
              </a:rPr>
              <a:t>3. p. č. mn.</a:t>
            </a:r>
            <a:endParaRPr lang="cs-CZ" i="1" dirty="0"/>
          </a:p>
        </p:txBody>
      </p:sp>
      <p:sp>
        <p:nvSpPr>
          <p:cNvPr id="14" name="Vodorovný svitek 13"/>
          <p:cNvSpPr/>
          <p:nvPr/>
        </p:nvSpPr>
        <p:spPr>
          <a:xfrm>
            <a:off x="3661353" y="4530819"/>
            <a:ext cx="4608512" cy="6388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i="1" dirty="0" smtClean="0">
                <a:solidFill>
                  <a:schemeClr val="tx1"/>
                </a:solidFill>
              </a:rPr>
              <a:t>4. p. č. mn.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15" name="Vodorovný svitek 14"/>
          <p:cNvSpPr/>
          <p:nvPr/>
        </p:nvSpPr>
        <p:spPr>
          <a:xfrm>
            <a:off x="3661353" y="5517232"/>
            <a:ext cx="4608512" cy="638856"/>
          </a:xfrm>
          <a:prstGeom prst="horizont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i="1" dirty="0" smtClean="0"/>
              <a:t>7</a:t>
            </a:r>
            <a:r>
              <a:rPr lang="cs-CZ" i="1" dirty="0" smtClean="0">
                <a:solidFill>
                  <a:schemeClr val="tx1"/>
                </a:solidFill>
              </a:rPr>
              <a:t>7. p. č. mn.</a:t>
            </a:r>
            <a:endParaRPr lang="cs-CZ" i="1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957171"/>
            <a:ext cx="1763387" cy="175897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86367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86302" y="260648"/>
            <a:ext cx="1882552" cy="994122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Doplň  í, ý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3" y="1412776"/>
            <a:ext cx="8856983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          prav         úhel                           včel         úl-</a:t>
            </a:r>
          </a:p>
          <a:p>
            <a:pPr marL="0" indent="0">
              <a:buNone/>
            </a:pPr>
            <a:r>
              <a:rPr lang="cs-CZ" dirty="0" smtClean="0"/>
              <a:t>           jedl          hřib                     ostražit         hlídači</a:t>
            </a:r>
          </a:p>
          <a:p>
            <a:pPr marL="0" indent="0">
              <a:buNone/>
            </a:pPr>
            <a:r>
              <a:rPr lang="cs-CZ" dirty="0" smtClean="0"/>
              <a:t>        sokol           let                         </a:t>
            </a:r>
            <a:r>
              <a:rPr lang="cs-CZ" dirty="0" err="1" smtClean="0"/>
              <a:t>hořlav</a:t>
            </a:r>
            <a:r>
              <a:rPr lang="cs-CZ" dirty="0" smtClean="0"/>
              <a:t>         materiál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err="1" smtClean="0"/>
              <a:t>podezřel</a:t>
            </a:r>
            <a:r>
              <a:rPr lang="cs-CZ" dirty="0" smtClean="0"/>
              <a:t>           muži                      zdrav          l-</a:t>
            </a:r>
            <a:r>
              <a:rPr lang="cs-CZ" dirty="0" err="1" smtClean="0"/>
              <a:t>dé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 err="1" smtClean="0"/>
              <a:t>třpytiv</a:t>
            </a:r>
            <a:r>
              <a:rPr lang="cs-CZ" dirty="0" smtClean="0"/>
              <a:t>           kámen                 poctiv          </a:t>
            </a:r>
            <a:r>
              <a:rPr lang="cs-CZ" dirty="0" err="1" smtClean="0"/>
              <a:t>nále-ci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koz           sýr                    </a:t>
            </a:r>
            <a:r>
              <a:rPr lang="cs-CZ" dirty="0" err="1" smtClean="0"/>
              <a:t>roztom</a:t>
            </a:r>
            <a:r>
              <a:rPr lang="cs-CZ" dirty="0" smtClean="0"/>
              <a:t>-l         děvčátka</a:t>
            </a:r>
          </a:p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dirty="0" err="1" smtClean="0"/>
              <a:t>čerstv</a:t>
            </a:r>
            <a:r>
              <a:rPr lang="cs-CZ" dirty="0" smtClean="0"/>
              <a:t>           chléb               </a:t>
            </a:r>
            <a:r>
              <a:rPr lang="cs-CZ" dirty="0" err="1" smtClean="0"/>
              <a:t>nenas-tn</a:t>
            </a:r>
            <a:r>
              <a:rPr lang="cs-CZ" dirty="0" smtClean="0"/>
              <a:t>          </a:t>
            </a:r>
            <a:r>
              <a:rPr lang="cs-CZ" dirty="0" err="1" smtClean="0"/>
              <a:t>lv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dirty="0" err="1" smtClean="0"/>
              <a:t>siln</a:t>
            </a:r>
            <a:r>
              <a:rPr lang="cs-CZ" dirty="0" smtClean="0"/>
              <a:t>           vzpěrači                 k-sel          jablka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Vývojový diagram: spojnice 5"/>
          <p:cNvSpPr/>
          <p:nvPr/>
        </p:nvSpPr>
        <p:spPr>
          <a:xfrm>
            <a:off x="1797081" y="14288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1797081" y="199796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1797081" y="252474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1798978" y="306896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1817203" y="3665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1823120" y="420375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1860509" y="476409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1875889" y="530120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5270984" y="290455"/>
            <a:ext cx="3693503" cy="994122"/>
          </a:xfrm>
          <a:prstGeom prst="rect">
            <a:avLst/>
          </a:prstGeom>
          <a:solidFill>
            <a:srgbClr val="00B0F0"/>
          </a:solidFill>
        </p:spPr>
        <p:txBody>
          <a:bodyPr vert="horz" rtlCol="0" anchor="ctr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1" sz="4400" baseline="0">
                <a:ln w="12700">
                  <a:solidFill>
                    <a:schemeClr val="tx1">
                      <a:tint val="95000"/>
                    </a:schemeClr>
                  </a:solidFill>
                </a:ln>
                <a:gradFill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</a:gradFill>
                <a:effectLst>
                  <a:outerShdw blurRad="127000" algn="tl" rotWithShape="0">
                    <a:schemeClr val="bg1">
                      <a:alpha val="5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Doplň  chybějící písmena</a:t>
            </a:r>
            <a:endParaRPr lang="cs-CZ" sz="2400" dirty="0"/>
          </a:p>
        </p:txBody>
      </p:sp>
      <p:sp>
        <p:nvSpPr>
          <p:cNvPr id="17" name="Vývojový diagram: spojnice 16"/>
          <p:cNvSpPr/>
          <p:nvPr/>
        </p:nvSpPr>
        <p:spPr>
          <a:xfrm>
            <a:off x="6156176" y="145334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6156176" y="199796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6156176" y="252474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6162557" y="306896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6162557" y="363995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6162557" y="420375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6162557" y="476409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6179824" y="530120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1692"/>
            <a:ext cx="1874107" cy="139743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8" name="Výbuch 2 27"/>
          <p:cNvSpPr/>
          <p:nvPr/>
        </p:nvSpPr>
        <p:spPr>
          <a:xfrm rot="1896734">
            <a:off x="3832561" y="1014369"/>
            <a:ext cx="1457782" cy="1712571"/>
          </a:xfrm>
          <a:prstGeom prst="irregularSeal2">
            <a:avLst/>
          </a:prstGeom>
          <a:solidFill>
            <a:schemeClr val="bg1"/>
          </a:solidFill>
          <a:ln>
            <a:solidFill>
              <a:srgbClr val="FF0000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 rot="19920017">
            <a:off x="4068893" y="1453343"/>
            <a:ext cx="1067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atin typeface="Comic Sans MS" pitchFamily="66" charset="0"/>
              </a:rPr>
              <a:t>s</a:t>
            </a:r>
            <a:r>
              <a:rPr lang="cs-CZ" b="1" dirty="0" smtClean="0">
                <a:latin typeface="Comic Sans MS" pitchFamily="66" charset="0"/>
              </a:rPr>
              <a:t>okol-  </a:t>
            </a:r>
          </a:p>
          <a:p>
            <a:pPr algn="ctr"/>
            <a:r>
              <a:rPr lang="cs-CZ" b="1" dirty="0" smtClean="0">
                <a:latin typeface="Comic Sans MS" pitchFamily="66" charset="0"/>
              </a:rPr>
              <a:t>let</a:t>
            </a:r>
            <a:endParaRPr lang="cs-CZ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2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15" grpId="0" animBg="1"/>
      <p:bldP spid="28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400" u="sng" dirty="0" smtClean="0"/>
              <a:t>Použité zdroje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40" y="764704"/>
            <a:ext cx="9027756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1400" dirty="0"/>
              <a:t>http://images.google.com/imgres?q=velryby&amp;hl=cs&amp;biw=1366&amp;bih=523&amp;gbv=2&amp;tbm=isch&amp;tbnid=aeYZfdO7srkQmM:&amp;imgrefurl=http://my-2world.blog.cz/1105/velryby&amp;docid=qZ0K70_NSo-nMM&amp;imgurl=http://</a:t>
            </a:r>
            <a:r>
              <a:rPr lang="cs-CZ" sz="1400" dirty="0" smtClean="0"/>
              <a:t>nd04.jxs.cz/526/549/d19d90d1a0_75754249_o2.jpg&amp;w=770&amp;h=600&amp;ei=6hdNT6ywBYebOqzC0aUC&amp;zoom=1&amp;iact=rc&amp;dur=341&amp;sig=109203467014678765387&amp;page=2&amp;tbnh=148&amp;tbnw=216&amp;start=10&amp;ndsp=17&amp;ved=1t:429,r:6,s:10&amp;tx=115&amp;ty=38</a:t>
            </a:r>
          </a:p>
          <a:p>
            <a:pPr marL="0" indent="0">
              <a:buNone/>
            </a:pPr>
            <a:r>
              <a:rPr lang="cs-CZ" sz="1400" dirty="0"/>
              <a:t>http://images.google.com/imgres?q=%C5%A1t%C4%9Bn%C4%9B&amp;hl=cs&amp;biw=1366&amp;bih=523&amp;gbv=2&amp;tbm=isch&amp;tbnid=w_Z1hyBYpgYxLM:&amp;imgrefurl=http://michaellla16.blog.cz/0605/4&amp;docid=XixI_A2RIpQ41M&amp;imgurl=http://</a:t>
            </a:r>
            <a:r>
              <a:rPr lang="cs-CZ" sz="1400" dirty="0" smtClean="0"/>
              <a:t>www.vendy.unas.cz/downloads/tapety/pes4.jpg&amp;w=1024&amp;h=768&amp;ei=HBlNT-W5D8nqOZnVvJ0C&amp;zoom=1&amp;iact=rc&amp;dur=63&amp;sig=109203467014678765387&amp;page=11&amp;tbnh=154&amp;tbnw=205&amp;start=165&amp;ndsp=18&amp;ved=1t:429,r:7,s:165&amp;tx=141&amp;ty=70</a:t>
            </a:r>
          </a:p>
          <a:p>
            <a:pPr marL="0" indent="0">
              <a:buNone/>
            </a:pPr>
            <a:r>
              <a:rPr lang="cs-CZ" sz="1400" u="sng" dirty="0">
                <a:hlinkClick r:id="rId2"/>
              </a:rPr>
              <a:t>http://images.google.com/imgres?q=lv%C3%AD%C4%8De&amp;hl=cs&amp;gbv=2&amp;biw=1366&amp;bih=523&amp;tbm=isch&amp;tbnid=V72IBKmfgYD2pM:&amp;imgrefurl=http://revitalka.blog.cz/1009/lvice-aneb-co-nam-chce-rict&amp;docid=wwzL8HfqNyNJNM&amp;imgurl=http://</a:t>
            </a:r>
            <a:r>
              <a:rPr lang="cs-CZ" sz="1400" u="sng" dirty="0" smtClean="0">
                <a:hlinkClick r:id="rId2"/>
              </a:rPr>
              <a:t>nd04.jxs.cz/683/319/897bdaf670_69687152_o2.jpg&amp;w=1024&amp;h=768&amp;ei=TDFFT_q2AY2F-wax_dCtAg&amp;zoom=1&amp;iact=hc&amp;vpx=540&amp;vpy=185&amp;dur=140&amp;hovh=194&amp;hovw=259&amp;tx=158&amp;ty=135&amp;sig=109203467014678765387&amp;page=1&amp;tbnh=137&amp;tbnw=173&amp;start=0&amp;ndsp=12&amp;ved=0CEoQrQMwAg</a:t>
            </a:r>
            <a:endParaRPr lang="cs-CZ" sz="1400" dirty="0"/>
          </a:p>
          <a:p>
            <a:pPr marL="0" indent="0">
              <a:buNone/>
            </a:pPr>
            <a:r>
              <a:rPr lang="cs-CZ" sz="1400" b="1" u="sng" dirty="0" smtClean="0">
                <a:hlinkClick r:id="rId3"/>
              </a:rPr>
              <a:t>http</a:t>
            </a:r>
            <a:r>
              <a:rPr lang="cs-CZ" sz="1400" b="1" u="sng" dirty="0">
                <a:hlinkClick r:id="rId3"/>
              </a:rPr>
              <a:t>://</a:t>
            </a:r>
            <a:r>
              <a:rPr lang="cs-CZ" sz="1400" b="1" u="sng" dirty="0" smtClean="0">
                <a:hlinkClick r:id="rId3"/>
              </a:rPr>
              <a:t>www.detskecentrum-chaloupka.estranky.cz/clanky/oslava-narozenin.html</a:t>
            </a:r>
            <a:endParaRPr lang="cs-CZ" sz="1400" b="1" u="sng" dirty="0" smtClean="0"/>
          </a:p>
          <a:p>
            <a:pPr marL="0" indent="0">
              <a:buNone/>
            </a:pPr>
            <a:r>
              <a:rPr lang="cs-CZ" sz="1400" b="1" u="sng" dirty="0">
                <a:hlinkClick r:id="rId4"/>
              </a:rPr>
              <a:t>http://images.google.com/imgres?q=v%C4%8Dela+kreslen%C3%A1&amp;hl=cs&amp;biw=1366&amp;bih=523&amp;gbv=2&amp;tbm=isch&amp;tbnid=Z4XT_lBENA_RMM:&amp;imgrefurl=http://www.televize.cz/clanky/vcelka-maja-brzy-oslavi-stovku-14529&amp;docid=T_nJSDJGxOVxEM&amp;imgurl=http://media.televize.cz/article/b6diom5tgfs3.jpg&amp;w=800&amp;h=798&amp;ei=ozNFT9nHA8fP-gbvpYWaAg&amp;zoom=1&amp;iact=hc&amp;vpx=962&amp;vpy=61&amp;dur=156&amp;hovh=224&amp;hovw=225&amp;tx=85&amp;ty=129&amp;sig=109203467014678765387&amp;page=2&amp;tbnh=152&amp;tbnw=144&amp;start=12&amp;ndsp=17&amp;ved=0CIkBEK0DMBA</a:t>
            </a:r>
            <a:r>
              <a:rPr lang="cs-CZ" sz="1400" b="1" dirty="0"/>
              <a:t> </a:t>
            </a:r>
            <a:endParaRPr lang="cs-CZ" sz="1400" dirty="0"/>
          </a:p>
          <a:p>
            <a:pPr marL="0" indent="0">
              <a:buNone/>
            </a:pPr>
            <a:r>
              <a:rPr lang="cs-CZ" sz="1400" b="1" u="sng" dirty="0">
                <a:hlinkClick r:id="rId5"/>
              </a:rPr>
              <a:t>http://images.google.com/imgres?q=sokol&amp;hl=cs&amp;gbv=2&amp;biw=1366&amp;bih=523&amp;tbm=isch&amp;tbnid=V-ZlleehhxpTyM:&amp;imgrefurl=http://www.lidovky.cz/holubar-umlatil-sokola-za-ctvrtmilionovou-skodu-mu-hrozi-stihani-104-/ln_domov.asp%3Fc%3DA101122_112647_ln_domov_tsh&amp;docid=vil9wnNAekbL7M&amp;imgurl=http://i.lidovky.cz/10/113/lngal/TSH3750ce_peregrine_falcon.jpg&amp;w=460&amp;h=343&amp;ei=PDRFT5TDN4-h-QbvxZSGAg&amp;zoom=1&amp;iact=hc&amp;vpx=437&amp;vpy=75&amp;dur=281&amp;hovh=194&amp;hovw=260&amp;tx=203&amp;ty=153&amp;sig=109203467014678765387&amp;page=2&amp;tbnh=150&amp;tbnw=237&amp;start=16&amp;ndsp=17&amp;ved=0CJEBEK0DMBE</a:t>
            </a:r>
            <a:r>
              <a:rPr lang="cs-CZ" sz="1400" b="1" dirty="0"/>
              <a:t> </a:t>
            </a:r>
          </a:p>
          <a:p>
            <a:pPr marL="0" indent="0">
              <a:buNone/>
            </a:pPr>
            <a:r>
              <a:rPr lang="cs-CZ" sz="1200" u="sng">
                <a:hlinkClick r:id="rId6"/>
              </a:rPr>
              <a:t>http://www.google.cz/imgres?q=slon&amp;hl=cs&amp;sa=X&amp;biw=1366&amp;bih=523&amp;tbm=isch&amp;prmd=imvns&amp;tbnid=p-4AyexzxdSPgM:&amp;imgrefurl=http://www.goallover.org/india-elephant/9072&amp;docid=ErZqNtB0fQTU8M&amp;imgurl=http://www.goallover.org/wp-content/uploads/2010/05/indian-elephant.jpg&amp;w=500&amp;h=375&amp;ei=AO07T_n7EceWOtib2N4C&amp;zoom=1&amp;iact=rc&amp;dur=312&amp;sig=117157939901453590118&amp;page=10&amp;tbnh=152&amp;tbnw=203&amp;start=151&amp;ndsp=18&amp;ved=1t:429,r:7,s:151&amp;tx=200&amp;ty=28</a:t>
            </a:r>
            <a:r>
              <a:rPr lang="cs-CZ" sz="1200"/>
              <a:t> </a:t>
            </a:r>
            <a:endParaRPr lang="cs-CZ" sz="140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1202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138</TotalTime>
  <Words>282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YamatoPainting</vt:lpstr>
      <vt:lpstr>Prezentace aplikace PowerPoint</vt:lpstr>
      <vt:lpstr>Prezentace aplikace PowerPoint</vt:lpstr>
      <vt:lpstr>Doplň  vynechaná písmena. Vhodné dvojice barevně spoj.  Přídavná jména  měkká přepiš do rámečku.</vt:lpstr>
      <vt:lpstr>Od podstatných jmen v závorkách utvoř přídavná jména.  Slovní spojení užij ve větách.</vt:lpstr>
      <vt:lpstr>Ve větách najdi schovaná přídavná jména měkká. Napiš  je  v daných pádech a čísle.</vt:lpstr>
      <vt:lpstr>Doplň  í, ý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07Z2</dc:creator>
  <cp:lastModifiedBy>Spravce</cp:lastModifiedBy>
  <cp:revision>16</cp:revision>
  <cp:lastPrinted>2012-02-29T11:43:23Z</cp:lastPrinted>
  <dcterms:created xsi:type="dcterms:W3CDTF">2012-02-22T19:23:02Z</dcterms:created>
  <dcterms:modified xsi:type="dcterms:W3CDTF">2014-05-20T12:12:39Z</dcterms:modified>
</cp:coreProperties>
</file>