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10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99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824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086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114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845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959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800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920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631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240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28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311A9-CBD2-4DFA-BE61-D62055F54FE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D33DC4-854E-4B13-ADCC-6043982A4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24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images.google.com/imgres?q=%C4%8Dern%C3%A1+%C5%A1t%C4%9B%C5%88ata+trpasli%C4%8D%C3%AD+pudl&amp;start=99&amp;hl=cs&amp;biw=1366&amp;bih=608&amp;gbv=2&amp;tbm=isch&amp;tbnid=90uar04wXzZ94M:&amp;imgrefurl=http://dobris.olx.cz/pudl-trpaslici-cern-kluci-s-pp-iid-34516824&amp;docid=9OAvi4V1U_8M4M&amp;imgurl=http://images03.olx.cz/ui/2/72/24/34516824_4.jpg&amp;w=625&amp;h=469&amp;ei=yr1TT6KrHoyKhQfPvuzzCw&amp;zoom=1&amp;iact=hc&amp;vpx=483&amp;vpy=250&amp;dur=3184&amp;hovh=194&amp;hovw=259&amp;tx=111&amp;ty=81&amp;sig=109203467014678765387&amp;page=5&amp;tbnh=127&amp;tbnw=172&amp;ndsp=25&amp;ved=1t:429,r:15,s:9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738" y="317500"/>
            <a:ext cx="4200525" cy="6221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1540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1547664" y="1628801"/>
            <a:ext cx="5688632" cy="2160240"/>
          </a:xfrm>
          <a:prstGeom prst="cloud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  <a:latin typeface="Arial Rounded MT Bold" pitchFamily="34" charset="0"/>
              </a:rPr>
              <a:t>ZÁJMENA</a:t>
            </a:r>
            <a:endParaRPr lang="cs-CZ" sz="5400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sp>
        <p:nvSpPr>
          <p:cNvPr id="7" name="Vodorovný svitek 6"/>
          <p:cNvSpPr/>
          <p:nvPr/>
        </p:nvSpPr>
        <p:spPr>
          <a:xfrm rot="19964027">
            <a:off x="211055" y="648741"/>
            <a:ext cx="2952328" cy="1465320"/>
          </a:xfrm>
          <a:prstGeom prst="horizontalScroll">
            <a:avLst/>
          </a:prstGeom>
          <a:solidFill>
            <a:srgbClr val="00206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u="sng" dirty="0" smtClean="0"/>
              <a:t>O S O B N Í</a:t>
            </a:r>
          </a:p>
          <a:p>
            <a:pPr algn="ctr"/>
            <a:r>
              <a:rPr lang="cs-CZ" sz="1600" b="1" dirty="0"/>
              <a:t>j</a:t>
            </a:r>
            <a:r>
              <a:rPr lang="cs-CZ" sz="1600" b="1" dirty="0" smtClean="0"/>
              <a:t>á, ty, on, ona, ono</a:t>
            </a:r>
          </a:p>
          <a:p>
            <a:pPr algn="ctr"/>
            <a:r>
              <a:rPr lang="cs-CZ" sz="1600" b="1" dirty="0"/>
              <a:t>m</a:t>
            </a:r>
            <a:r>
              <a:rPr lang="cs-CZ" sz="1600" b="1" dirty="0" smtClean="0"/>
              <a:t>y, vy, oni, ony, ona</a:t>
            </a:r>
          </a:p>
          <a:p>
            <a:pPr algn="ctr"/>
            <a:r>
              <a:rPr lang="cs-CZ" sz="1600" dirty="0" smtClean="0"/>
              <a:t>zvratná zájmena  </a:t>
            </a:r>
            <a:r>
              <a:rPr lang="cs-CZ" sz="1600" b="1" dirty="0" smtClean="0">
                <a:solidFill>
                  <a:srgbClr val="FF0000"/>
                </a:solidFill>
              </a:rPr>
              <a:t>se, si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1717763" y="2027009"/>
            <a:ext cx="228600" cy="228600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dorovný svitek 8"/>
          <p:cNvSpPr/>
          <p:nvPr/>
        </p:nvSpPr>
        <p:spPr>
          <a:xfrm rot="1590773">
            <a:off x="6407098" y="700917"/>
            <a:ext cx="2543592" cy="1465320"/>
          </a:xfrm>
          <a:prstGeom prst="horizontalScroll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i="1" u="sng" dirty="0" smtClean="0">
                <a:solidFill>
                  <a:srgbClr val="FF0000"/>
                </a:solidFill>
                <a:latin typeface="+mj-lt"/>
              </a:rPr>
              <a:t>UKAZOVACÍ</a:t>
            </a:r>
          </a:p>
          <a:p>
            <a:pPr algn="ctr"/>
            <a:r>
              <a:rPr lang="cs-CZ" sz="1600" b="1" dirty="0">
                <a:solidFill>
                  <a:srgbClr val="FF0000"/>
                </a:solidFill>
                <a:latin typeface="+mj-lt"/>
              </a:rPr>
              <a:t>t</a:t>
            </a:r>
            <a:r>
              <a:rPr lang="cs-CZ" sz="1600" b="1" dirty="0" smtClean="0">
                <a:solidFill>
                  <a:srgbClr val="FF0000"/>
                </a:solidFill>
                <a:latin typeface="+mj-lt"/>
              </a:rPr>
              <a:t>en, tento, tenhle, onen,</a:t>
            </a:r>
          </a:p>
          <a:p>
            <a:pPr algn="ctr"/>
            <a:r>
              <a:rPr lang="cs-CZ" sz="1600" b="1" dirty="0">
                <a:solidFill>
                  <a:srgbClr val="FF0000"/>
                </a:solidFill>
                <a:latin typeface="+mj-lt"/>
              </a:rPr>
              <a:t>t</a:t>
            </a:r>
            <a:r>
              <a:rPr lang="cs-CZ" sz="1600" b="1" dirty="0" smtClean="0">
                <a:solidFill>
                  <a:srgbClr val="FF0000"/>
                </a:solidFill>
                <a:latin typeface="+mj-lt"/>
              </a:rPr>
              <a:t>akový, týž, tentýž, </a:t>
            </a:r>
            <a:r>
              <a:rPr lang="cs-CZ" sz="1600" b="1" dirty="0" smtClean="0">
                <a:solidFill>
                  <a:schemeClr val="tx1"/>
                </a:solidFill>
                <a:latin typeface="+mj-lt"/>
              </a:rPr>
              <a:t>sám</a:t>
            </a:r>
            <a:r>
              <a:rPr lang="cs-CZ" sz="1600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sz="16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4391980" y="1433577"/>
            <a:ext cx="228600" cy="22860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odorovný svitek 10"/>
          <p:cNvSpPr/>
          <p:nvPr/>
        </p:nvSpPr>
        <p:spPr>
          <a:xfrm>
            <a:off x="3335013" y="64406"/>
            <a:ext cx="2952328" cy="1465320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i="1" u="sng" dirty="0" smtClean="0"/>
              <a:t>PŘIVLASTŇOVACÍ</a:t>
            </a:r>
          </a:p>
          <a:p>
            <a:pPr algn="ctr"/>
            <a:r>
              <a:rPr lang="cs-CZ" sz="1600" b="1" dirty="0">
                <a:latin typeface="+mj-lt"/>
              </a:rPr>
              <a:t>m</a:t>
            </a:r>
            <a:r>
              <a:rPr lang="cs-CZ" sz="1600" b="1" dirty="0" smtClean="0">
                <a:latin typeface="+mj-lt"/>
              </a:rPr>
              <a:t>ůj, tvůj, jeho, její, náš, váš, jejich, </a:t>
            </a:r>
            <a:r>
              <a:rPr lang="cs-CZ" sz="1600" b="1" dirty="0" smtClean="0">
                <a:solidFill>
                  <a:srgbClr val="FF0000"/>
                </a:solidFill>
                <a:latin typeface="+mj-lt"/>
              </a:rPr>
              <a:t>svůj</a:t>
            </a:r>
            <a:endParaRPr lang="cs-CZ" sz="16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2" name="Vodorovný svitek 11"/>
          <p:cNvSpPr/>
          <p:nvPr/>
        </p:nvSpPr>
        <p:spPr>
          <a:xfrm rot="19761589">
            <a:off x="5713922" y="3056381"/>
            <a:ext cx="2952328" cy="1465320"/>
          </a:xfrm>
          <a:prstGeom prst="horizontalScrol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i="1" u="sng" dirty="0" smtClean="0">
                <a:solidFill>
                  <a:srgbClr val="FF0000"/>
                </a:solidFill>
                <a:latin typeface="+mj-lt"/>
              </a:rPr>
              <a:t>TÁZACÍ</a:t>
            </a:r>
          </a:p>
          <a:p>
            <a:pPr algn="ctr"/>
            <a:r>
              <a:rPr lang="cs-CZ" sz="1600" b="1" dirty="0">
                <a:solidFill>
                  <a:srgbClr val="FF0000"/>
                </a:solidFill>
                <a:latin typeface="+mj-lt"/>
              </a:rPr>
              <a:t>k</a:t>
            </a:r>
            <a:r>
              <a:rPr lang="cs-CZ" sz="1600" b="1" dirty="0" smtClean="0">
                <a:solidFill>
                  <a:srgbClr val="FF0000"/>
                </a:solidFill>
                <a:latin typeface="+mj-lt"/>
              </a:rPr>
              <a:t>do, co, jaký, který, čí</a:t>
            </a:r>
            <a:endParaRPr lang="cs-CZ" sz="16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7221814" y="2027009"/>
            <a:ext cx="228600" cy="228600"/>
          </a:xfrm>
          <a:prstGeom prst="flowChartConnector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6516216" y="3140968"/>
            <a:ext cx="228600" cy="228600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dorovný svitek 14"/>
          <p:cNvSpPr/>
          <p:nvPr/>
        </p:nvSpPr>
        <p:spPr>
          <a:xfrm rot="2162824">
            <a:off x="3571504" y="4533359"/>
            <a:ext cx="2952328" cy="1465320"/>
          </a:xfrm>
          <a:prstGeom prst="horizontalScroll">
            <a:avLst/>
          </a:prstGeom>
          <a:solidFill>
            <a:schemeClr val="accent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i="1" u="sng" dirty="0" smtClean="0">
                <a:solidFill>
                  <a:schemeClr val="bg1"/>
                </a:solidFill>
                <a:latin typeface="+mj-lt"/>
              </a:rPr>
              <a:t>VZTAŽNÁ</a:t>
            </a:r>
          </a:p>
          <a:p>
            <a:pPr algn="ctr"/>
            <a:r>
              <a:rPr lang="cs-CZ" sz="1600" b="1" dirty="0">
                <a:solidFill>
                  <a:schemeClr val="bg1"/>
                </a:solidFill>
                <a:latin typeface="+mj-lt"/>
              </a:rPr>
              <a:t>k</a:t>
            </a:r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do, co, jaký, který, čí, </a:t>
            </a:r>
            <a:r>
              <a:rPr lang="cs-CZ" sz="1600" b="1" dirty="0" smtClean="0">
                <a:solidFill>
                  <a:srgbClr val="FFFF00"/>
                </a:solidFill>
                <a:latin typeface="+mj-lt"/>
              </a:rPr>
              <a:t>jenž</a:t>
            </a:r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 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6" name="Vývojový diagram: spojnice 15"/>
          <p:cNvSpPr/>
          <p:nvPr/>
        </p:nvSpPr>
        <p:spPr>
          <a:xfrm>
            <a:off x="5148064" y="4365104"/>
            <a:ext cx="228600" cy="228600"/>
          </a:xfrm>
          <a:prstGeom prst="flowChartConnector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5148064" y="3933056"/>
            <a:ext cx="228600" cy="228600"/>
          </a:xfrm>
          <a:prstGeom prst="flowChartConnector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5148064" y="3560441"/>
            <a:ext cx="228600" cy="228600"/>
          </a:xfrm>
          <a:prstGeom prst="flowChartConnector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dorovný svitek 18"/>
          <p:cNvSpPr/>
          <p:nvPr/>
        </p:nvSpPr>
        <p:spPr>
          <a:xfrm>
            <a:off x="39425" y="3861044"/>
            <a:ext cx="3383580" cy="2866004"/>
          </a:xfrm>
          <a:prstGeom prst="horizontalScroll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i="1" u="sng" dirty="0" smtClean="0">
                <a:solidFill>
                  <a:schemeClr val="bg1"/>
                </a:solidFill>
                <a:latin typeface="+mj-lt"/>
              </a:rPr>
              <a:t>NEURČITÁ</a:t>
            </a:r>
          </a:p>
          <a:p>
            <a:pPr algn="ctr"/>
            <a:r>
              <a:rPr lang="cs-CZ" sz="1600" b="1" dirty="0">
                <a:solidFill>
                  <a:schemeClr val="bg1"/>
                </a:solidFill>
                <a:latin typeface="+mj-lt"/>
              </a:rPr>
              <a:t>n</a:t>
            </a:r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ěkdo, něco, některý, nějaký, něčí,</a:t>
            </a:r>
          </a:p>
          <a:p>
            <a:pPr algn="ctr"/>
            <a:r>
              <a:rPr lang="cs-CZ" sz="1600" b="1" dirty="0">
                <a:solidFill>
                  <a:schemeClr val="bg1"/>
                </a:solidFill>
                <a:latin typeface="+mj-lt"/>
              </a:rPr>
              <a:t>l</a:t>
            </a:r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eckdo, lecco, leckterý,</a:t>
            </a:r>
          </a:p>
          <a:p>
            <a:pPr algn="ctr"/>
            <a:r>
              <a:rPr lang="cs-CZ" sz="1600" b="1" dirty="0">
                <a:solidFill>
                  <a:schemeClr val="bg1"/>
                </a:solidFill>
                <a:latin typeface="+mj-lt"/>
              </a:rPr>
              <a:t>k</a:t>
            </a:r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dosi, cosi, kterýsi,</a:t>
            </a:r>
          </a:p>
          <a:p>
            <a:pPr algn="ctr"/>
            <a:r>
              <a:rPr lang="cs-CZ" sz="1600" b="1" dirty="0">
                <a:solidFill>
                  <a:srgbClr val="FFFF00"/>
                </a:solidFill>
                <a:latin typeface="+mj-lt"/>
              </a:rPr>
              <a:t>k</a:t>
            </a:r>
            <a:r>
              <a:rPr lang="cs-CZ" sz="1600" b="1" dirty="0" smtClean="0">
                <a:solidFill>
                  <a:srgbClr val="FFFF00"/>
                </a:solidFill>
                <a:latin typeface="+mj-lt"/>
              </a:rPr>
              <a:t>aždý, všechen, …</a:t>
            </a:r>
            <a:endParaRPr lang="cs-CZ" sz="1600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20" name="Vývojový diagram: spojnice 19"/>
          <p:cNvSpPr/>
          <p:nvPr/>
        </p:nvSpPr>
        <p:spPr>
          <a:xfrm>
            <a:off x="1547664" y="3861044"/>
            <a:ext cx="228600" cy="228600"/>
          </a:xfrm>
          <a:prstGeom prst="flowChartConnector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1946363" y="3685432"/>
            <a:ext cx="228600" cy="228600"/>
          </a:xfrm>
          <a:prstGeom prst="flowChartConnector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2339752" y="3557183"/>
            <a:ext cx="228600" cy="228600"/>
          </a:xfrm>
          <a:prstGeom prst="flowChartConnector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dorovný svitek 24"/>
          <p:cNvSpPr/>
          <p:nvPr/>
        </p:nvSpPr>
        <p:spPr>
          <a:xfrm rot="19431529">
            <a:off x="6668774" y="4520192"/>
            <a:ext cx="2364451" cy="1465320"/>
          </a:xfrm>
          <a:prstGeom prst="horizontalScroll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i="1" u="sng" dirty="0" smtClean="0">
                <a:solidFill>
                  <a:schemeClr val="bg1"/>
                </a:solidFill>
                <a:latin typeface="+mj-lt"/>
              </a:rPr>
              <a:t>ZÁPORNÁ</a:t>
            </a:r>
          </a:p>
          <a:p>
            <a:pPr algn="ctr"/>
            <a:r>
              <a:rPr lang="cs-CZ" sz="1600" b="1" dirty="0">
                <a:solidFill>
                  <a:schemeClr val="bg1"/>
                </a:solidFill>
                <a:latin typeface="+mj-lt"/>
              </a:rPr>
              <a:t>n</a:t>
            </a:r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ikdo, nic, nijaký, ničí, </a:t>
            </a:r>
            <a:r>
              <a:rPr lang="cs-CZ" sz="1600" b="1" dirty="0" smtClean="0">
                <a:solidFill>
                  <a:srgbClr val="FF0000"/>
                </a:solidFill>
                <a:latin typeface="+mj-lt"/>
              </a:rPr>
              <a:t>žádný</a:t>
            </a:r>
            <a:endParaRPr lang="cs-CZ" sz="16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6961486" y="4746104"/>
            <a:ext cx="228600" cy="2286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724128" y="3620928"/>
            <a:ext cx="228600" cy="2286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645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4" fill="hold">
                      <p:stCondLst>
                        <p:cond delay="indefinite"/>
                      </p:stCondLst>
                      <p:childTnLst>
                        <p:par>
                          <p:cTn id="335" fill="hold">
                            <p:stCondLst>
                              <p:cond delay="0"/>
                            </p:stCondLst>
                            <p:childTnLst>
                              <p:par>
                                <p:cTn id="3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5" grpId="0" animBg="1"/>
      <p:bldP spid="27" grpId="0" animBg="1"/>
      <p:bldP spid="2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Petr si pořídil nový penál. Děti si už na mě zvykly. Jana mu </a:t>
            </a:r>
          </a:p>
          <a:p>
            <a:pPr marL="0" indent="0">
              <a:buNone/>
            </a:pPr>
            <a:r>
              <a:rPr lang="cs-CZ" sz="2800" dirty="0" smtClean="0"/>
              <a:t>půjčila červenou pastelku. On umí krásně hrát na klavír. </a:t>
            </a:r>
          </a:p>
          <a:p>
            <a:pPr marL="0" indent="0">
              <a:buNone/>
            </a:pPr>
            <a:r>
              <a:rPr lang="cs-CZ" sz="2800" dirty="0" smtClean="0"/>
              <a:t>Řekla mi, že mě už někde viděla. U nich jsem byla dnes s </a:t>
            </a:r>
          </a:p>
          <a:p>
            <a:pPr marL="0" indent="0">
              <a:buNone/>
            </a:pPr>
            <a:r>
              <a:rPr lang="cs-CZ" sz="2800" dirty="0" smtClean="0"/>
              <a:t>rodiči poprvé. Byl k ní upřímný.  Pavle, ten sešit je můj!</a:t>
            </a: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flowChartConnector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cs-CZ" sz="1800" b="1" dirty="0" smtClean="0"/>
              <a:t>Vyhledej v textu </a:t>
            </a:r>
            <a:r>
              <a:rPr lang="cs-CZ" sz="1800" b="1" i="1" u="sng" dirty="0" smtClean="0"/>
              <a:t>zvratná zájmena </a:t>
            </a:r>
            <a:r>
              <a:rPr lang="cs-CZ" sz="1800" b="1" dirty="0" smtClean="0"/>
              <a:t>a</a:t>
            </a:r>
            <a:r>
              <a:rPr lang="cs-CZ" sz="1800" b="1" i="1" u="sng" dirty="0" smtClean="0"/>
              <a:t> </a:t>
            </a:r>
            <a:r>
              <a:rPr lang="cs-CZ" sz="1800" b="1" dirty="0" smtClean="0"/>
              <a:t>zakroužkuj je. </a:t>
            </a:r>
            <a:br>
              <a:rPr lang="cs-CZ" sz="1800" b="1" dirty="0" smtClean="0"/>
            </a:br>
            <a:r>
              <a:rPr lang="cs-CZ" sz="1800" b="1" dirty="0" smtClean="0"/>
              <a:t>Ostatní zájmena zeleně podtrhni a nad osobní zájmena nadepiš jejich tvar v 1. pádu.</a:t>
            </a:r>
            <a:endParaRPr lang="cs-CZ" sz="18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4956" y="3933056"/>
            <a:ext cx="3656180" cy="292494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Oválný popisek 6"/>
          <p:cNvSpPr/>
          <p:nvPr/>
        </p:nvSpPr>
        <p:spPr>
          <a:xfrm>
            <a:off x="395536" y="4149080"/>
            <a:ext cx="3866728" cy="2160240"/>
          </a:xfrm>
          <a:prstGeom prst="wedgeEllipseCallout">
            <a:avLst>
              <a:gd name="adj1" fmla="val 106537"/>
              <a:gd name="adj2" fmla="val 19556"/>
            </a:avLst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u="sng" dirty="0" smtClean="0">
                <a:solidFill>
                  <a:srgbClr val="FFFF00"/>
                </a:solidFill>
              </a:rPr>
              <a:t>ZÁJMENA</a:t>
            </a:r>
          </a:p>
          <a:p>
            <a:pPr algn="ctr"/>
            <a:endParaRPr lang="cs-CZ" sz="3200" u="sng" dirty="0" smtClean="0">
              <a:solidFill>
                <a:srgbClr val="FFFF00"/>
              </a:solidFill>
            </a:endParaRPr>
          </a:p>
          <a:p>
            <a:pPr algn="ctr"/>
            <a:endParaRPr lang="cs-CZ" sz="3200" dirty="0">
              <a:solidFill>
                <a:srgbClr val="FFFF00"/>
              </a:solidFill>
            </a:endParaRPr>
          </a:p>
          <a:p>
            <a:pPr algn="ctr"/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 rot="20516060">
            <a:off x="7070487" y="451871"/>
            <a:ext cx="1872208" cy="1097829"/>
          </a:xfrm>
          <a:prstGeom prst="cloud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ZÁJMENA OSOBNÍ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8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6430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Pojedeš se mnou?  Podíval se na ni se zalíbením. Pavel se schází se svými kamarády každou středu odpoledne. Zítra si přineste kartičky s čísly. Ta černá kočka se ke mně pořád lísá. Se všemi kamarády ze třídy jedeme na výlet. Napište si příklady do školního sešitu.</a:t>
            </a:r>
            <a:endParaRPr lang="cs-CZ" sz="2800" dirty="0"/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539552" y="188640"/>
            <a:ext cx="8229600" cy="1143000"/>
          </a:xfrm>
          <a:prstGeom prst="flowChartConnector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/>
              <a:t>SE, SI </a:t>
            </a:r>
            <a:r>
              <a:rPr lang="cs-CZ" sz="1800" b="1" dirty="0" smtClean="0"/>
              <a:t>–  jsem ve větě předložkou nebo zvratným zájmenem?</a:t>
            </a:r>
            <a:endParaRPr lang="cs-CZ" sz="18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18382">
            <a:off x="1007732" y="4188761"/>
            <a:ext cx="2029756" cy="239536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8" name="Mrak 7"/>
          <p:cNvSpPr/>
          <p:nvPr/>
        </p:nvSpPr>
        <p:spPr>
          <a:xfrm>
            <a:off x="3563888" y="4941168"/>
            <a:ext cx="1346448" cy="914400"/>
          </a:xfrm>
          <a:prstGeom prst="cloud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NEBO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http://nd04.jxs.cz/965/087/351cfd6029_72415132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2366">
            <a:off x="5364088" y="3982399"/>
            <a:ext cx="2304256" cy="2600518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716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y                                                    boty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ni                                                  štěně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á                                                     dětský pokoj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y                                                   babička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                                                     automobil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na                                                  deník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539552" y="188640"/>
            <a:ext cx="8229600" cy="1143000"/>
          </a:xfrm>
          <a:prstGeom prst="flowChartConnector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dirty="0" smtClean="0"/>
              <a:t>Od  osobních zájmen  utvoř </a:t>
            </a:r>
            <a:r>
              <a:rPr lang="cs-CZ" sz="1800" b="1" i="1" u="sng" dirty="0" smtClean="0"/>
              <a:t>zájmena  přivlastňovací</a:t>
            </a:r>
            <a:r>
              <a:rPr lang="cs-CZ" sz="1800" b="1" dirty="0" smtClean="0"/>
              <a:t>.</a:t>
            </a:r>
            <a:endParaRPr lang="cs-CZ" sz="1800" b="1" dirty="0"/>
          </a:p>
        </p:txBody>
      </p:sp>
      <p:sp>
        <p:nvSpPr>
          <p:cNvPr id="5" name="Mrak 4"/>
          <p:cNvSpPr/>
          <p:nvPr/>
        </p:nvSpPr>
        <p:spPr>
          <a:xfrm rot="20516060">
            <a:off x="6170356" y="743215"/>
            <a:ext cx="2818655" cy="949579"/>
          </a:xfrm>
          <a:prstGeom prst="cloud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ZÁJMENA PŘIVLASTŇOVACÍ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715998" y="1484784"/>
            <a:ext cx="2386608" cy="62164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dorovný svitek 6"/>
          <p:cNvSpPr/>
          <p:nvPr/>
        </p:nvSpPr>
        <p:spPr>
          <a:xfrm>
            <a:off x="2773199" y="2106430"/>
            <a:ext cx="2386608" cy="621646"/>
          </a:xfrm>
          <a:prstGeom prst="horizontalScroll">
            <a:avLst/>
          </a:prstGeom>
          <a:solidFill>
            <a:srgbClr val="C0000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dorovný svitek 7"/>
          <p:cNvSpPr/>
          <p:nvPr/>
        </p:nvSpPr>
        <p:spPr>
          <a:xfrm>
            <a:off x="2777452" y="2728076"/>
            <a:ext cx="2386608" cy="62164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dorovný svitek 8"/>
          <p:cNvSpPr/>
          <p:nvPr/>
        </p:nvSpPr>
        <p:spPr>
          <a:xfrm>
            <a:off x="2777452" y="3354793"/>
            <a:ext cx="2386608" cy="621646"/>
          </a:xfrm>
          <a:prstGeom prst="horizontalScroll">
            <a:avLst/>
          </a:prstGeom>
          <a:solidFill>
            <a:srgbClr val="C0000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dorovný svitek 9"/>
          <p:cNvSpPr/>
          <p:nvPr/>
        </p:nvSpPr>
        <p:spPr>
          <a:xfrm>
            <a:off x="2797470" y="3976439"/>
            <a:ext cx="2386608" cy="62164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dorovný svitek 10"/>
          <p:cNvSpPr/>
          <p:nvPr/>
        </p:nvSpPr>
        <p:spPr>
          <a:xfrm>
            <a:off x="2773199" y="4598085"/>
            <a:ext cx="2386608" cy="621646"/>
          </a:xfrm>
          <a:prstGeom prst="horizontalScroll">
            <a:avLst/>
          </a:prstGeom>
          <a:solidFill>
            <a:srgbClr val="C0000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4144" y="5085184"/>
            <a:ext cx="3662626" cy="1607801"/>
          </a:xfrm>
          <a:prstGeom prst="rect">
            <a:avLst/>
          </a:prstGeom>
        </p:spPr>
      </p:pic>
      <p:sp>
        <p:nvSpPr>
          <p:cNvPr id="13" name="Oválný popisek 12"/>
          <p:cNvSpPr/>
          <p:nvPr/>
        </p:nvSpPr>
        <p:spPr>
          <a:xfrm>
            <a:off x="1907704" y="5589240"/>
            <a:ext cx="2210544" cy="1044696"/>
          </a:xfrm>
          <a:prstGeom prst="wedgeEllipseCallout">
            <a:avLst>
              <a:gd name="adj1" fmla="val 147468"/>
              <a:gd name="adj2" fmla="val 13353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>
                <a:solidFill>
                  <a:schemeClr val="tx1"/>
                </a:solidFill>
              </a:rPr>
              <a:t>j</a:t>
            </a:r>
            <a:r>
              <a:rPr lang="cs-CZ" sz="2400" b="1" i="1" dirty="0" smtClean="0">
                <a:solidFill>
                  <a:schemeClr val="tx1"/>
                </a:solidFill>
              </a:rPr>
              <a:t>ejí  </a:t>
            </a:r>
            <a:r>
              <a:rPr lang="cs-CZ" sz="2400" i="1" dirty="0" smtClean="0">
                <a:solidFill>
                  <a:schemeClr val="tx1"/>
                </a:solidFill>
              </a:rPr>
              <a:t>rybička</a:t>
            </a:r>
            <a:endParaRPr lang="cs-CZ" sz="2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58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494" y="1540646"/>
            <a:ext cx="91440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Maminka pro nás připravuje jídlo každý den.</a:t>
            </a:r>
          </a:p>
          <a:p>
            <a:pPr marL="0" indent="0">
              <a:buNone/>
            </a:pPr>
            <a:r>
              <a:rPr lang="cs-CZ" sz="2800" dirty="0" smtClean="0"/>
              <a:t>Kamarádka Jana šetří peníze na nový mobilní telefon.</a:t>
            </a:r>
          </a:p>
          <a:p>
            <a:pPr marL="0" indent="0">
              <a:buNone/>
            </a:pPr>
            <a:r>
              <a:rPr lang="cs-CZ" sz="2800" dirty="0" smtClean="0"/>
              <a:t>Paní Nováková šije mamince kalhotový kostým.</a:t>
            </a:r>
          </a:p>
          <a:p>
            <a:pPr marL="0" indent="0">
              <a:buNone/>
            </a:pPr>
            <a:r>
              <a:rPr lang="cs-CZ" sz="2800" dirty="0" smtClean="0"/>
              <a:t>Musím už jít domů, jedeme s rodiči na návštěvu.</a:t>
            </a:r>
          </a:p>
          <a:p>
            <a:pPr marL="0" indent="0">
              <a:buNone/>
            </a:pPr>
            <a:r>
              <a:rPr lang="cs-CZ" sz="2800" dirty="0" smtClean="0"/>
              <a:t>Davidův strýc je hokejovým trenérem mužstva Pardubic.</a:t>
            </a:r>
          </a:p>
          <a:p>
            <a:pPr marL="0" indent="0">
              <a:buNone/>
            </a:pPr>
            <a:r>
              <a:rPr lang="cs-CZ" sz="2800" dirty="0" smtClean="0"/>
              <a:t>Kamila prodává černá štěňata trpasličího pudla.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62683" y="207671"/>
            <a:ext cx="8229600" cy="1143000"/>
          </a:xfrm>
          <a:prstGeom prst="flowChartConnector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dirty="0" smtClean="0"/>
              <a:t>Ve větách najdi ukrytá </a:t>
            </a:r>
            <a:r>
              <a:rPr lang="cs-CZ" sz="1800" i="1" u="sng" dirty="0" smtClean="0"/>
              <a:t>přivlastňovací zájmena.  </a:t>
            </a:r>
            <a:endParaRPr lang="cs-CZ" sz="1800" i="1" u="sng" dirty="0"/>
          </a:p>
        </p:txBody>
      </p:sp>
      <p:sp>
        <p:nvSpPr>
          <p:cNvPr id="6" name="Mrak 5"/>
          <p:cNvSpPr/>
          <p:nvPr/>
        </p:nvSpPr>
        <p:spPr>
          <a:xfrm>
            <a:off x="6481330" y="1581249"/>
            <a:ext cx="1511075" cy="4572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7836742" y="2019498"/>
            <a:ext cx="1199751" cy="457200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6925544" y="2606007"/>
            <a:ext cx="1511075" cy="4572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7441107" y="3117828"/>
            <a:ext cx="1199751" cy="457200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7066723" y="4157328"/>
            <a:ext cx="1511075" cy="457200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8197984" y="3700128"/>
            <a:ext cx="946016" cy="4572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images03.olx.cz/ui/2/72/24/34516824_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932" y="4634728"/>
            <a:ext cx="3309102" cy="2005012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8920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04056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u="sng" dirty="0" smtClean="0"/>
              <a:t>Použité zdroje</a:t>
            </a:r>
            <a:endParaRPr lang="cs-CZ" sz="2800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25228" y="620688"/>
            <a:ext cx="896448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images.google.com/imgres?q=%C5%A1nek+kreslen%C3%BD&amp;start=95&amp;hl=cs&amp;biw=1366&amp;bih=608&amp;gbv=2&amp;tbm=isch&amp;tbnid=Fk29CKp-5VzlZM:&amp;imgrefurl=http://vopruz.pedrorozenkraft.cz/foto/6370/&amp;docid=8mlg-h6RBR6IHM&amp;imgurl=http://vopruz.pedrorozenkraft.cz/images/vopruz/16527-hlemyzd.JPG&amp;w=500&amp;h=400&amp;ei=0b5TT4XFLY6whAfr6ojsCw&amp;zoom=1&amp;iact=hc&amp;vpx=107&amp;vpy=2&amp;dur=130&amp;hovh=201&amp;hovw=251&amp;tx=120&amp;ty=87&amp;sig=109203467014678765387&amp;page=5&amp;tbnh=132&amp;tbnw=149&amp;ndsp=28&amp;ved=1t:429,r:0,s:95</a:t>
            </a:r>
          </a:p>
          <a:p>
            <a:r>
              <a:rPr lang="cs-CZ" sz="1400" dirty="0" smtClean="0"/>
              <a:t>http://images.google.com/imgres?q=p%C3%ADsmeno+p&amp;hl=cs&amp;biw=1366&amp;bih=608&amp;gbv=2&amp;tbm=isch&amp;tbnid=JhLkAgiHmVlSzM:&amp;imgrefurl=http://www.mozkocvicna.cz/posilovna/povidka-na-jedno-pismeno/&amp;docid=ZrMeMdHTSk7iHM&amp;imgurl=http://www.mozkocvicna.cz/wp-content/uploads/2010/11/p.jpg&amp;w=322&amp;h=380&amp;ei=Mr9TT8TxGIfPhAeItLieAw&amp;zoom=1&amp;iact=hc&amp;vpx=104&amp;vpy=150&amp;dur=329&amp;hovh=244&amp;hovw=207&amp;tx=91&amp;ty=112&amp;sig=109203467014678765387&amp;page=1&amp;tbnh=117&amp;tbnw=99&amp;start=0&amp;ndsp=26&amp;ved=1t:429,r:0,s:0</a:t>
            </a:r>
          </a:p>
          <a:p>
            <a:r>
              <a:rPr lang="cs-CZ" sz="1400" dirty="0" smtClean="0"/>
              <a:t>http://images.google.com/imgres?q=davona&amp;hl=cs&amp;gbv=2&amp;biw=1366&amp;bih=608&amp;tbm=isch&amp;tbnid=mNIDAHfo64cGvM:&amp;imgrefurl=http://www.davona.cz/tvoreni/961/obrazky-pro-sablony/&amp;docid=eCVPwpRmZtDEUM&amp;imgurl=http://www.davona.cz/userdata/shopimg/davona/image/gener/big/rybka.jpg&amp;w=800&amp;h=640&amp;ei=or9TT6CCDMeGhQfk3qDrCw&amp;zoom=1&amp;iact=hc&amp;vpx=884&amp;vpy=57&amp;dur=157&amp;hovh=201&amp;hovw=251&amp;tx=137&amp;ty=105&amp;sig=109203467014678765387&amp;page=3&amp;tbnh=128&amp;tbnw=159&amp;start=52&amp;ndsp=28&amp;ved=1t:429,r:26,s:52</a:t>
            </a:r>
          </a:p>
          <a:p>
            <a:r>
              <a:rPr lang="cs-CZ" sz="1400" u="sng">
                <a:hlinkClick r:id="rId2"/>
              </a:rPr>
              <a:t>http://images.google.com/imgres?q=%C4%8Dern%C3%A1+%C5%A1t%C4%9B%C5%88ata+trpasli%C4%8D%C3%AD+pudl&amp;start=99&amp;hl=cs&amp;biw=1366&amp;bih=608&amp;gbv=2&amp;tbm=isch&amp;tbnid=90uar04wXzZ94M:&amp;imgrefurl=http://dobris.olx.cz/pudl-trpaslici-cern-kluci-s-pp-iid-34516824&amp;docid=9OAvi4V1U_8M4M&amp;imgurl=http://images03.olx.cz/ui/2/72/24/34516824_4.jpg&amp;w=625&amp;h=469&amp;ei=yr1TT6KrHoyKhQfPvuzzCw&amp;zoom=1&amp;iact=hc&amp;vpx=483&amp;vpy=250&amp;dur=3184&amp;hovh=194&amp;hovw=259&amp;tx=111&amp;ty=81&amp;sig=109203467014678765387&amp;page=5&amp;tbnh=127&amp;tbnw=172&amp;ndsp=25&amp;ved=1t:429,r:15,s:99</a:t>
            </a:r>
            <a:r>
              <a:rPr lang="cs-CZ" sz="1400"/>
              <a:t> 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7946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387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Vyhledej v textu zvratná zájmena a zakroužkuj je.  Ostatní zájmena zeleně podtrhni a nad osobní zájmena nadepiš jejich tvar v 1. pádu.</vt:lpstr>
      <vt:lpstr>Prezentace aplikace PowerPoint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07Z2</dc:creator>
  <cp:lastModifiedBy>Spravce</cp:lastModifiedBy>
  <cp:revision>11</cp:revision>
  <dcterms:created xsi:type="dcterms:W3CDTF">2012-03-04T17:42:43Z</dcterms:created>
  <dcterms:modified xsi:type="dcterms:W3CDTF">2014-05-20T12:13:23Z</dcterms:modified>
</cp:coreProperties>
</file>