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437E839-8E68-453C-B3F5-D9045E349613}">
          <p14:sldIdLst>
            <p14:sldId id="262"/>
            <p14:sldId id="256"/>
          </p14:sldIdLst>
        </p14:section>
        <p14:section name="Oddíl bez názvu" id="{4504674C-1F60-4701-ACFE-795F13EDC651}">
          <p14:sldIdLst>
            <p14:sldId id="257"/>
            <p14:sldId id="258"/>
            <p14:sldId id="259"/>
            <p14:sldId id="260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602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174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755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350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446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116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840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6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596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809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644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EA4D1C-7CE3-4D61-8D72-CAF7E63B7EF2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4792B6-C6DA-402D-9576-5EC85629BC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32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q=omalov%C3%A1nky&amp;start=90&amp;hl=cs&amp;biw=1366&amp;bih=608&amp;gbv=2&amp;addh=36&amp;tbm=isch&amp;tbnid=_xwJzK6UQusbrM:&amp;imgrefurl=http://www.celysvet.cz/omalovanky-k-vytisknuti-zvirata-pejsci-psi&amp;docid=1cStINDtIHaJfM&amp;imgurl=http://www.celysvet.cz/skin/omalovanky/nahled/zvirata-pejsci-psi/a05cad933707adf42be9fe376e9f6068.jpg&amp;w=386&amp;h=300&amp;ei=MAZmT57YLoPLhAfwt4GcCA&amp;zoom=1&amp;iact=hc&amp;vpx=641&amp;vpy=234&amp;dur=1377&amp;hovh=198&amp;hovw=255&amp;tx=136&amp;ty=123&amp;sig=109203467014678765387&amp;page=4&amp;tbnh=130&amp;tbnw=178&amp;ndsp=31&amp;ved=1t:429,r:11,s:90" TargetMode="External"/><Relationship Id="rId2" Type="http://schemas.openxmlformats.org/officeDocument/2006/relationships/hyperlink" Target="http://www.google.cz/imgres?q=obr%C3%A1zky+-+%C4%8D%C3%ADslovky&amp;hl=cs&amp;sa=X&amp;biw=1366&amp;bih=608&amp;tbm=isch&amp;prmd=imvns&amp;tbnid=_9thwCbk-LBBTM:&amp;imgrefurl=http://www.stiefel-eurocart.cz/info.php?product=slovni_druhy_cislovky&amp;i=296&amp;docid=pdPJBzznGAVJNM&amp;imgurl=http://www.stiefel-eurocart.cz/tovar/296.jpg&amp;w=600&amp;h=428&amp;ei=K_llT7PmM4j54QTxwemFCA&amp;zoom=1&amp;iact=hc&amp;vpx=268&amp;vpy=146&amp;dur=417&amp;hovh=190&amp;hovw=266&amp;tx=115&amp;ty=115&amp;sig=117157939901453590118&amp;page=1&amp;tbnh=128&amp;tbnw=179&amp;start=0&amp;ndsp=22&amp;ved=1t:429,r:1,s: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redskolaci.cz/wp-content/uploads/2008/07/2.jpg" TargetMode="External"/><Relationship Id="rId4" Type="http://schemas.openxmlformats.org/officeDocument/2006/relationships/hyperlink" Target="http://images.google.com/imgres?q=omalov%C3%A1nky&amp;start=156&amp;hl=cs&amp;biw=1366&amp;bih=608&amp;gbv=2&amp;addh=36&amp;tbm=isch&amp;tbnid=f6NtyL7vadPEVM:&amp;imgrefurl=http://sarah05.blog.cz/1005/pimboli-omalovanky-pro-deti&amp;docid=HpBy8Wpfflt5ZM&amp;imgurl=http://www.sablony.provsechny.net/sablony/pimboli/pimboli1.gif&amp;w=600&amp;h=679&amp;ei=iAdmT4zwHKn04QTSgpTSBw&amp;zoom=1&amp;iact=hc&amp;vpx=1097&amp;vpy=254&amp;dur=308&amp;hovh=239&amp;hovw=211&amp;tx=128&amp;ty=229&amp;sig=109203467014678765387&amp;page=6&amp;tbnh=130&amp;tbnw=114&amp;ndsp=32&amp;ved=1t:429,r:31,s:1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500" y="382588"/>
            <a:ext cx="4191000" cy="609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9641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stiefel-eurocart.cz/tovar/29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089" y="1196543"/>
            <a:ext cx="8352928" cy="5516861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827584" y="103175"/>
            <a:ext cx="6984776" cy="1309601"/>
          </a:xfrm>
          <a:prstGeom prst="cloud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Algerian" pitchFamily="82" charset="0"/>
              </a:rPr>
              <a:t>   </a:t>
            </a:r>
            <a:r>
              <a:rPr lang="cs-CZ" sz="4800" b="1" dirty="0" smtClean="0">
                <a:solidFill>
                  <a:schemeClr val="tx1"/>
                </a:solidFill>
                <a:latin typeface="Comic Sans MS" pitchFamily="66" charset="0"/>
              </a:rPr>
              <a:t>ČÍSLOVKY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DRUHY ČÍSLOVEK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9316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08" y="1371506"/>
            <a:ext cx="892899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1)  Od té události uplynulo již mnoho let.</a:t>
            </a:r>
          </a:p>
          <a:p>
            <a:pPr marL="0" indent="0">
              <a:buNone/>
            </a:pPr>
            <a:r>
              <a:rPr lang="cs-CZ" sz="2400" dirty="0" smtClean="0"/>
              <a:t>2)  Tatínek si koupil patery bavlněné ponožky.</a:t>
            </a:r>
          </a:p>
          <a:p>
            <a:pPr marL="0" indent="0">
              <a:buNone/>
            </a:pPr>
            <a:r>
              <a:rPr lang="cs-CZ" sz="2400" dirty="0" smtClean="0"/>
              <a:t>3)  Musíš se vyspat ještě třikrát.</a:t>
            </a:r>
          </a:p>
          <a:p>
            <a:pPr marL="0" indent="0">
              <a:buNone/>
            </a:pPr>
            <a:r>
              <a:rPr lang="cs-CZ" sz="2400" dirty="0" smtClean="0"/>
              <a:t>4)  Kolikátý jsi skončil v matematické soutěži, Péťo?</a:t>
            </a:r>
          </a:p>
          <a:p>
            <a:pPr marL="0" indent="0">
              <a:buNone/>
            </a:pPr>
            <a:r>
              <a:rPr lang="cs-CZ" sz="2400" dirty="0" smtClean="0"/>
              <a:t>5)  Dnes se naučíme rozeznávat několikanásobný podmět.</a:t>
            </a:r>
          </a:p>
          <a:p>
            <a:pPr marL="0" indent="0">
              <a:buNone/>
            </a:pPr>
            <a:r>
              <a:rPr lang="cs-CZ" sz="2400" dirty="0" smtClean="0"/>
              <a:t>6)  Eliška má s obsluhou počítače málo zkušeností.</a:t>
            </a:r>
          </a:p>
          <a:p>
            <a:pPr marL="0" indent="0">
              <a:buNone/>
            </a:pPr>
            <a:r>
              <a:rPr lang="cs-CZ" sz="2400" dirty="0" smtClean="0"/>
              <a:t>7)  Ve třetím ročníku nám přibyla do třídy nová žákyně.</a:t>
            </a:r>
          </a:p>
          <a:p>
            <a:pPr marL="0" indent="0">
              <a:buNone/>
            </a:pPr>
            <a:r>
              <a:rPr lang="cs-CZ" sz="2400" dirty="0" smtClean="0"/>
              <a:t>8)  Z deseti přihlášených uchazečů byl David nejlepší.</a:t>
            </a:r>
          </a:p>
          <a:p>
            <a:pPr marL="457200" indent="-457200">
              <a:buAutoNum type="arabicParenR" startAt="8"/>
            </a:pPr>
            <a:endParaRPr lang="cs-CZ" sz="2400" dirty="0"/>
          </a:p>
          <a:p>
            <a:pPr marL="457200" indent="-457200">
              <a:buAutoNum type="arabicParenR" startAt="8"/>
            </a:pPr>
            <a:endParaRPr lang="cs-CZ" sz="2400" dirty="0"/>
          </a:p>
        </p:txBody>
      </p:sp>
      <p:sp>
        <p:nvSpPr>
          <p:cNvPr id="5" name="Vodorovný svitek 4"/>
          <p:cNvSpPr/>
          <p:nvPr/>
        </p:nvSpPr>
        <p:spPr>
          <a:xfrm>
            <a:off x="395536" y="0"/>
            <a:ext cx="8424936" cy="1365928"/>
          </a:xfrm>
          <a:prstGeom prst="horizontalScroll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Vyhledej v textu  </a:t>
            </a:r>
            <a:r>
              <a:rPr lang="cs-CZ" sz="2400" b="1" u="sng" dirty="0" smtClean="0"/>
              <a:t>č í s l o v k y 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smtClean="0"/>
              <a:t>U číslovek urči druh.</a:t>
            </a:r>
          </a:p>
          <a:p>
            <a:pPr algn="ctr"/>
            <a:endParaRPr lang="cs-CZ" sz="2400" dirty="0"/>
          </a:p>
        </p:txBody>
      </p:sp>
      <p:sp>
        <p:nvSpPr>
          <p:cNvPr id="6" name="Slza 5"/>
          <p:cNvSpPr/>
          <p:nvPr/>
        </p:nvSpPr>
        <p:spPr>
          <a:xfrm rot="5867375">
            <a:off x="6409770" y="379653"/>
            <a:ext cx="2243078" cy="2295491"/>
          </a:xfrm>
          <a:prstGeom prst="teardrop">
            <a:avLst>
              <a:gd name="adj" fmla="val 107360"/>
            </a:avLst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1528320">
            <a:off x="7128798" y="2953189"/>
            <a:ext cx="1944114" cy="61247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z á k l a d n í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Slza 9"/>
          <p:cNvSpPr/>
          <p:nvPr/>
        </p:nvSpPr>
        <p:spPr>
          <a:xfrm rot="10800000">
            <a:off x="6872711" y="3754995"/>
            <a:ext cx="2243078" cy="2295491"/>
          </a:xfrm>
          <a:prstGeom prst="teardrop">
            <a:avLst>
              <a:gd name="adj" fmla="val 10736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24805" y="6205152"/>
            <a:ext cx="1944114" cy="61247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ř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 a d o v é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Slza 13"/>
          <p:cNvSpPr/>
          <p:nvPr/>
        </p:nvSpPr>
        <p:spPr>
          <a:xfrm rot="10800000">
            <a:off x="3909079" y="4839753"/>
            <a:ext cx="2330330" cy="1999900"/>
          </a:xfrm>
          <a:prstGeom prst="teardrop">
            <a:avLst>
              <a:gd name="adj" fmla="val 9474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612067" y="4845609"/>
            <a:ext cx="1944114" cy="61247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d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 r u h o v é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Slza 17"/>
          <p:cNvSpPr/>
          <p:nvPr/>
        </p:nvSpPr>
        <p:spPr>
          <a:xfrm rot="5627654">
            <a:off x="205604" y="4712524"/>
            <a:ext cx="1799098" cy="2095847"/>
          </a:xfrm>
          <a:prstGeom prst="teardrop">
            <a:avLst>
              <a:gd name="adj" fmla="val 107360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6239409" y="5241471"/>
            <a:ext cx="863520" cy="1436915"/>
          </a:xfrm>
          <a:custGeom>
            <a:avLst/>
            <a:gdLst>
              <a:gd name="connsiteX0" fmla="*/ 553277 w 863520"/>
              <a:gd name="connsiteY0" fmla="*/ 881743 h 1436915"/>
              <a:gd name="connsiteX1" fmla="*/ 455305 w 863520"/>
              <a:gd name="connsiteY1" fmla="*/ 734786 h 1436915"/>
              <a:gd name="connsiteX2" fmla="*/ 275691 w 863520"/>
              <a:gd name="connsiteY2" fmla="*/ 408215 h 1436915"/>
              <a:gd name="connsiteX3" fmla="*/ 128734 w 863520"/>
              <a:gd name="connsiteY3" fmla="*/ 261258 h 1436915"/>
              <a:gd name="connsiteX4" fmla="*/ 112405 w 863520"/>
              <a:gd name="connsiteY4" fmla="*/ 212272 h 1436915"/>
              <a:gd name="connsiteX5" fmla="*/ 30762 w 863520"/>
              <a:gd name="connsiteY5" fmla="*/ 114300 h 1436915"/>
              <a:gd name="connsiteX6" fmla="*/ 47091 w 863520"/>
              <a:gd name="connsiteY6" fmla="*/ 48986 h 1436915"/>
              <a:gd name="connsiteX7" fmla="*/ 112405 w 863520"/>
              <a:gd name="connsiteY7" fmla="*/ 32658 h 1436915"/>
              <a:gd name="connsiteX8" fmla="*/ 161391 w 863520"/>
              <a:gd name="connsiteY8" fmla="*/ 0 h 1436915"/>
              <a:gd name="connsiteX9" fmla="*/ 226705 w 863520"/>
              <a:gd name="connsiteY9" fmla="*/ 16329 h 1436915"/>
              <a:gd name="connsiteX10" fmla="*/ 259362 w 863520"/>
              <a:gd name="connsiteY10" fmla="*/ 65315 h 1436915"/>
              <a:gd name="connsiteX11" fmla="*/ 243034 w 863520"/>
              <a:gd name="connsiteY11" fmla="*/ 440872 h 1436915"/>
              <a:gd name="connsiteX12" fmla="*/ 194048 w 863520"/>
              <a:gd name="connsiteY12" fmla="*/ 571500 h 1436915"/>
              <a:gd name="connsiteX13" fmla="*/ 161391 w 863520"/>
              <a:gd name="connsiteY13" fmla="*/ 604158 h 1436915"/>
              <a:gd name="connsiteX14" fmla="*/ 145062 w 863520"/>
              <a:gd name="connsiteY14" fmla="*/ 653143 h 1436915"/>
              <a:gd name="connsiteX15" fmla="*/ 47091 w 863520"/>
              <a:gd name="connsiteY15" fmla="*/ 751115 h 1436915"/>
              <a:gd name="connsiteX16" fmla="*/ 14434 w 863520"/>
              <a:gd name="connsiteY16" fmla="*/ 816429 h 1436915"/>
              <a:gd name="connsiteX17" fmla="*/ 96077 w 863520"/>
              <a:gd name="connsiteY17" fmla="*/ 1110343 h 1436915"/>
              <a:gd name="connsiteX18" fmla="*/ 210377 w 863520"/>
              <a:gd name="connsiteY18" fmla="*/ 1077686 h 1436915"/>
              <a:gd name="connsiteX19" fmla="*/ 226705 w 863520"/>
              <a:gd name="connsiteY19" fmla="*/ 930729 h 1436915"/>
              <a:gd name="connsiteX20" fmla="*/ 275691 w 863520"/>
              <a:gd name="connsiteY20" fmla="*/ 947058 h 1436915"/>
              <a:gd name="connsiteX21" fmla="*/ 292020 w 863520"/>
              <a:gd name="connsiteY21" fmla="*/ 996043 h 1436915"/>
              <a:gd name="connsiteX22" fmla="*/ 308348 w 863520"/>
              <a:gd name="connsiteY22" fmla="*/ 1061358 h 1436915"/>
              <a:gd name="connsiteX23" fmla="*/ 324677 w 863520"/>
              <a:gd name="connsiteY23" fmla="*/ 1143000 h 1436915"/>
              <a:gd name="connsiteX24" fmla="*/ 569605 w 863520"/>
              <a:gd name="connsiteY24" fmla="*/ 1191986 h 1436915"/>
              <a:gd name="connsiteX25" fmla="*/ 634920 w 863520"/>
              <a:gd name="connsiteY25" fmla="*/ 1289958 h 1436915"/>
              <a:gd name="connsiteX26" fmla="*/ 683905 w 863520"/>
              <a:gd name="connsiteY26" fmla="*/ 1404258 h 1436915"/>
              <a:gd name="connsiteX27" fmla="*/ 732891 w 863520"/>
              <a:gd name="connsiteY27" fmla="*/ 1420586 h 1436915"/>
              <a:gd name="connsiteX28" fmla="*/ 863520 w 863520"/>
              <a:gd name="connsiteY28" fmla="*/ 1436915 h 1436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63520" h="1436915">
                <a:moveTo>
                  <a:pt x="553277" y="881743"/>
                </a:moveTo>
                <a:cubicBezTo>
                  <a:pt x="520620" y="832757"/>
                  <a:pt x="484803" y="785737"/>
                  <a:pt x="455305" y="734786"/>
                </a:cubicBezTo>
                <a:cubicBezTo>
                  <a:pt x="262855" y="402373"/>
                  <a:pt x="490941" y="740874"/>
                  <a:pt x="275691" y="408215"/>
                </a:cubicBezTo>
                <a:cubicBezTo>
                  <a:pt x="193228" y="280772"/>
                  <a:pt x="228998" y="311390"/>
                  <a:pt x="128734" y="261258"/>
                </a:cubicBezTo>
                <a:cubicBezTo>
                  <a:pt x="123291" y="244929"/>
                  <a:pt x="120102" y="227667"/>
                  <a:pt x="112405" y="212272"/>
                </a:cubicBezTo>
                <a:cubicBezTo>
                  <a:pt x="89671" y="166804"/>
                  <a:pt x="66875" y="150413"/>
                  <a:pt x="30762" y="114300"/>
                </a:cubicBezTo>
                <a:cubicBezTo>
                  <a:pt x="36205" y="92529"/>
                  <a:pt x="31222" y="64854"/>
                  <a:pt x="47091" y="48986"/>
                </a:cubicBezTo>
                <a:cubicBezTo>
                  <a:pt x="62960" y="33118"/>
                  <a:pt x="91778" y="41498"/>
                  <a:pt x="112405" y="32658"/>
                </a:cubicBezTo>
                <a:cubicBezTo>
                  <a:pt x="130443" y="24927"/>
                  <a:pt x="145062" y="10886"/>
                  <a:pt x="161391" y="0"/>
                </a:cubicBezTo>
                <a:cubicBezTo>
                  <a:pt x="183162" y="5443"/>
                  <a:pt x="208033" y="3881"/>
                  <a:pt x="226705" y="16329"/>
                </a:cubicBezTo>
                <a:cubicBezTo>
                  <a:pt x="243034" y="27215"/>
                  <a:pt x="258608" y="45705"/>
                  <a:pt x="259362" y="65315"/>
                </a:cubicBezTo>
                <a:cubicBezTo>
                  <a:pt x="264178" y="190526"/>
                  <a:pt x="252290" y="315910"/>
                  <a:pt x="243034" y="440872"/>
                </a:cubicBezTo>
                <a:cubicBezTo>
                  <a:pt x="240042" y="481258"/>
                  <a:pt x="215871" y="538765"/>
                  <a:pt x="194048" y="571500"/>
                </a:cubicBezTo>
                <a:cubicBezTo>
                  <a:pt x="185509" y="584309"/>
                  <a:pt x="172277" y="593272"/>
                  <a:pt x="161391" y="604158"/>
                </a:cubicBezTo>
                <a:cubicBezTo>
                  <a:pt x="155948" y="620486"/>
                  <a:pt x="155629" y="639557"/>
                  <a:pt x="145062" y="653143"/>
                </a:cubicBezTo>
                <a:cubicBezTo>
                  <a:pt x="116708" y="689599"/>
                  <a:pt x="67745" y="709807"/>
                  <a:pt x="47091" y="751115"/>
                </a:cubicBezTo>
                <a:lnTo>
                  <a:pt x="14434" y="816429"/>
                </a:lnTo>
                <a:cubicBezTo>
                  <a:pt x="19292" y="899010"/>
                  <a:pt x="-56063" y="1124174"/>
                  <a:pt x="96077" y="1110343"/>
                </a:cubicBezTo>
                <a:cubicBezTo>
                  <a:pt x="135539" y="1106755"/>
                  <a:pt x="172277" y="1088572"/>
                  <a:pt x="210377" y="1077686"/>
                </a:cubicBezTo>
                <a:cubicBezTo>
                  <a:pt x="215820" y="1028700"/>
                  <a:pt x="204663" y="974813"/>
                  <a:pt x="226705" y="930729"/>
                </a:cubicBezTo>
                <a:cubicBezTo>
                  <a:pt x="234402" y="915334"/>
                  <a:pt x="263520" y="934887"/>
                  <a:pt x="275691" y="947058"/>
                </a:cubicBezTo>
                <a:cubicBezTo>
                  <a:pt x="287862" y="959228"/>
                  <a:pt x="287292" y="979494"/>
                  <a:pt x="292020" y="996043"/>
                </a:cubicBezTo>
                <a:cubicBezTo>
                  <a:pt x="298185" y="1017621"/>
                  <a:pt x="303480" y="1039451"/>
                  <a:pt x="308348" y="1061358"/>
                </a:cubicBezTo>
                <a:cubicBezTo>
                  <a:pt x="314368" y="1088450"/>
                  <a:pt x="302770" y="1125961"/>
                  <a:pt x="324677" y="1143000"/>
                </a:cubicBezTo>
                <a:cubicBezTo>
                  <a:pt x="353024" y="1165048"/>
                  <a:pt x="530595" y="1186413"/>
                  <a:pt x="569605" y="1191986"/>
                </a:cubicBezTo>
                <a:cubicBezTo>
                  <a:pt x="591377" y="1224643"/>
                  <a:pt x="625401" y="1251881"/>
                  <a:pt x="634920" y="1289958"/>
                </a:cubicBezTo>
                <a:cubicBezTo>
                  <a:pt x="644725" y="1329178"/>
                  <a:pt x="648667" y="1376067"/>
                  <a:pt x="683905" y="1404258"/>
                </a:cubicBezTo>
                <a:cubicBezTo>
                  <a:pt x="697345" y="1415010"/>
                  <a:pt x="715957" y="1417507"/>
                  <a:pt x="732891" y="1420586"/>
                </a:cubicBezTo>
                <a:cubicBezTo>
                  <a:pt x="776065" y="1428436"/>
                  <a:pt x="863520" y="1436915"/>
                  <a:pt x="863520" y="143691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3461467" y="5453743"/>
            <a:ext cx="490047" cy="1306286"/>
          </a:xfrm>
          <a:custGeom>
            <a:avLst/>
            <a:gdLst>
              <a:gd name="connsiteX0" fmla="*/ 490047 w 490047"/>
              <a:gd name="connsiteY0" fmla="*/ 1306286 h 1306286"/>
              <a:gd name="connsiteX1" fmla="*/ 326762 w 490047"/>
              <a:gd name="connsiteY1" fmla="*/ 1289957 h 1306286"/>
              <a:gd name="connsiteX2" fmla="*/ 310433 w 490047"/>
              <a:gd name="connsiteY2" fmla="*/ 1224643 h 1306286"/>
              <a:gd name="connsiteX3" fmla="*/ 294104 w 490047"/>
              <a:gd name="connsiteY3" fmla="*/ 1077686 h 1306286"/>
              <a:gd name="connsiteX4" fmla="*/ 228790 w 490047"/>
              <a:gd name="connsiteY4" fmla="*/ 1045028 h 1306286"/>
              <a:gd name="connsiteX5" fmla="*/ 16519 w 490047"/>
              <a:gd name="connsiteY5" fmla="*/ 1012371 h 1306286"/>
              <a:gd name="connsiteX6" fmla="*/ 179804 w 490047"/>
              <a:gd name="connsiteY6" fmla="*/ 685800 h 1306286"/>
              <a:gd name="connsiteX7" fmla="*/ 228790 w 490047"/>
              <a:gd name="connsiteY7" fmla="*/ 653143 h 1306286"/>
              <a:gd name="connsiteX8" fmla="*/ 245119 w 490047"/>
              <a:gd name="connsiteY8" fmla="*/ 571500 h 1306286"/>
              <a:gd name="connsiteX9" fmla="*/ 228790 w 490047"/>
              <a:gd name="connsiteY9" fmla="*/ 489857 h 1306286"/>
              <a:gd name="connsiteX10" fmla="*/ 179804 w 490047"/>
              <a:gd name="connsiteY10" fmla="*/ 473528 h 1306286"/>
              <a:gd name="connsiteX11" fmla="*/ 16519 w 490047"/>
              <a:gd name="connsiteY11" fmla="*/ 457200 h 1306286"/>
              <a:gd name="connsiteX12" fmla="*/ 190 w 490047"/>
              <a:gd name="connsiteY12" fmla="*/ 408214 h 1306286"/>
              <a:gd name="connsiteX13" fmla="*/ 32847 w 490047"/>
              <a:gd name="connsiteY13" fmla="*/ 310243 h 1306286"/>
              <a:gd name="connsiteX14" fmla="*/ 81833 w 490047"/>
              <a:gd name="connsiteY14" fmla="*/ 293914 h 1306286"/>
              <a:gd name="connsiteX15" fmla="*/ 294104 w 490047"/>
              <a:gd name="connsiteY15" fmla="*/ 277586 h 1306286"/>
              <a:gd name="connsiteX16" fmla="*/ 310433 w 490047"/>
              <a:gd name="connsiteY16" fmla="*/ 0 h 1306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90047" h="1306286">
                <a:moveTo>
                  <a:pt x="490047" y="1306286"/>
                </a:moveTo>
                <a:cubicBezTo>
                  <a:pt x="435619" y="1300843"/>
                  <a:pt x="376559" y="1312592"/>
                  <a:pt x="326762" y="1289957"/>
                </a:cubicBezTo>
                <a:cubicBezTo>
                  <a:pt x="306332" y="1280671"/>
                  <a:pt x="313845" y="1246823"/>
                  <a:pt x="310433" y="1224643"/>
                </a:cubicBezTo>
                <a:cubicBezTo>
                  <a:pt x="302938" y="1175929"/>
                  <a:pt x="314499" y="1122555"/>
                  <a:pt x="294104" y="1077686"/>
                </a:cubicBezTo>
                <a:cubicBezTo>
                  <a:pt x="284032" y="1055527"/>
                  <a:pt x="251163" y="1054617"/>
                  <a:pt x="228790" y="1045028"/>
                </a:cubicBezTo>
                <a:cubicBezTo>
                  <a:pt x="157156" y="1014328"/>
                  <a:pt x="103988" y="1021118"/>
                  <a:pt x="16519" y="1012371"/>
                </a:cubicBezTo>
                <a:cubicBezTo>
                  <a:pt x="62640" y="574219"/>
                  <a:pt x="-57750" y="750587"/>
                  <a:pt x="179804" y="685800"/>
                </a:cubicBezTo>
                <a:cubicBezTo>
                  <a:pt x="198737" y="680637"/>
                  <a:pt x="212461" y="664029"/>
                  <a:pt x="228790" y="653143"/>
                </a:cubicBezTo>
                <a:cubicBezTo>
                  <a:pt x="234233" y="625929"/>
                  <a:pt x="245119" y="599253"/>
                  <a:pt x="245119" y="571500"/>
                </a:cubicBezTo>
                <a:cubicBezTo>
                  <a:pt x="245119" y="543747"/>
                  <a:pt x="244185" y="512949"/>
                  <a:pt x="228790" y="489857"/>
                </a:cubicBezTo>
                <a:cubicBezTo>
                  <a:pt x="219242" y="475536"/>
                  <a:pt x="196816" y="476145"/>
                  <a:pt x="179804" y="473528"/>
                </a:cubicBezTo>
                <a:cubicBezTo>
                  <a:pt x="125740" y="465211"/>
                  <a:pt x="70947" y="462643"/>
                  <a:pt x="16519" y="457200"/>
                </a:cubicBezTo>
                <a:cubicBezTo>
                  <a:pt x="11076" y="440871"/>
                  <a:pt x="-1711" y="425321"/>
                  <a:pt x="190" y="408214"/>
                </a:cubicBezTo>
                <a:cubicBezTo>
                  <a:pt x="3991" y="374001"/>
                  <a:pt x="12839" y="338255"/>
                  <a:pt x="32847" y="310243"/>
                </a:cubicBezTo>
                <a:cubicBezTo>
                  <a:pt x="42851" y="296237"/>
                  <a:pt x="64754" y="296049"/>
                  <a:pt x="81833" y="293914"/>
                </a:cubicBezTo>
                <a:cubicBezTo>
                  <a:pt x="152251" y="285112"/>
                  <a:pt x="223347" y="283029"/>
                  <a:pt x="294104" y="277586"/>
                </a:cubicBezTo>
                <a:cubicBezTo>
                  <a:pt x="312103" y="43607"/>
                  <a:pt x="310433" y="136280"/>
                  <a:pt x="310433" y="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403648" y="5760447"/>
            <a:ext cx="1944114" cy="61247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n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 á s o b n é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Volný tvar 31"/>
          <p:cNvSpPr/>
          <p:nvPr/>
        </p:nvSpPr>
        <p:spPr>
          <a:xfrm>
            <a:off x="2139043" y="6368143"/>
            <a:ext cx="835900" cy="424543"/>
          </a:xfrm>
          <a:custGeom>
            <a:avLst/>
            <a:gdLst>
              <a:gd name="connsiteX0" fmla="*/ 0 w 835900"/>
              <a:gd name="connsiteY0" fmla="*/ 424543 h 424543"/>
              <a:gd name="connsiteX1" fmla="*/ 179614 w 835900"/>
              <a:gd name="connsiteY1" fmla="*/ 408214 h 424543"/>
              <a:gd name="connsiteX2" fmla="*/ 212271 w 835900"/>
              <a:gd name="connsiteY2" fmla="*/ 359228 h 424543"/>
              <a:gd name="connsiteX3" fmla="*/ 228600 w 835900"/>
              <a:gd name="connsiteY3" fmla="*/ 310243 h 424543"/>
              <a:gd name="connsiteX4" fmla="*/ 244928 w 835900"/>
              <a:gd name="connsiteY4" fmla="*/ 244928 h 424543"/>
              <a:gd name="connsiteX5" fmla="*/ 293914 w 835900"/>
              <a:gd name="connsiteY5" fmla="*/ 228600 h 424543"/>
              <a:gd name="connsiteX6" fmla="*/ 391886 w 835900"/>
              <a:gd name="connsiteY6" fmla="*/ 261257 h 424543"/>
              <a:gd name="connsiteX7" fmla="*/ 473528 w 835900"/>
              <a:gd name="connsiteY7" fmla="*/ 342900 h 424543"/>
              <a:gd name="connsiteX8" fmla="*/ 522514 w 835900"/>
              <a:gd name="connsiteY8" fmla="*/ 310243 h 424543"/>
              <a:gd name="connsiteX9" fmla="*/ 604157 w 835900"/>
              <a:gd name="connsiteY9" fmla="*/ 195943 h 424543"/>
              <a:gd name="connsiteX10" fmla="*/ 767443 w 835900"/>
              <a:gd name="connsiteY10" fmla="*/ 212271 h 424543"/>
              <a:gd name="connsiteX11" fmla="*/ 816428 w 835900"/>
              <a:gd name="connsiteY11" fmla="*/ 179614 h 424543"/>
              <a:gd name="connsiteX12" fmla="*/ 832757 w 835900"/>
              <a:gd name="connsiteY12" fmla="*/ 0 h 424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5900" h="424543">
                <a:moveTo>
                  <a:pt x="0" y="424543"/>
                </a:moveTo>
                <a:cubicBezTo>
                  <a:pt x="59871" y="419100"/>
                  <a:pt x="122154" y="425894"/>
                  <a:pt x="179614" y="408214"/>
                </a:cubicBezTo>
                <a:cubicBezTo>
                  <a:pt x="198371" y="402443"/>
                  <a:pt x="203495" y="376781"/>
                  <a:pt x="212271" y="359228"/>
                </a:cubicBezTo>
                <a:cubicBezTo>
                  <a:pt x="219968" y="343833"/>
                  <a:pt x="223872" y="326792"/>
                  <a:pt x="228600" y="310243"/>
                </a:cubicBezTo>
                <a:cubicBezTo>
                  <a:pt x="234765" y="288665"/>
                  <a:pt x="230909" y="262452"/>
                  <a:pt x="244928" y="244928"/>
                </a:cubicBezTo>
                <a:cubicBezTo>
                  <a:pt x="255680" y="231488"/>
                  <a:pt x="277585" y="234043"/>
                  <a:pt x="293914" y="228600"/>
                </a:cubicBezTo>
                <a:cubicBezTo>
                  <a:pt x="326571" y="239486"/>
                  <a:pt x="372791" y="232615"/>
                  <a:pt x="391886" y="261257"/>
                </a:cubicBezTo>
                <a:cubicBezTo>
                  <a:pt x="435429" y="326571"/>
                  <a:pt x="408214" y="299357"/>
                  <a:pt x="473528" y="342900"/>
                </a:cubicBezTo>
                <a:cubicBezTo>
                  <a:pt x="489857" y="332014"/>
                  <a:pt x="512113" y="326885"/>
                  <a:pt x="522514" y="310243"/>
                </a:cubicBezTo>
                <a:cubicBezTo>
                  <a:pt x="602724" y="181906"/>
                  <a:pt x="501458" y="230174"/>
                  <a:pt x="604157" y="195943"/>
                </a:cubicBezTo>
                <a:cubicBezTo>
                  <a:pt x="658586" y="201386"/>
                  <a:pt x="712904" y="216466"/>
                  <a:pt x="767443" y="212271"/>
                </a:cubicBezTo>
                <a:cubicBezTo>
                  <a:pt x="787009" y="210766"/>
                  <a:pt x="804169" y="194938"/>
                  <a:pt x="816428" y="179614"/>
                </a:cubicBezTo>
                <a:cubicBezTo>
                  <a:pt x="846527" y="141990"/>
                  <a:pt x="832757" y="14594"/>
                  <a:pt x="832757" y="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8572500" y="2449286"/>
            <a:ext cx="440871" cy="881743"/>
          </a:xfrm>
          <a:custGeom>
            <a:avLst/>
            <a:gdLst>
              <a:gd name="connsiteX0" fmla="*/ 0 w 440871"/>
              <a:gd name="connsiteY0" fmla="*/ 440871 h 881743"/>
              <a:gd name="connsiteX1" fmla="*/ 114300 w 440871"/>
              <a:gd name="connsiteY1" fmla="*/ 424543 h 881743"/>
              <a:gd name="connsiteX2" fmla="*/ 130629 w 440871"/>
              <a:gd name="connsiteY2" fmla="*/ 359228 h 881743"/>
              <a:gd name="connsiteX3" fmla="*/ 179614 w 440871"/>
              <a:gd name="connsiteY3" fmla="*/ 310243 h 881743"/>
              <a:gd name="connsiteX4" fmla="*/ 212271 w 440871"/>
              <a:gd name="connsiteY4" fmla="*/ 244928 h 881743"/>
              <a:gd name="connsiteX5" fmla="*/ 212271 w 440871"/>
              <a:gd name="connsiteY5" fmla="*/ 0 h 881743"/>
              <a:gd name="connsiteX6" fmla="*/ 114300 w 440871"/>
              <a:gd name="connsiteY6" fmla="*/ 48985 h 881743"/>
              <a:gd name="connsiteX7" fmla="*/ 97971 w 440871"/>
              <a:gd name="connsiteY7" fmla="*/ 97971 h 881743"/>
              <a:gd name="connsiteX8" fmla="*/ 114300 w 440871"/>
              <a:gd name="connsiteY8" fmla="*/ 146957 h 881743"/>
              <a:gd name="connsiteX9" fmla="*/ 277586 w 440871"/>
              <a:gd name="connsiteY9" fmla="*/ 195943 h 881743"/>
              <a:gd name="connsiteX10" fmla="*/ 326571 w 440871"/>
              <a:gd name="connsiteY10" fmla="*/ 228600 h 881743"/>
              <a:gd name="connsiteX11" fmla="*/ 342900 w 440871"/>
              <a:gd name="connsiteY11" fmla="*/ 310243 h 881743"/>
              <a:gd name="connsiteX12" fmla="*/ 277586 w 440871"/>
              <a:gd name="connsiteY12" fmla="*/ 555171 h 881743"/>
              <a:gd name="connsiteX13" fmla="*/ 408214 w 440871"/>
              <a:gd name="connsiteY13" fmla="*/ 669471 h 881743"/>
              <a:gd name="connsiteX14" fmla="*/ 424543 w 440871"/>
              <a:gd name="connsiteY14" fmla="*/ 718457 h 881743"/>
              <a:gd name="connsiteX15" fmla="*/ 440871 w 440871"/>
              <a:gd name="connsiteY15" fmla="*/ 783771 h 881743"/>
              <a:gd name="connsiteX16" fmla="*/ 408214 w 440871"/>
              <a:gd name="connsiteY16" fmla="*/ 881743 h 881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0871" h="881743">
                <a:moveTo>
                  <a:pt x="0" y="440871"/>
                </a:moveTo>
                <a:cubicBezTo>
                  <a:pt x="38100" y="435428"/>
                  <a:pt x="81663" y="444941"/>
                  <a:pt x="114300" y="424543"/>
                </a:cubicBezTo>
                <a:cubicBezTo>
                  <a:pt x="133331" y="412649"/>
                  <a:pt x="119495" y="378713"/>
                  <a:pt x="130629" y="359228"/>
                </a:cubicBezTo>
                <a:cubicBezTo>
                  <a:pt x="142086" y="339179"/>
                  <a:pt x="163286" y="326571"/>
                  <a:pt x="179614" y="310243"/>
                </a:cubicBezTo>
                <a:cubicBezTo>
                  <a:pt x="190500" y="288471"/>
                  <a:pt x="207171" y="268729"/>
                  <a:pt x="212271" y="244928"/>
                </a:cubicBezTo>
                <a:cubicBezTo>
                  <a:pt x="241894" y="106688"/>
                  <a:pt x="233984" y="108562"/>
                  <a:pt x="212271" y="0"/>
                </a:cubicBezTo>
                <a:cubicBezTo>
                  <a:pt x="180001" y="10756"/>
                  <a:pt x="137321" y="20209"/>
                  <a:pt x="114300" y="48985"/>
                </a:cubicBezTo>
                <a:cubicBezTo>
                  <a:pt x="103548" y="62425"/>
                  <a:pt x="103414" y="81642"/>
                  <a:pt x="97971" y="97971"/>
                </a:cubicBezTo>
                <a:cubicBezTo>
                  <a:pt x="103414" y="114300"/>
                  <a:pt x="100294" y="136953"/>
                  <a:pt x="114300" y="146957"/>
                </a:cubicBezTo>
                <a:cubicBezTo>
                  <a:pt x="135705" y="162246"/>
                  <a:pt x="242671" y="187214"/>
                  <a:pt x="277586" y="195943"/>
                </a:cubicBezTo>
                <a:cubicBezTo>
                  <a:pt x="293914" y="206829"/>
                  <a:pt x="316835" y="211561"/>
                  <a:pt x="326571" y="228600"/>
                </a:cubicBezTo>
                <a:cubicBezTo>
                  <a:pt x="340340" y="252697"/>
                  <a:pt x="342900" y="282490"/>
                  <a:pt x="342900" y="310243"/>
                </a:cubicBezTo>
                <a:cubicBezTo>
                  <a:pt x="342900" y="530191"/>
                  <a:pt x="380686" y="486437"/>
                  <a:pt x="277586" y="555171"/>
                </a:cubicBezTo>
                <a:cubicBezTo>
                  <a:pt x="308456" y="740399"/>
                  <a:pt x="251589" y="591159"/>
                  <a:pt x="408214" y="669471"/>
                </a:cubicBezTo>
                <a:cubicBezTo>
                  <a:pt x="423609" y="677168"/>
                  <a:pt x="419815" y="701907"/>
                  <a:pt x="424543" y="718457"/>
                </a:cubicBezTo>
                <a:cubicBezTo>
                  <a:pt x="430708" y="740035"/>
                  <a:pt x="435428" y="762000"/>
                  <a:pt x="440871" y="783771"/>
                </a:cubicBezTo>
                <a:cubicBezTo>
                  <a:pt x="421591" y="860893"/>
                  <a:pt x="434579" y="829013"/>
                  <a:pt x="408214" y="88174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333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516" y="1365928"/>
            <a:ext cx="8784976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p</a:t>
            </a:r>
            <a:r>
              <a:rPr lang="cs-CZ" dirty="0" smtClean="0"/>
              <a:t>ět ,  tvoje ,  několikery ,  šestkrát ,  světlé ,</a:t>
            </a:r>
          </a:p>
          <a:p>
            <a:pPr marL="0" indent="0" algn="ctr">
              <a:buNone/>
            </a:pPr>
            <a:r>
              <a:rPr lang="cs-CZ" dirty="0"/>
              <a:t>b</a:t>
            </a:r>
            <a:r>
              <a:rPr lang="cs-CZ" dirty="0" smtClean="0"/>
              <a:t>ěžec ,  trojí ,  nikdo ,  milion ,  svědomí ,  svačím ,  Lucčiny ,  tolik ,  sté ,  onen ,  malou ,  dvojnásobná ,  jakým ,  nijaká ,  dveře ,  vlevo ,  osmé ,  samo ,  devatery</a:t>
            </a: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395536" y="0"/>
            <a:ext cx="8424936" cy="1365928"/>
          </a:xfrm>
          <a:prstGeom prst="horizontalScroll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Číslovky podtrhni modře. </a:t>
            </a:r>
          </a:p>
          <a:p>
            <a:pPr algn="ctr"/>
            <a:r>
              <a:rPr lang="cs-CZ" sz="2400" dirty="0" smtClean="0"/>
              <a:t>Rozděl je na  </a:t>
            </a:r>
            <a:r>
              <a:rPr lang="cs-CZ" sz="2400" b="1" i="1" u="sng" dirty="0" smtClean="0"/>
              <a:t>určité</a:t>
            </a:r>
            <a:r>
              <a:rPr lang="cs-CZ" sz="2400" dirty="0" smtClean="0"/>
              <a:t>  a  </a:t>
            </a:r>
            <a:r>
              <a:rPr lang="cs-CZ" sz="2400" b="1" i="1" u="sng" dirty="0" smtClean="0"/>
              <a:t>neurčité</a:t>
            </a:r>
            <a:r>
              <a:rPr lang="cs-CZ" sz="2400" dirty="0" smtClean="0"/>
              <a:t> .</a:t>
            </a:r>
          </a:p>
        </p:txBody>
      </p:sp>
      <p:pic>
        <p:nvPicPr>
          <p:cNvPr id="2050" name="Picture 2" descr="http://www.celysvet.cz/skin/omalovanky/nahled/zvirata-pejsci-psi/a05cad933707adf42be9fe376e9f60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983" y="4015270"/>
            <a:ext cx="1713060" cy="1271499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48204" y="5273888"/>
            <a:ext cx="1226618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latin typeface="Comic Sans MS" pitchFamily="66" charset="0"/>
              </a:rPr>
              <a:t>j</a:t>
            </a:r>
            <a:r>
              <a:rPr lang="cs-CZ" b="1" dirty="0" smtClean="0">
                <a:latin typeface="Comic Sans MS" pitchFamily="66" charset="0"/>
              </a:rPr>
              <a:t>eden</a:t>
            </a:r>
            <a:r>
              <a:rPr lang="cs-CZ" dirty="0" smtClean="0"/>
              <a:t>  pes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683568" y="3421252"/>
            <a:ext cx="2376263" cy="516636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URČITÉ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6012160" y="3440283"/>
            <a:ext cx="2376263" cy="516636"/>
          </a:xfrm>
          <a:prstGeom prst="horizontalScroll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NEURČITÉ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051" name="Picture 3" descr="C:\Users\07Z2\Pictures\méda s kvatrinami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910" y="3966859"/>
            <a:ext cx="1536761" cy="1491696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431910" y="5458554"/>
            <a:ext cx="1611082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latin typeface="Comic Sans MS" pitchFamily="66" charset="0"/>
              </a:rPr>
              <a:t>n</a:t>
            </a:r>
            <a:r>
              <a:rPr lang="cs-CZ" b="1" dirty="0" smtClean="0">
                <a:latin typeface="Comic Sans MS" pitchFamily="66" charset="0"/>
              </a:rPr>
              <a:t>ěkolik</a:t>
            </a:r>
            <a:r>
              <a:rPr lang="cs-CZ" dirty="0" smtClean="0"/>
              <a:t>  květin</a:t>
            </a:r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>
            <a:off x="179512" y="5707318"/>
            <a:ext cx="3960440" cy="1217938"/>
          </a:xfrm>
          <a:prstGeom prst="horizontalScroll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dorovný svitek 13"/>
          <p:cNvSpPr/>
          <p:nvPr/>
        </p:nvSpPr>
        <p:spPr>
          <a:xfrm>
            <a:off x="5113885" y="5707318"/>
            <a:ext cx="3960440" cy="1217938"/>
          </a:xfrm>
          <a:prstGeom prst="horizontalScroll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352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  <p:bldP spid="7" grpId="0" animBg="1"/>
      <p:bldP spid="9" grpId="0" animBg="1"/>
      <p:bldP spid="8" grpId="0" animBg="1"/>
      <p:bldP spid="10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402534" y="29821"/>
            <a:ext cx="8424936" cy="1365928"/>
          </a:xfrm>
          <a:prstGeom prst="horizontalScroll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Najdi  ukryté  </a:t>
            </a:r>
            <a:r>
              <a:rPr lang="cs-CZ" sz="2400" b="1" dirty="0" smtClean="0"/>
              <a:t>číslovky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smtClean="0"/>
              <a:t>U číslovek urči jejich druh.</a:t>
            </a:r>
          </a:p>
        </p:txBody>
      </p:sp>
      <p:sp>
        <p:nvSpPr>
          <p:cNvPr id="5" name="Vývojový diagram: spojnice 4"/>
          <p:cNvSpPr/>
          <p:nvPr/>
        </p:nvSpPr>
        <p:spPr>
          <a:xfrm>
            <a:off x="4628387" y="139574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6" name="Vývojový diagram: spojnice 5"/>
          <p:cNvSpPr/>
          <p:nvPr/>
        </p:nvSpPr>
        <p:spPr>
          <a:xfrm>
            <a:off x="1004966" y="2344688"/>
            <a:ext cx="457200" cy="457200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776366" y="2733024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1145499" y="2998541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1572541" y="2806147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1956576" y="25818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Á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2185176" y="2192288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2642376" y="23532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2701266" y="2820818"/>
            <a:ext cx="39831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B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Vývojový diagram: spojnice 13"/>
          <p:cNvSpPr/>
          <p:nvPr/>
        </p:nvSpPr>
        <p:spPr>
          <a:xfrm>
            <a:off x="2701266" y="3278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Vývojový diagram: spojnice 15"/>
          <p:cNvSpPr/>
          <p:nvPr/>
        </p:nvSpPr>
        <p:spPr>
          <a:xfrm>
            <a:off x="2399946" y="3659252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Z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2029741" y="395789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Ř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2443221" y="4186494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Vývojový diagram: spojnice 18"/>
          <p:cNvSpPr/>
          <p:nvPr/>
        </p:nvSpPr>
        <p:spPr>
          <a:xfrm>
            <a:off x="2929866" y="418649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Vývojový diagram: spojnice 19"/>
          <p:cNvSpPr/>
          <p:nvPr/>
        </p:nvSpPr>
        <p:spPr>
          <a:xfrm>
            <a:off x="3324353" y="3940142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Vývojový diagram: spojnice 20"/>
          <p:cNvSpPr/>
          <p:nvPr/>
        </p:nvSpPr>
        <p:spPr>
          <a:xfrm>
            <a:off x="3562858" y="352672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Vývojový diagram: spojnice 21"/>
          <p:cNvSpPr/>
          <p:nvPr/>
        </p:nvSpPr>
        <p:spPr>
          <a:xfrm>
            <a:off x="3387066" y="3079227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Vývojový diagram: spojnice 22"/>
          <p:cNvSpPr/>
          <p:nvPr/>
        </p:nvSpPr>
        <p:spPr>
          <a:xfrm>
            <a:off x="3844266" y="2947187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Vývojový diagram: spojnice 23"/>
          <p:cNvSpPr/>
          <p:nvPr/>
        </p:nvSpPr>
        <p:spPr>
          <a:xfrm>
            <a:off x="3795920" y="2461589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4162264" y="21922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28" name="Vývojový diagram: spojnice 27"/>
          <p:cNvSpPr/>
          <p:nvPr/>
        </p:nvSpPr>
        <p:spPr>
          <a:xfrm>
            <a:off x="4350801" y="1744790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5085587" y="1516190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J</a:t>
            </a:r>
          </a:p>
        </p:txBody>
      </p:sp>
      <p:sp>
        <p:nvSpPr>
          <p:cNvPr id="30" name="Vývojový diagram: spojnice 29"/>
          <p:cNvSpPr/>
          <p:nvPr/>
        </p:nvSpPr>
        <p:spPr>
          <a:xfrm>
            <a:off x="8379193" y="2094327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31" name="Vývojový diagram: spojnice 30"/>
          <p:cNvSpPr/>
          <p:nvPr/>
        </p:nvSpPr>
        <p:spPr>
          <a:xfrm>
            <a:off x="5290453" y="195706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2" name="Vývojový diagram: spojnice 31"/>
          <p:cNvSpPr/>
          <p:nvPr/>
        </p:nvSpPr>
        <p:spPr>
          <a:xfrm>
            <a:off x="5747653" y="1829994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33" name="Vývojový diagram: spojnice 32"/>
          <p:cNvSpPr/>
          <p:nvPr/>
        </p:nvSpPr>
        <p:spPr>
          <a:xfrm>
            <a:off x="5976253" y="2232281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34" name="Vývojový diagram: spojnice 33"/>
          <p:cNvSpPr/>
          <p:nvPr/>
        </p:nvSpPr>
        <p:spPr>
          <a:xfrm>
            <a:off x="6433453" y="2093133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Ý</a:t>
            </a:r>
          </a:p>
        </p:txBody>
      </p:sp>
      <p:sp>
        <p:nvSpPr>
          <p:cNvPr id="35" name="Vývojový diagram: spojnice 34"/>
          <p:cNvSpPr/>
          <p:nvPr/>
        </p:nvSpPr>
        <p:spPr>
          <a:xfrm>
            <a:off x="6662053" y="25075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36" name="Vývojový diagram: spojnice 35"/>
          <p:cNvSpPr/>
          <p:nvPr/>
        </p:nvSpPr>
        <p:spPr>
          <a:xfrm>
            <a:off x="7079190" y="2763315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Vývojový diagram: spojnice 36"/>
          <p:cNvSpPr/>
          <p:nvPr/>
        </p:nvSpPr>
        <p:spPr>
          <a:xfrm>
            <a:off x="7496327" y="253471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8" name="Vývojový diagram: spojnice 37"/>
          <p:cNvSpPr/>
          <p:nvPr/>
        </p:nvSpPr>
        <p:spPr>
          <a:xfrm>
            <a:off x="7316713" y="2094327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9" name="Vývojový diagram: spojnice 38"/>
          <p:cNvSpPr/>
          <p:nvPr/>
        </p:nvSpPr>
        <p:spPr>
          <a:xfrm>
            <a:off x="7554236" y="166196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V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0" name="Vývojový diagram: spojnice 39"/>
          <p:cNvSpPr/>
          <p:nvPr/>
        </p:nvSpPr>
        <p:spPr>
          <a:xfrm>
            <a:off x="7953527" y="1905708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Ě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1" name="Vývojový diagram: spojnice 40"/>
          <p:cNvSpPr/>
          <p:nvPr/>
        </p:nvSpPr>
        <p:spPr>
          <a:xfrm>
            <a:off x="795194" y="1957062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2" name="Vývojový diagram: spojnice 41"/>
          <p:cNvSpPr/>
          <p:nvPr/>
        </p:nvSpPr>
        <p:spPr>
          <a:xfrm>
            <a:off x="8410727" y="2570921"/>
            <a:ext cx="457200" cy="457200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43" name="Vývojový diagram: spojnice 42"/>
          <p:cNvSpPr/>
          <p:nvPr/>
        </p:nvSpPr>
        <p:spPr>
          <a:xfrm>
            <a:off x="0" y="1499862"/>
            <a:ext cx="795194" cy="1081944"/>
          </a:xfrm>
          <a:prstGeom prst="flowChartConnector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636814" y="1028700"/>
            <a:ext cx="408215" cy="587829"/>
          </a:xfrm>
          <a:custGeom>
            <a:avLst/>
            <a:gdLst>
              <a:gd name="connsiteX0" fmla="*/ 0 w 408215"/>
              <a:gd name="connsiteY0" fmla="*/ 587829 h 587829"/>
              <a:gd name="connsiteX1" fmla="*/ 32657 w 408215"/>
              <a:gd name="connsiteY1" fmla="*/ 506186 h 587829"/>
              <a:gd name="connsiteX2" fmla="*/ 130629 w 408215"/>
              <a:gd name="connsiteY2" fmla="*/ 310243 h 587829"/>
              <a:gd name="connsiteX3" fmla="*/ 179615 w 408215"/>
              <a:gd name="connsiteY3" fmla="*/ 261257 h 587829"/>
              <a:gd name="connsiteX4" fmla="*/ 277586 w 408215"/>
              <a:gd name="connsiteY4" fmla="*/ 179614 h 587829"/>
              <a:gd name="connsiteX5" fmla="*/ 375557 w 408215"/>
              <a:gd name="connsiteY5" fmla="*/ 16329 h 587829"/>
              <a:gd name="connsiteX6" fmla="*/ 408215 w 408215"/>
              <a:gd name="connsiteY6" fmla="*/ 0 h 587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8215" h="587829">
                <a:moveTo>
                  <a:pt x="0" y="587829"/>
                </a:moveTo>
                <a:cubicBezTo>
                  <a:pt x="10886" y="560615"/>
                  <a:pt x="22640" y="533732"/>
                  <a:pt x="32657" y="506186"/>
                </a:cubicBezTo>
                <a:cubicBezTo>
                  <a:pt x="63012" y="422710"/>
                  <a:pt x="62997" y="377875"/>
                  <a:pt x="130629" y="310243"/>
                </a:cubicBezTo>
                <a:cubicBezTo>
                  <a:pt x="146958" y="293914"/>
                  <a:pt x="161875" y="276040"/>
                  <a:pt x="179615" y="261257"/>
                </a:cubicBezTo>
                <a:cubicBezTo>
                  <a:pt x="230163" y="219134"/>
                  <a:pt x="235494" y="238543"/>
                  <a:pt x="277586" y="179614"/>
                </a:cubicBezTo>
                <a:cubicBezTo>
                  <a:pt x="306958" y="138493"/>
                  <a:pt x="330340" y="38937"/>
                  <a:pt x="375557" y="16329"/>
                </a:cubicBezTo>
                <a:lnTo>
                  <a:pt x="408215" y="0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228003" y="963386"/>
            <a:ext cx="82240" cy="555171"/>
          </a:xfrm>
          <a:custGeom>
            <a:avLst/>
            <a:gdLst>
              <a:gd name="connsiteX0" fmla="*/ 82240 w 82240"/>
              <a:gd name="connsiteY0" fmla="*/ 555171 h 555171"/>
              <a:gd name="connsiteX1" fmla="*/ 49583 w 82240"/>
              <a:gd name="connsiteY1" fmla="*/ 342900 h 555171"/>
              <a:gd name="connsiteX2" fmla="*/ 16926 w 82240"/>
              <a:gd name="connsiteY2" fmla="*/ 293914 h 555171"/>
              <a:gd name="connsiteX3" fmla="*/ 597 w 82240"/>
              <a:gd name="connsiteY3" fmla="*/ 0 h 555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240" h="555171">
                <a:moveTo>
                  <a:pt x="82240" y="555171"/>
                </a:moveTo>
                <a:cubicBezTo>
                  <a:pt x="77557" y="508347"/>
                  <a:pt x="79005" y="401744"/>
                  <a:pt x="49583" y="342900"/>
                </a:cubicBezTo>
                <a:cubicBezTo>
                  <a:pt x="40807" y="325347"/>
                  <a:pt x="27812" y="310243"/>
                  <a:pt x="16926" y="293914"/>
                </a:cubicBezTo>
                <a:cubicBezTo>
                  <a:pt x="-4813" y="98271"/>
                  <a:pt x="597" y="196244"/>
                  <a:pt x="597" y="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/>
          <p:cNvSpPr/>
          <p:nvPr/>
        </p:nvSpPr>
        <p:spPr>
          <a:xfrm>
            <a:off x="113703" y="1763744"/>
            <a:ext cx="228600" cy="21084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/>
          <p:cNvSpPr/>
          <p:nvPr/>
        </p:nvSpPr>
        <p:spPr>
          <a:xfrm>
            <a:off x="494703" y="1800288"/>
            <a:ext cx="228600" cy="21084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123079" y="1809051"/>
            <a:ext cx="225580" cy="179495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/>
          <p:cNvSpPr/>
          <p:nvPr/>
        </p:nvSpPr>
        <p:spPr>
          <a:xfrm>
            <a:off x="524024" y="1831396"/>
            <a:ext cx="199279" cy="179731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/>
          <p:cNvSpPr/>
          <p:nvPr/>
        </p:nvSpPr>
        <p:spPr>
          <a:xfrm>
            <a:off x="310243" y="2044560"/>
            <a:ext cx="225580" cy="179495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Měsíc 51"/>
          <p:cNvSpPr/>
          <p:nvPr/>
        </p:nvSpPr>
        <p:spPr>
          <a:xfrm rot="15785656" flipV="1">
            <a:off x="340083" y="2182588"/>
            <a:ext cx="185467" cy="332487"/>
          </a:xfrm>
          <a:prstGeom prst="mo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244929" y="1910443"/>
            <a:ext cx="0" cy="114300"/>
          </a:xfrm>
          <a:custGeom>
            <a:avLst/>
            <a:gdLst>
              <a:gd name="connsiteX0" fmla="*/ 0 w 0"/>
              <a:gd name="connsiteY0" fmla="*/ 0 h 114300"/>
              <a:gd name="connsiteX1" fmla="*/ 0 w 0"/>
              <a:gd name="connsiteY1" fmla="*/ 114300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14300">
                <a:moveTo>
                  <a:pt x="0" y="0"/>
                </a:moveTo>
                <a:lnTo>
                  <a:pt x="0" y="11430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587829" y="1908643"/>
            <a:ext cx="51279" cy="99771"/>
          </a:xfrm>
          <a:custGeom>
            <a:avLst/>
            <a:gdLst>
              <a:gd name="connsiteX0" fmla="*/ 0 w 51279"/>
              <a:gd name="connsiteY0" fmla="*/ 83443 h 99771"/>
              <a:gd name="connsiteX1" fmla="*/ 16328 w 51279"/>
              <a:gd name="connsiteY1" fmla="*/ 1800 h 99771"/>
              <a:gd name="connsiteX2" fmla="*/ 48985 w 51279"/>
              <a:gd name="connsiteY2" fmla="*/ 50786 h 99771"/>
              <a:gd name="connsiteX3" fmla="*/ 48985 w 51279"/>
              <a:gd name="connsiteY3" fmla="*/ 99771 h 99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279" h="99771">
                <a:moveTo>
                  <a:pt x="0" y="83443"/>
                </a:moveTo>
                <a:cubicBezTo>
                  <a:pt x="5443" y="56229"/>
                  <a:pt x="-6764" y="17195"/>
                  <a:pt x="16328" y="1800"/>
                </a:cubicBezTo>
                <a:cubicBezTo>
                  <a:pt x="32657" y="-9086"/>
                  <a:pt x="42779" y="32169"/>
                  <a:pt x="48985" y="50786"/>
                </a:cubicBezTo>
                <a:cubicBezTo>
                  <a:pt x="54148" y="66276"/>
                  <a:pt x="48985" y="83443"/>
                  <a:pt x="48985" y="99771"/>
                </a:cubicBezTo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212271" y="1975757"/>
            <a:ext cx="0" cy="16329"/>
          </a:xfrm>
          <a:custGeom>
            <a:avLst/>
            <a:gdLst>
              <a:gd name="connsiteX0" fmla="*/ 0 w 0"/>
              <a:gd name="connsiteY0" fmla="*/ 16329 h 16329"/>
              <a:gd name="connsiteX1" fmla="*/ 0 w 0"/>
              <a:gd name="connsiteY1" fmla="*/ 0 h 16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6329">
                <a:moveTo>
                  <a:pt x="0" y="16329"/>
                </a:moveTo>
                <a:lnTo>
                  <a:pt x="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195943" y="1891721"/>
            <a:ext cx="52046" cy="100365"/>
          </a:xfrm>
          <a:custGeom>
            <a:avLst/>
            <a:gdLst>
              <a:gd name="connsiteX0" fmla="*/ 0 w 52046"/>
              <a:gd name="connsiteY0" fmla="*/ 84036 h 100365"/>
              <a:gd name="connsiteX1" fmla="*/ 16328 w 52046"/>
              <a:gd name="connsiteY1" fmla="*/ 2393 h 100365"/>
              <a:gd name="connsiteX2" fmla="*/ 48986 w 52046"/>
              <a:gd name="connsiteY2" fmla="*/ 35050 h 100365"/>
              <a:gd name="connsiteX3" fmla="*/ 48986 w 52046"/>
              <a:gd name="connsiteY3" fmla="*/ 100365 h 1003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046" h="100365">
                <a:moveTo>
                  <a:pt x="0" y="84036"/>
                </a:moveTo>
                <a:cubicBezTo>
                  <a:pt x="5443" y="56822"/>
                  <a:pt x="-3297" y="22018"/>
                  <a:pt x="16328" y="2393"/>
                </a:cubicBezTo>
                <a:cubicBezTo>
                  <a:pt x="27214" y="-8493"/>
                  <a:pt x="44118" y="20445"/>
                  <a:pt x="48986" y="35050"/>
                </a:cubicBezTo>
                <a:cubicBezTo>
                  <a:pt x="55871" y="55704"/>
                  <a:pt x="48986" y="78593"/>
                  <a:pt x="48986" y="100365"/>
                </a:cubicBezTo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7952014" y="2876601"/>
            <a:ext cx="1179691" cy="666699"/>
          </a:xfrm>
          <a:custGeom>
            <a:avLst/>
            <a:gdLst>
              <a:gd name="connsiteX0" fmla="*/ 522515 w 1179691"/>
              <a:gd name="connsiteY0" fmla="*/ 78870 h 666699"/>
              <a:gd name="connsiteX1" fmla="*/ 375557 w 1179691"/>
              <a:gd name="connsiteY1" fmla="*/ 291142 h 666699"/>
              <a:gd name="connsiteX2" fmla="*/ 244929 w 1179691"/>
              <a:gd name="connsiteY2" fmla="*/ 356456 h 666699"/>
              <a:gd name="connsiteX3" fmla="*/ 97972 w 1179691"/>
              <a:gd name="connsiteY3" fmla="*/ 405442 h 666699"/>
              <a:gd name="connsiteX4" fmla="*/ 48986 w 1179691"/>
              <a:gd name="connsiteY4" fmla="*/ 421770 h 666699"/>
              <a:gd name="connsiteX5" fmla="*/ 0 w 1179691"/>
              <a:gd name="connsiteY5" fmla="*/ 438099 h 666699"/>
              <a:gd name="connsiteX6" fmla="*/ 163286 w 1179691"/>
              <a:gd name="connsiteY6" fmla="*/ 454428 h 666699"/>
              <a:gd name="connsiteX7" fmla="*/ 228600 w 1179691"/>
              <a:gd name="connsiteY7" fmla="*/ 470756 h 666699"/>
              <a:gd name="connsiteX8" fmla="*/ 391886 w 1179691"/>
              <a:gd name="connsiteY8" fmla="*/ 454428 h 666699"/>
              <a:gd name="connsiteX9" fmla="*/ 440872 w 1179691"/>
              <a:gd name="connsiteY9" fmla="*/ 421770 h 666699"/>
              <a:gd name="connsiteX10" fmla="*/ 473529 w 1179691"/>
              <a:gd name="connsiteY10" fmla="*/ 372785 h 666699"/>
              <a:gd name="connsiteX11" fmla="*/ 522515 w 1179691"/>
              <a:gd name="connsiteY11" fmla="*/ 356456 h 666699"/>
              <a:gd name="connsiteX12" fmla="*/ 555172 w 1179691"/>
              <a:gd name="connsiteY12" fmla="*/ 405442 h 666699"/>
              <a:gd name="connsiteX13" fmla="*/ 571500 w 1179691"/>
              <a:gd name="connsiteY13" fmla="*/ 601385 h 666699"/>
              <a:gd name="connsiteX14" fmla="*/ 587829 w 1179691"/>
              <a:gd name="connsiteY14" fmla="*/ 666699 h 666699"/>
              <a:gd name="connsiteX15" fmla="*/ 620486 w 1179691"/>
              <a:gd name="connsiteY15" fmla="*/ 552399 h 666699"/>
              <a:gd name="connsiteX16" fmla="*/ 636815 w 1179691"/>
              <a:gd name="connsiteY16" fmla="*/ 503413 h 666699"/>
              <a:gd name="connsiteX17" fmla="*/ 669472 w 1179691"/>
              <a:gd name="connsiteY17" fmla="*/ 389113 h 666699"/>
              <a:gd name="connsiteX18" fmla="*/ 718457 w 1179691"/>
              <a:gd name="connsiteY18" fmla="*/ 405442 h 666699"/>
              <a:gd name="connsiteX19" fmla="*/ 751115 w 1179691"/>
              <a:gd name="connsiteY19" fmla="*/ 438099 h 666699"/>
              <a:gd name="connsiteX20" fmla="*/ 849086 w 1179691"/>
              <a:gd name="connsiteY20" fmla="*/ 470756 h 666699"/>
              <a:gd name="connsiteX21" fmla="*/ 898072 w 1179691"/>
              <a:gd name="connsiteY21" fmla="*/ 503413 h 666699"/>
              <a:gd name="connsiteX22" fmla="*/ 1028700 w 1179691"/>
              <a:gd name="connsiteY22" fmla="*/ 470756 h 666699"/>
              <a:gd name="connsiteX23" fmla="*/ 947057 w 1179691"/>
              <a:gd name="connsiteY23" fmla="*/ 323799 h 666699"/>
              <a:gd name="connsiteX24" fmla="*/ 1094015 w 1179691"/>
              <a:gd name="connsiteY24" fmla="*/ 176842 h 666699"/>
              <a:gd name="connsiteX25" fmla="*/ 1126672 w 1179691"/>
              <a:gd name="connsiteY25" fmla="*/ 111528 h 666699"/>
              <a:gd name="connsiteX26" fmla="*/ 1159329 w 1179691"/>
              <a:gd name="connsiteY26" fmla="*/ 78870 h 666699"/>
              <a:gd name="connsiteX27" fmla="*/ 881743 w 1179691"/>
              <a:gd name="connsiteY27" fmla="*/ 29885 h 666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79691" h="666699">
                <a:moveTo>
                  <a:pt x="522515" y="78870"/>
                </a:moveTo>
                <a:cubicBezTo>
                  <a:pt x="491012" y="131374"/>
                  <a:pt x="414562" y="265138"/>
                  <a:pt x="375557" y="291142"/>
                </a:cubicBezTo>
                <a:cubicBezTo>
                  <a:pt x="311441" y="333886"/>
                  <a:pt x="330967" y="325728"/>
                  <a:pt x="244929" y="356456"/>
                </a:cubicBezTo>
                <a:cubicBezTo>
                  <a:pt x="196302" y="373823"/>
                  <a:pt x="146958" y="389114"/>
                  <a:pt x="97972" y="405442"/>
                </a:cubicBezTo>
                <a:lnTo>
                  <a:pt x="48986" y="421770"/>
                </a:lnTo>
                <a:lnTo>
                  <a:pt x="0" y="438099"/>
                </a:lnTo>
                <a:cubicBezTo>
                  <a:pt x="54429" y="443542"/>
                  <a:pt x="109136" y="446692"/>
                  <a:pt x="163286" y="454428"/>
                </a:cubicBezTo>
                <a:cubicBezTo>
                  <a:pt x="185502" y="457602"/>
                  <a:pt x="206159" y="470756"/>
                  <a:pt x="228600" y="470756"/>
                </a:cubicBezTo>
                <a:cubicBezTo>
                  <a:pt x="283300" y="470756"/>
                  <a:pt x="337457" y="459871"/>
                  <a:pt x="391886" y="454428"/>
                </a:cubicBezTo>
                <a:cubicBezTo>
                  <a:pt x="408215" y="443542"/>
                  <a:pt x="426995" y="435647"/>
                  <a:pt x="440872" y="421770"/>
                </a:cubicBezTo>
                <a:cubicBezTo>
                  <a:pt x="454748" y="407894"/>
                  <a:pt x="458205" y="385044"/>
                  <a:pt x="473529" y="372785"/>
                </a:cubicBezTo>
                <a:cubicBezTo>
                  <a:pt x="486969" y="362033"/>
                  <a:pt x="506186" y="361899"/>
                  <a:pt x="522515" y="356456"/>
                </a:cubicBezTo>
                <a:cubicBezTo>
                  <a:pt x="533401" y="372785"/>
                  <a:pt x="551323" y="386199"/>
                  <a:pt x="555172" y="405442"/>
                </a:cubicBezTo>
                <a:cubicBezTo>
                  <a:pt x="568025" y="469710"/>
                  <a:pt x="563371" y="536350"/>
                  <a:pt x="571500" y="601385"/>
                </a:cubicBezTo>
                <a:cubicBezTo>
                  <a:pt x="574284" y="623653"/>
                  <a:pt x="582386" y="644928"/>
                  <a:pt x="587829" y="666699"/>
                </a:cubicBezTo>
                <a:cubicBezTo>
                  <a:pt x="626985" y="549227"/>
                  <a:pt x="579471" y="695947"/>
                  <a:pt x="620486" y="552399"/>
                </a:cubicBezTo>
                <a:cubicBezTo>
                  <a:pt x="625215" y="535849"/>
                  <a:pt x="632087" y="519963"/>
                  <a:pt x="636815" y="503413"/>
                </a:cubicBezTo>
                <a:cubicBezTo>
                  <a:pt x="677821" y="359891"/>
                  <a:pt x="630320" y="506565"/>
                  <a:pt x="669472" y="389113"/>
                </a:cubicBezTo>
                <a:cubicBezTo>
                  <a:pt x="685800" y="394556"/>
                  <a:pt x="703698" y="396587"/>
                  <a:pt x="718457" y="405442"/>
                </a:cubicBezTo>
                <a:cubicBezTo>
                  <a:pt x="731658" y="413363"/>
                  <a:pt x="737345" y="431214"/>
                  <a:pt x="751115" y="438099"/>
                </a:cubicBezTo>
                <a:cubicBezTo>
                  <a:pt x="781904" y="453494"/>
                  <a:pt x="849086" y="470756"/>
                  <a:pt x="849086" y="470756"/>
                </a:cubicBezTo>
                <a:cubicBezTo>
                  <a:pt x="865415" y="481642"/>
                  <a:pt x="878497" y="502015"/>
                  <a:pt x="898072" y="503413"/>
                </a:cubicBezTo>
                <a:cubicBezTo>
                  <a:pt x="1216780" y="526178"/>
                  <a:pt x="1099804" y="494458"/>
                  <a:pt x="1028700" y="470756"/>
                </a:cubicBezTo>
                <a:cubicBezTo>
                  <a:pt x="953839" y="358464"/>
                  <a:pt x="975798" y="410020"/>
                  <a:pt x="947057" y="323799"/>
                </a:cubicBezTo>
                <a:cubicBezTo>
                  <a:pt x="977538" y="79958"/>
                  <a:pt x="911134" y="268281"/>
                  <a:pt x="1094015" y="176842"/>
                </a:cubicBezTo>
                <a:cubicBezTo>
                  <a:pt x="1115786" y="165956"/>
                  <a:pt x="1113170" y="131781"/>
                  <a:pt x="1126672" y="111528"/>
                </a:cubicBezTo>
                <a:cubicBezTo>
                  <a:pt x="1135211" y="98719"/>
                  <a:pt x="1148443" y="89756"/>
                  <a:pt x="1159329" y="78870"/>
                </a:cubicBezTo>
                <a:cubicBezTo>
                  <a:pt x="1206638" y="-63059"/>
                  <a:pt x="1192869" y="29885"/>
                  <a:pt x="881743" y="29885"/>
                </a:cubicBezTo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1" name="Tabulka 6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0490405"/>
              </p:ext>
            </p:extLst>
          </p:nvPr>
        </p:nvGraphicFramePr>
        <p:xfrm>
          <a:off x="4162264" y="3659252"/>
          <a:ext cx="4880523" cy="3020908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1626841"/>
                <a:gridCol w="1626841"/>
                <a:gridCol w="162684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>
                          <a:latin typeface="Comic Sans MS" pitchFamily="66" charset="0"/>
                        </a:rPr>
                        <a:t>číslovka</a:t>
                      </a:r>
                      <a:endParaRPr lang="cs-CZ" i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>
                          <a:latin typeface="Comic Sans MS" pitchFamily="66" charset="0"/>
                        </a:rPr>
                        <a:t>druh</a:t>
                      </a:r>
                      <a:endParaRPr lang="cs-CZ" i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latin typeface="Comic Sans MS" pitchFamily="66" charset="0"/>
                        </a:rPr>
                        <a:t>určitá , neurčitá</a:t>
                      </a:r>
                      <a:endParaRPr lang="cs-CZ" b="1" i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662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http://simkova.klara14.sweb.cz/rybičk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58" y="4751292"/>
            <a:ext cx="2665050" cy="1998788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odorovný svitek 1"/>
          <p:cNvSpPr/>
          <p:nvPr/>
        </p:nvSpPr>
        <p:spPr>
          <a:xfrm>
            <a:off x="269583" y="4291962"/>
            <a:ext cx="1710575" cy="703463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__________  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rybiček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054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9837" y="1365928"/>
            <a:ext cx="85792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Nejraději jezdíme s tátou na cyklistické výlety.</a:t>
            </a:r>
          </a:p>
          <a:p>
            <a:pPr marL="0" indent="0">
              <a:buNone/>
            </a:pPr>
            <a:r>
              <a:rPr lang="cs-CZ" sz="2400" dirty="0" smtClean="0"/>
              <a:t>Malé štěně usnulo pod věšákem.</a:t>
            </a:r>
          </a:p>
          <a:p>
            <a:pPr marL="0" indent="0">
              <a:buNone/>
            </a:pPr>
            <a:r>
              <a:rPr lang="cs-CZ" sz="2400" dirty="0" smtClean="0"/>
              <a:t>V přístavišti kotvila známá loď pana Nelsona.</a:t>
            </a:r>
          </a:p>
          <a:p>
            <a:pPr marL="0" indent="0">
              <a:buNone/>
            </a:pPr>
            <a:r>
              <a:rPr lang="cs-CZ" sz="2400" dirty="0" smtClean="0"/>
              <a:t>Ondra dnes pojede navštívit nemocného kamaráda.</a:t>
            </a:r>
          </a:p>
          <a:p>
            <a:pPr marL="0" indent="0">
              <a:buNone/>
            </a:pPr>
            <a:r>
              <a:rPr lang="cs-CZ" sz="2400" dirty="0" smtClean="0"/>
              <a:t>Na letní tábor pojede většina mých kamarádů.</a:t>
            </a:r>
          </a:p>
          <a:p>
            <a:pPr marL="0" indent="0">
              <a:buNone/>
            </a:pPr>
            <a:r>
              <a:rPr lang="cs-CZ" sz="2400" dirty="0" smtClean="0"/>
              <a:t>Pražské metro je vyhledávaným dopravním prostředkem.</a:t>
            </a:r>
            <a:endParaRPr lang="cs-CZ" sz="2400" dirty="0"/>
          </a:p>
        </p:txBody>
      </p:sp>
      <p:sp>
        <p:nvSpPr>
          <p:cNvPr id="4" name="Vodorovný svitek 3"/>
          <p:cNvSpPr/>
          <p:nvPr/>
        </p:nvSpPr>
        <p:spPr>
          <a:xfrm>
            <a:off x="395536" y="0"/>
            <a:ext cx="8424936" cy="1365928"/>
          </a:xfrm>
          <a:prstGeom prst="horizontalScroll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Najdi ukryté </a:t>
            </a:r>
            <a:r>
              <a:rPr lang="cs-CZ" sz="2400" b="1" i="1" u="sng" dirty="0" smtClean="0"/>
              <a:t>číslovky</a:t>
            </a:r>
            <a:r>
              <a:rPr lang="cs-CZ" sz="2400" dirty="0" smtClean="0"/>
              <a:t> a urči u nich druh.</a:t>
            </a:r>
          </a:p>
        </p:txBody>
      </p:sp>
      <p:sp>
        <p:nvSpPr>
          <p:cNvPr id="5" name="Mrak 4"/>
          <p:cNvSpPr/>
          <p:nvPr/>
        </p:nvSpPr>
        <p:spPr>
          <a:xfrm>
            <a:off x="6474263" y="1365928"/>
            <a:ext cx="1612346" cy="538080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4577781" y="1802410"/>
            <a:ext cx="1612346" cy="538080"/>
          </a:xfrm>
          <a:prstGeom prst="cloud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63924" y="2204864"/>
            <a:ext cx="1612346" cy="538080"/>
          </a:xfrm>
          <a:prstGeom prst="cloud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7510262" y="2620209"/>
            <a:ext cx="1612346" cy="538080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6169032" y="3067871"/>
            <a:ext cx="1612346" cy="538080"/>
          </a:xfrm>
          <a:prstGeom prst="cloud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7387186" y="3554024"/>
            <a:ext cx="1612346" cy="538080"/>
          </a:xfrm>
          <a:prstGeom prst="cloud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5518188"/>
              </p:ext>
            </p:extLst>
          </p:nvPr>
        </p:nvGraphicFramePr>
        <p:xfrm>
          <a:off x="167924" y="4092104"/>
          <a:ext cx="609600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9780"/>
                <a:gridCol w="2324220"/>
                <a:gridCol w="2032000"/>
              </a:tblGrid>
              <a:tr h="32660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č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  <a:latin typeface="Comic Sans MS" pitchFamily="66" charset="0"/>
                        </a:rPr>
                        <a:t>í s l o v k a</a:t>
                      </a:r>
                      <a:endParaRPr lang="cs-CZ" b="1" dirty="0">
                        <a:solidFill>
                          <a:schemeClr val="bg1"/>
                        </a:solidFill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omic Sans MS" pitchFamily="66" charset="0"/>
                        </a:rPr>
                        <a:t>d r u h</a:t>
                      </a:r>
                      <a:endParaRPr lang="cs-CZ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Comic Sans MS" pitchFamily="66" charset="0"/>
                        </a:rPr>
                        <a:t>určitá, neurčitá</a:t>
                      </a:r>
                      <a:endParaRPr lang="cs-CZ" b="1" dirty="0">
                        <a:latin typeface="Comic Sans MS" pitchFamily="66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266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2660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266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266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266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2660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http://www.predskolaci.cz/wp-content/uploads/2008/07/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2311" y="4293096"/>
            <a:ext cx="2132360" cy="221287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921638" y="6488668"/>
            <a:ext cx="1593706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___   myšky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247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u="sng" dirty="0" smtClean="0"/>
              <a:t>Použité zdroje</a:t>
            </a:r>
            <a:endParaRPr lang="cs-CZ" sz="2000" u="sng" dirty="0"/>
          </a:p>
        </p:txBody>
      </p:sp>
      <p:sp>
        <p:nvSpPr>
          <p:cNvPr id="4" name="Obdélník 3"/>
          <p:cNvSpPr/>
          <p:nvPr/>
        </p:nvSpPr>
        <p:spPr>
          <a:xfrm>
            <a:off x="0" y="980728"/>
            <a:ext cx="896448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u="sng" dirty="0">
                <a:hlinkClick r:id="rId2"/>
              </a:rPr>
              <a:t>http://www.google.cz/imgres?q=obr%C3%A1zky+-+%C4%8D%C3%ADslovky&amp;hl=cs&amp;sa=X&amp;biw=1366&amp;bih=608&amp;tbm=isch&amp;prmd=imvns&amp;tbnid=_9thwCbk-LBBTM:&amp;imgrefurl=http://www.stiefel-eurocart.cz/info.php%3Fproduct%3Dslovni_druhy_cislovky%26i%3D296&amp;docid=pdPJBzznGAVJNM&amp;imgurl=http://</a:t>
            </a:r>
            <a:r>
              <a:rPr lang="cs-CZ" sz="1400" u="sng" dirty="0" smtClean="0">
                <a:hlinkClick r:id="rId2"/>
              </a:rPr>
              <a:t>www.stiefel-eurocart.cz/tovar/296.jpg&amp;w=600&amp;h=428&amp;ei=K_llT7PmM4j54QTxwemFCA&amp;zoom=1&amp;iact=hc&amp;vpx=268&amp;vpy=146&amp;dur=417&amp;hovh=190&amp;hovw=266&amp;tx=115&amp;ty=115&amp;sig=117157939901453590118&amp;page=1&amp;tbnh=128&amp;tbnw=179&amp;start=0&amp;ndsp=22&amp;ved=1t:429,r:1,s:0</a:t>
            </a:r>
            <a:endParaRPr lang="cs-CZ" sz="1400" u="sng" dirty="0" smtClean="0"/>
          </a:p>
          <a:p>
            <a:r>
              <a:rPr lang="cs-CZ" sz="1400" u="sng" dirty="0">
                <a:hlinkClick r:id="rId3"/>
              </a:rPr>
              <a:t>http://images.google.com/imgres?q=omalov%C3%A1nky&amp;start=90&amp;hl=cs&amp;biw=1366&amp;bih=608&amp;gbv=2&amp;addh=36&amp;tbm=isch&amp;tbnid=_xwJzK6UQusbrM:&amp;imgrefurl=http://www.celysvet.cz/omalovanky-k-vytisknuti-zvirata-pejsci-psi&amp;docid=1cStINDtIHaJfM&amp;imgurl=http://</a:t>
            </a:r>
            <a:r>
              <a:rPr lang="cs-CZ" sz="1400" u="sng" dirty="0" smtClean="0">
                <a:hlinkClick r:id="rId3"/>
              </a:rPr>
              <a:t>www.celysvet.cz/skin/omalovanky/nahled/zvirata-pejsci-psi/a05cad933707adf42be9fe376e9f6068.jpg&amp;w=386&amp;h=300&amp;ei=MAZmT57YLoPLhAfwt4GcCA&amp;zoom=1&amp;iact=hc&amp;vpx=641&amp;vpy=234&amp;dur=1377&amp;hovh=198&amp;hovw=255&amp;tx=136&amp;ty=123&amp;sig=109203467014678765387&amp;page=4&amp;tbnh=130&amp;tbnw=178&amp;ndsp=31&amp;ved=1t:429,r:11,s:90</a:t>
            </a:r>
            <a:endParaRPr lang="cs-CZ" sz="1400" u="sng" dirty="0" smtClean="0"/>
          </a:p>
          <a:p>
            <a:r>
              <a:rPr lang="cs-CZ" sz="1400" u="sng" dirty="0">
                <a:hlinkClick r:id="rId4"/>
              </a:rPr>
              <a:t>http://images.google.com/imgres?q=omalov%C3%A1nky&amp;start=156&amp;hl=cs&amp;biw=1366&amp;bih=608&amp;gbv=2&amp;addh=36&amp;tbm=isch&amp;tbnid=f6NtyL7vadPEVM:&amp;imgrefurl=http://sarah05.blog.cz/1005/pimboli-omalovanky-pro-deti&amp;docid=HpBy8Wpfflt5ZM&amp;imgurl=http://</a:t>
            </a:r>
            <a:r>
              <a:rPr lang="cs-CZ" sz="1400" u="sng" dirty="0" smtClean="0">
                <a:hlinkClick r:id="rId4"/>
              </a:rPr>
              <a:t>www.sablony.provsechny.net/sablony/pimboli/pimboli1.gif&amp;w=600&amp;h=679&amp;ei=iAdmT4zwHKn04QTSgpTSBw&amp;zoom=1&amp;iact=hc&amp;vpx=1097&amp;vpy=254&amp;dur=308&amp;hovh=239&amp;hovw=211&amp;tx=128&amp;ty=229&amp;sig=109203467014678765387&amp;page=6&amp;tbnh=130&amp;tbnw=114&amp;ndsp=32&amp;ved=1t:429,r:31,s:156</a:t>
            </a:r>
            <a:endParaRPr lang="cs-CZ" sz="1400" u="sng" dirty="0" smtClean="0"/>
          </a:p>
          <a:p>
            <a:r>
              <a:rPr lang="cs-CZ" sz="1400" u="sng" dirty="0"/>
              <a:t>http://simkova.klara14.sweb.cz/rybičky.jpg</a:t>
            </a:r>
            <a:endParaRPr lang="cs-CZ" sz="1400" u="sng" dirty="0" smtClean="0"/>
          </a:p>
          <a:p>
            <a:r>
              <a:rPr lang="cs-CZ" sz="1400" u="sng" dirty="0">
                <a:hlinkClick r:id="rId5"/>
              </a:rPr>
              <a:t>http://www.predskolaci.cz/wp-content/uploads/2008/07/2.jpg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68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355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07Z2</dc:creator>
  <cp:lastModifiedBy>Spravce</cp:lastModifiedBy>
  <cp:revision>21</cp:revision>
  <dcterms:created xsi:type="dcterms:W3CDTF">2012-03-18T15:16:58Z</dcterms:created>
  <dcterms:modified xsi:type="dcterms:W3CDTF">2014-05-20T12:14:12Z</dcterms:modified>
</cp:coreProperties>
</file>