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536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45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393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02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2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967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370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74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47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02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155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482FB-841E-44B8-8990-7BAFA8BB2821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93CC8-01A2-47E1-A66B-6D28C9D4F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438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%C4%8D%C3%ADslo+6&amp;hl=cs&amp;biw=1366&amp;bih=608&amp;gbv=2&amp;tbm=isch&amp;tbnid=4F0jczxRrYNT_M:&amp;imgrefurl=http://diva.aktuality.sk/clanok/27870/rocne-cislo-6-je-cas-na-nove-priatelstva/&amp;docid=GonH0__QTwpsgM&amp;imgurl=http://img.diva.sk/stories/Ezoterika/cislo-cislica-sest-sestka-numerologia_2%202.jpg&amp;w=350&amp;h=300&amp;ei=NBVvT6X2MMv64QTTz7G_Ag&amp;zoom=1&amp;iact=hc&amp;vpx=683&amp;vpy=165&amp;dur=220&amp;hovh=208&amp;hovw=243&amp;tx=106&amp;ty=117&amp;sig=109203467014678765387&amp;page=1&amp;tbnh=111&amp;tbnw=130&amp;start=0&amp;ndsp=27&amp;ved=1t:429,r:5,s:0" TargetMode="External"/><Relationship Id="rId7" Type="http://schemas.openxmlformats.org/officeDocument/2006/relationships/hyperlink" Target="http://images.google.com/imgres?q=dv%C4%9B+opice&amp;start=319&amp;hl=cs&amp;biw=1366&amp;bih=608&amp;gbv=2&amp;tbm=isch&amp;tbnid=WKEQE13hEh4GTM:&amp;imgrefurl=http://21stoleti.cz/blog/2009/12/19/deti-budou-mit-mozna-brzy-tri-biologicke-rodice/&amp;docid=iFY4gwwjTpbzYM&amp;imgurl=http://21stoleti.cz/wp-content/images/1263853102.jpg&amp;w=640&amp;h=427&amp;ei=OB1vT-6TNvLP4QTTjKXAAg&amp;zoom=1&amp;iact=hc&amp;vpx=266&amp;vpy=145&amp;dur=90&amp;hovh=183&amp;hovw=275&amp;tx=145&amp;ty=60&amp;sig=109203467014678765387&amp;page=13&amp;tbnh=129&amp;tbnw=187&amp;ndsp=26&amp;ved=1t:429,r:13,s:319" TargetMode="External"/><Relationship Id="rId2" Type="http://schemas.openxmlformats.org/officeDocument/2006/relationships/hyperlink" Target="http://images.google.com/imgres?q=%C4%8D%C3%ADslo+5&amp;hl=cs&amp;biw=1366&amp;bih=608&amp;gbv=2&amp;tbm=isch&amp;tbnid=kdFdTKO4x5mpvM:&amp;imgrefurl=http://diva.aktuality.sk/clanok/27860/rocne-cislo-5-tento-rok-pre-vas-znamena-zmenu/&amp;docid=5-gI4R71odJRLM&amp;imgurl=http://img.diva.sk/stories/Ilustracne/cislo-cislica-patka-pat1_2.jpg&amp;w=350&amp;h=300&amp;ei=ixRvT9TDLa_N4QS0xMi_Ag&amp;zoom=1&amp;iact=rc&amp;dur=1&amp;sig=109203467014678765387&amp;page=1&amp;tbnh=118&amp;tbnw=122&amp;start=0&amp;ndsp=26&amp;ved=1t:429,r:15,s:0&amp;tx=86&amp;ty=5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m/imgres?q=ml%C3%A1%C4%8Fata&amp;start=313&amp;hl=cs&amp;gbv=2&amp;biw=1366&amp;bih=608&amp;addh=36&amp;tbm=isch&amp;tbnid=wQN5e1Wo8esdOM:&amp;imgrefurl=http://www.martinaa.estranky.cz/fotoalbum/bili-tygri/tygri-mladata.html&amp;docid=d4Ci-zNcch-VOM&amp;imgurl=http://www.martinaa.estranky.cz/img/mid/77/tygri-mladata.jpg&amp;w=460&amp;h=308&amp;ei=nRtvT-q4JqTb4QTzpbjAAg&amp;zoom=1&amp;iact=hc&amp;vpx=345&amp;vpy=8&amp;dur=155&amp;hovh=184&amp;hovw=274&amp;tx=187&amp;ty=104&amp;sig=109203467014678765387&amp;page=14&amp;tbnh=132&amp;tbnw=176&amp;ndsp=24&amp;ved=1t:429,r:1,s:313" TargetMode="External"/><Relationship Id="rId5" Type="http://schemas.openxmlformats.org/officeDocument/2006/relationships/hyperlink" Target="http://images.google.com/imgres?q=p%C3%ADsmeno+x&amp;hl=cs&amp;gbv=2&amp;biw=1366&amp;bih=608&amp;tbm=isch&amp;tbnid=tsi1HdXNSR6eBM:&amp;imgrefurl=http://www.sherwood.cz/projekty/firmy-a-organizace/epa/&amp;docid=OzW0He8IWY04rM&amp;imgurl=http://www.sherwood.cz/underwood/download/images/pismeno-x1.jpg&amp;w=229&amp;h=171&amp;ei=NhZvT4WgDobi4QSP0PW_Ag&amp;zoom=1&amp;iact=hc&amp;vpx=366&amp;vpy=204&amp;dur=3606&amp;hovh=136&amp;hovw=183&amp;tx=69&amp;ty=46&amp;sig=109203467014678765387&amp;page=1&amp;tbnh=117&amp;tbnw=148&amp;start=0&amp;ndsp=25&amp;ved=1t:429,r:2,s:0" TargetMode="External"/><Relationship Id="rId4" Type="http://schemas.openxmlformats.org/officeDocument/2006/relationships/hyperlink" Target="http://images.google.com/imgres?q=%C4%8D%C3%ADslo+30&amp;start=122&amp;hl=cs&amp;gbv=2&amp;biw=1366&amp;bih=608&amp;addh=36&amp;tbm=isch&amp;tbnid=z6g7r2mkCzmXmM:&amp;imgrefurl=http://www.awad.sk/?detail=126&amp;docid=kLu7d4LxvJkUpM&amp;imgurl=http://www.awad.sk/data/items/medium/1c88659.jpg&amp;w=180&amp;h=200&amp;ei=mxVvT5COIOrU4QT3sbG_Ag&amp;zoom=1&amp;iact=hc&amp;vpx=625&amp;vpy=118&amp;dur=214&amp;hovh=160&amp;hovw=144&amp;tx=98&amp;ty=91&amp;sig=109203467014678765387&amp;page=6&amp;tbnh=137&amp;tbnw=123&amp;ndsp=26&amp;ved=1t:429,r:22,s:12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n%C3%A1sobilka+4&amp;start=84&amp;hl=cs&amp;biw=1366&amp;bih=608&amp;gbv=2&amp;tbm=isch&amp;tbnid=QSD1rjZJ1VBWlM:&amp;imgrefurl=http://superstudent.blog.cz/0612/matematika-pro-3-4-rocnik&amp;docid=-qicYqAah_9ALM&amp;imgurl=http://nd01.jxs.cz/993/461/1d940ef4e0_6033779_o2.gif&amp;w=124&amp;h=329&amp;ei=wyRvT_LAGMqG4gSX-NC_Ag&amp;zoom=1&amp;iact=hc&amp;vpx=383&amp;vpy=230&amp;dur=93&amp;hovh=263&amp;hovw=99&amp;tx=92&amp;ty=164&amp;sig=109203467014678765387&amp;page=4&amp;tbnh=139&amp;tbnw=52&amp;ndsp=29&amp;ved=1t:429,r:9,s:84" TargetMode="External"/><Relationship Id="rId2" Type="http://schemas.openxmlformats.org/officeDocument/2006/relationships/hyperlink" Target="http://www.google.cz/imgres?q=houba&amp;hl=cs&amp;biw=1366&amp;bih=608&amp;gbv=2&amp;tbm=isch&amp;tbnid=5EHxwoJDNuKgIM:&amp;imgrefurl=http://www.kafe.cz/chci-byt-uspesna/jak-na-to/10-rad-jak-nejlepe-sbirat-houby-2421.aspx&amp;docid=QHDVZZawscOzZM&amp;imgurl=http://files.viaweb.cz/image/27/houby-muchomurky_000007075758_clanek.jpg&amp;w=500&amp;h=331&amp;ei=ciFvT6PrAeb_4QSW6KW_Ag&amp;zoom=1&amp;iact=hc&amp;vpx=836&amp;vpy=151&amp;dur=191&amp;hovh=183&amp;hovw=276&amp;tx=127&amp;ty=132&amp;sig=117157939901453590118&amp;page=2&amp;tbnh=129&amp;tbnw=192&amp;start=25&amp;ndsp=27&amp;ved=1t:429,r:11,s: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55613"/>
            <a:ext cx="4267200" cy="5954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6877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spojnice 4"/>
          <p:cNvSpPr/>
          <p:nvPr/>
        </p:nvSpPr>
        <p:spPr>
          <a:xfrm>
            <a:off x="1448577" y="2035017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Č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Vývojový diagram: spojnice 5"/>
          <p:cNvSpPr/>
          <p:nvPr/>
        </p:nvSpPr>
        <p:spPr>
          <a:xfrm>
            <a:off x="2479102" y="2924944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Í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3923928" y="3209798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S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4932040" y="2264296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6084168" y="1484784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7549480" y="1603648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V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7092280" y="2874031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K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7092280" y="4195327"/>
            <a:ext cx="1465312" cy="1321296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  <a:latin typeface="Comic Sans MS" pitchFamily="66" charset="0"/>
              </a:rPr>
              <a:t>Y</a:t>
            </a:r>
            <a:endParaRPr lang="cs-CZ" sz="7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730897" y="364671"/>
            <a:ext cx="2197968" cy="1629612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166325" y="70182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1952633" y="70182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271293" y="930119"/>
            <a:ext cx="228600" cy="2286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2066933" y="930424"/>
            <a:ext cx="228600" cy="2286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448577" y="1146448"/>
            <a:ext cx="664197" cy="4572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 rot="16200000">
            <a:off x="1575251" y="1062775"/>
            <a:ext cx="426062" cy="1270079"/>
          </a:xfrm>
          <a:prstGeom prst="mo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24743" y="179614"/>
            <a:ext cx="1126715" cy="489857"/>
          </a:xfrm>
          <a:custGeom>
            <a:avLst/>
            <a:gdLst>
              <a:gd name="connsiteX0" fmla="*/ 0 w 1126715"/>
              <a:gd name="connsiteY0" fmla="*/ 195943 h 489857"/>
              <a:gd name="connsiteX1" fmla="*/ 32657 w 1126715"/>
              <a:gd name="connsiteY1" fmla="*/ 114300 h 489857"/>
              <a:gd name="connsiteX2" fmla="*/ 97971 w 1126715"/>
              <a:gd name="connsiteY2" fmla="*/ 65315 h 489857"/>
              <a:gd name="connsiteX3" fmla="*/ 261257 w 1126715"/>
              <a:gd name="connsiteY3" fmla="*/ 16329 h 489857"/>
              <a:gd name="connsiteX4" fmla="*/ 310243 w 1126715"/>
              <a:gd name="connsiteY4" fmla="*/ 0 h 489857"/>
              <a:gd name="connsiteX5" fmla="*/ 653143 w 1126715"/>
              <a:gd name="connsiteY5" fmla="*/ 16329 h 489857"/>
              <a:gd name="connsiteX6" fmla="*/ 702128 w 1126715"/>
              <a:gd name="connsiteY6" fmla="*/ 32657 h 489857"/>
              <a:gd name="connsiteX7" fmla="*/ 832757 w 1126715"/>
              <a:gd name="connsiteY7" fmla="*/ 65315 h 489857"/>
              <a:gd name="connsiteX8" fmla="*/ 881743 w 1126715"/>
              <a:gd name="connsiteY8" fmla="*/ 114300 h 489857"/>
              <a:gd name="connsiteX9" fmla="*/ 898071 w 1126715"/>
              <a:gd name="connsiteY9" fmla="*/ 163286 h 489857"/>
              <a:gd name="connsiteX10" fmla="*/ 947057 w 1126715"/>
              <a:gd name="connsiteY10" fmla="*/ 228600 h 489857"/>
              <a:gd name="connsiteX11" fmla="*/ 979714 w 1126715"/>
              <a:gd name="connsiteY11" fmla="*/ 277586 h 489857"/>
              <a:gd name="connsiteX12" fmla="*/ 1110343 w 1126715"/>
              <a:gd name="connsiteY12" fmla="*/ 424543 h 489857"/>
              <a:gd name="connsiteX13" fmla="*/ 1126671 w 1126715"/>
              <a:gd name="connsiteY13" fmla="*/ 489857 h 489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26715" h="489857">
                <a:moveTo>
                  <a:pt x="0" y="195943"/>
                </a:moveTo>
                <a:cubicBezTo>
                  <a:pt x="10886" y="168729"/>
                  <a:pt x="15071" y="137749"/>
                  <a:pt x="32657" y="114300"/>
                </a:cubicBezTo>
                <a:cubicBezTo>
                  <a:pt x="48985" y="92529"/>
                  <a:pt x="73630" y="77486"/>
                  <a:pt x="97971" y="65315"/>
                </a:cubicBezTo>
                <a:cubicBezTo>
                  <a:pt x="149718" y="39441"/>
                  <a:pt x="206560" y="31957"/>
                  <a:pt x="261257" y="16329"/>
                </a:cubicBezTo>
                <a:cubicBezTo>
                  <a:pt x="277807" y="11601"/>
                  <a:pt x="293914" y="5443"/>
                  <a:pt x="310243" y="0"/>
                </a:cubicBezTo>
                <a:cubicBezTo>
                  <a:pt x="424543" y="5443"/>
                  <a:pt x="539109" y="6826"/>
                  <a:pt x="653143" y="16329"/>
                </a:cubicBezTo>
                <a:cubicBezTo>
                  <a:pt x="670295" y="17758"/>
                  <a:pt x="685430" y="28483"/>
                  <a:pt x="702128" y="32657"/>
                </a:cubicBezTo>
                <a:lnTo>
                  <a:pt x="832757" y="65315"/>
                </a:lnTo>
                <a:cubicBezTo>
                  <a:pt x="849086" y="81643"/>
                  <a:pt x="868934" y="95086"/>
                  <a:pt x="881743" y="114300"/>
                </a:cubicBezTo>
                <a:cubicBezTo>
                  <a:pt x="891290" y="128621"/>
                  <a:pt x="889532" y="148342"/>
                  <a:pt x="898071" y="163286"/>
                </a:cubicBezTo>
                <a:cubicBezTo>
                  <a:pt x="911573" y="186915"/>
                  <a:pt x="931239" y="206455"/>
                  <a:pt x="947057" y="228600"/>
                </a:cubicBezTo>
                <a:cubicBezTo>
                  <a:pt x="958464" y="244569"/>
                  <a:pt x="966676" y="262918"/>
                  <a:pt x="979714" y="277586"/>
                </a:cubicBezTo>
                <a:cubicBezTo>
                  <a:pt x="1128845" y="445358"/>
                  <a:pt x="1036226" y="313366"/>
                  <a:pt x="1110343" y="424543"/>
                </a:cubicBezTo>
                <a:cubicBezTo>
                  <a:pt x="1128392" y="478692"/>
                  <a:pt x="1126671" y="456317"/>
                  <a:pt x="1126671" y="489857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70988" y="122227"/>
            <a:ext cx="1127183" cy="318644"/>
          </a:xfrm>
          <a:custGeom>
            <a:avLst/>
            <a:gdLst>
              <a:gd name="connsiteX0" fmla="*/ 1127183 w 1127183"/>
              <a:gd name="connsiteY0" fmla="*/ 220673 h 318644"/>
              <a:gd name="connsiteX1" fmla="*/ 1045541 w 1127183"/>
              <a:gd name="connsiteY1" fmla="*/ 171687 h 318644"/>
              <a:gd name="connsiteX2" fmla="*/ 996555 w 1127183"/>
              <a:gd name="connsiteY2" fmla="*/ 155359 h 318644"/>
              <a:gd name="connsiteX3" fmla="*/ 947569 w 1127183"/>
              <a:gd name="connsiteY3" fmla="*/ 122702 h 318644"/>
              <a:gd name="connsiteX4" fmla="*/ 865926 w 1127183"/>
              <a:gd name="connsiteY4" fmla="*/ 57387 h 318644"/>
              <a:gd name="connsiteX5" fmla="*/ 767955 w 1127183"/>
              <a:gd name="connsiteY5" fmla="*/ 41059 h 318644"/>
              <a:gd name="connsiteX6" fmla="*/ 327083 w 1127183"/>
              <a:gd name="connsiteY6" fmla="*/ 24730 h 318644"/>
              <a:gd name="connsiteX7" fmla="*/ 278098 w 1127183"/>
              <a:gd name="connsiteY7" fmla="*/ 57387 h 318644"/>
              <a:gd name="connsiteX8" fmla="*/ 245441 w 1127183"/>
              <a:gd name="connsiteY8" fmla="*/ 106373 h 318644"/>
              <a:gd name="connsiteX9" fmla="*/ 82155 w 1127183"/>
              <a:gd name="connsiteY9" fmla="*/ 204344 h 318644"/>
              <a:gd name="connsiteX10" fmla="*/ 49498 w 1127183"/>
              <a:gd name="connsiteY10" fmla="*/ 253330 h 318644"/>
              <a:gd name="connsiteX11" fmla="*/ 512 w 1127183"/>
              <a:gd name="connsiteY11" fmla="*/ 318644 h 318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27183" h="318644">
                <a:moveTo>
                  <a:pt x="1127183" y="220673"/>
                </a:moveTo>
                <a:cubicBezTo>
                  <a:pt x="1099969" y="204344"/>
                  <a:pt x="1073927" y="185880"/>
                  <a:pt x="1045541" y="171687"/>
                </a:cubicBezTo>
                <a:cubicBezTo>
                  <a:pt x="1030146" y="163990"/>
                  <a:pt x="1011950" y="163056"/>
                  <a:pt x="996555" y="155359"/>
                </a:cubicBezTo>
                <a:cubicBezTo>
                  <a:pt x="979002" y="146583"/>
                  <a:pt x="962893" y="134961"/>
                  <a:pt x="947569" y="122702"/>
                </a:cubicBezTo>
                <a:cubicBezTo>
                  <a:pt x="915716" y="97219"/>
                  <a:pt x="909008" y="71747"/>
                  <a:pt x="865926" y="57387"/>
                </a:cubicBezTo>
                <a:cubicBezTo>
                  <a:pt x="834517" y="46918"/>
                  <a:pt x="800612" y="46502"/>
                  <a:pt x="767955" y="41059"/>
                </a:cubicBezTo>
                <a:cubicBezTo>
                  <a:pt x="561426" y="-27783"/>
                  <a:pt x="704368" y="6765"/>
                  <a:pt x="327083" y="24730"/>
                </a:cubicBezTo>
                <a:cubicBezTo>
                  <a:pt x="310755" y="35616"/>
                  <a:pt x="291974" y="43510"/>
                  <a:pt x="278098" y="57387"/>
                </a:cubicBezTo>
                <a:cubicBezTo>
                  <a:pt x="264221" y="71264"/>
                  <a:pt x="260210" y="93450"/>
                  <a:pt x="245441" y="106373"/>
                </a:cubicBezTo>
                <a:cubicBezTo>
                  <a:pt x="192898" y="152348"/>
                  <a:pt x="141840" y="174501"/>
                  <a:pt x="82155" y="204344"/>
                </a:cubicBezTo>
                <a:cubicBezTo>
                  <a:pt x="71269" y="220673"/>
                  <a:pt x="63375" y="239453"/>
                  <a:pt x="49498" y="253330"/>
                </a:cubicBezTo>
                <a:cubicBezTo>
                  <a:pt x="-8545" y="311373"/>
                  <a:pt x="512" y="255630"/>
                  <a:pt x="512" y="31864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983158" y="669471"/>
            <a:ext cx="457200" cy="457200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179575" y="364671"/>
            <a:ext cx="457200" cy="457200"/>
          </a:xfrm>
          <a:prstGeom prst="flowChartConnector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postup 33"/>
          <p:cNvSpPr/>
          <p:nvPr/>
        </p:nvSpPr>
        <p:spPr>
          <a:xfrm rot="19698757">
            <a:off x="2746905" y="1798615"/>
            <a:ext cx="1637677" cy="355845"/>
          </a:xfrm>
          <a:prstGeom prst="flowChartProcess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ývojový diagram: postup 34"/>
          <p:cNvSpPr/>
          <p:nvPr/>
        </p:nvSpPr>
        <p:spPr>
          <a:xfrm rot="7331577">
            <a:off x="431889" y="3692523"/>
            <a:ext cx="1637677" cy="355845"/>
          </a:xfrm>
          <a:prstGeom prst="flowChartProcess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za 35"/>
          <p:cNvSpPr/>
          <p:nvPr/>
        </p:nvSpPr>
        <p:spPr>
          <a:xfrm rot="10024187">
            <a:off x="7254273" y="-34528"/>
            <a:ext cx="1727732" cy="1643684"/>
          </a:xfrm>
          <a:prstGeom prst="teardrop">
            <a:avLst>
              <a:gd name="adj" fmla="val 101402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Slza 36"/>
          <p:cNvSpPr/>
          <p:nvPr/>
        </p:nvSpPr>
        <p:spPr>
          <a:xfrm rot="10024187">
            <a:off x="4530826" y="60651"/>
            <a:ext cx="1954554" cy="1784297"/>
          </a:xfrm>
          <a:prstGeom prst="teardrop">
            <a:avLst>
              <a:gd name="adj" fmla="val 101402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Slza 37"/>
          <p:cNvSpPr/>
          <p:nvPr/>
        </p:nvSpPr>
        <p:spPr>
          <a:xfrm rot="11282035">
            <a:off x="4968422" y="4287697"/>
            <a:ext cx="2062311" cy="2045286"/>
          </a:xfrm>
          <a:prstGeom prst="teardrop">
            <a:avLst>
              <a:gd name="adj" fmla="val 10400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Slza 38"/>
          <p:cNvSpPr/>
          <p:nvPr/>
        </p:nvSpPr>
        <p:spPr>
          <a:xfrm rot="5156385">
            <a:off x="1087515" y="4155403"/>
            <a:ext cx="2062311" cy="2045286"/>
          </a:xfrm>
          <a:prstGeom prst="teardrop">
            <a:avLst>
              <a:gd name="adj" fmla="val 10400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783771" y="4557486"/>
            <a:ext cx="3991429" cy="2002971"/>
          </a:xfrm>
          <a:custGeom>
            <a:avLst/>
            <a:gdLst>
              <a:gd name="connsiteX0" fmla="*/ 43543 w 3991429"/>
              <a:gd name="connsiteY0" fmla="*/ 0 h 2002971"/>
              <a:gd name="connsiteX1" fmla="*/ 14515 w 3991429"/>
              <a:gd name="connsiteY1" fmla="*/ 217714 h 2002971"/>
              <a:gd name="connsiteX2" fmla="*/ 0 w 3991429"/>
              <a:gd name="connsiteY2" fmla="*/ 478971 h 2002971"/>
              <a:gd name="connsiteX3" fmla="*/ 14515 w 3991429"/>
              <a:gd name="connsiteY3" fmla="*/ 624114 h 2002971"/>
              <a:gd name="connsiteX4" fmla="*/ 58058 w 3991429"/>
              <a:gd name="connsiteY4" fmla="*/ 740228 h 2002971"/>
              <a:gd name="connsiteX5" fmla="*/ 72572 w 3991429"/>
              <a:gd name="connsiteY5" fmla="*/ 783771 h 2002971"/>
              <a:gd name="connsiteX6" fmla="*/ 130629 w 3991429"/>
              <a:gd name="connsiteY6" fmla="*/ 885371 h 2002971"/>
              <a:gd name="connsiteX7" fmla="*/ 145143 w 3991429"/>
              <a:gd name="connsiteY7" fmla="*/ 1016000 h 2002971"/>
              <a:gd name="connsiteX8" fmla="*/ 159658 w 3991429"/>
              <a:gd name="connsiteY8" fmla="*/ 1074057 h 2002971"/>
              <a:gd name="connsiteX9" fmla="*/ 174172 w 3991429"/>
              <a:gd name="connsiteY9" fmla="*/ 1233714 h 2002971"/>
              <a:gd name="connsiteX10" fmla="*/ 203200 w 3991429"/>
              <a:gd name="connsiteY10" fmla="*/ 1349828 h 2002971"/>
              <a:gd name="connsiteX11" fmla="*/ 232229 w 3991429"/>
              <a:gd name="connsiteY11" fmla="*/ 1422400 h 2002971"/>
              <a:gd name="connsiteX12" fmla="*/ 304800 w 3991429"/>
              <a:gd name="connsiteY12" fmla="*/ 1538514 h 2002971"/>
              <a:gd name="connsiteX13" fmla="*/ 348343 w 3991429"/>
              <a:gd name="connsiteY13" fmla="*/ 1567543 h 2002971"/>
              <a:gd name="connsiteX14" fmla="*/ 420915 w 3991429"/>
              <a:gd name="connsiteY14" fmla="*/ 1669143 h 2002971"/>
              <a:gd name="connsiteX15" fmla="*/ 551543 w 3991429"/>
              <a:gd name="connsiteY15" fmla="*/ 1698171 h 2002971"/>
              <a:gd name="connsiteX16" fmla="*/ 595086 w 3991429"/>
              <a:gd name="connsiteY16" fmla="*/ 1712685 h 2002971"/>
              <a:gd name="connsiteX17" fmla="*/ 798286 w 3991429"/>
              <a:gd name="connsiteY17" fmla="*/ 1741714 h 2002971"/>
              <a:gd name="connsiteX18" fmla="*/ 856343 w 3991429"/>
              <a:gd name="connsiteY18" fmla="*/ 1770743 h 2002971"/>
              <a:gd name="connsiteX19" fmla="*/ 1030515 w 3991429"/>
              <a:gd name="connsiteY19" fmla="*/ 1799771 h 2002971"/>
              <a:gd name="connsiteX20" fmla="*/ 1074058 w 3991429"/>
              <a:gd name="connsiteY20" fmla="*/ 1828800 h 2002971"/>
              <a:gd name="connsiteX21" fmla="*/ 1117600 w 3991429"/>
              <a:gd name="connsiteY21" fmla="*/ 1843314 h 2002971"/>
              <a:gd name="connsiteX22" fmla="*/ 1204686 w 3991429"/>
              <a:gd name="connsiteY22" fmla="*/ 1901371 h 2002971"/>
              <a:gd name="connsiteX23" fmla="*/ 1248229 w 3991429"/>
              <a:gd name="connsiteY23" fmla="*/ 1930400 h 2002971"/>
              <a:gd name="connsiteX24" fmla="*/ 1407886 w 3991429"/>
              <a:gd name="connsiteY24" fmla="*/ 1959428 h 2002971"/>
              <a:gd name="connsiteX25" fmla="*/ 1451429 w 3991429"/>
              <a:gd name="connsiteY25" fmla="*/ 1973943 h 2002971"/>
              <a:gd name="connsiteX26" fmla="*/ 1988458 w 3991429"/>
              <a:gd name="connsiteY26" fmla="*/ 2002971 h 2002971"/>
              <a:gd name="connsiteX27" fmla="*/ 2307772 w 3991429"/>
              <a:gd name="connsiteY27" fmla="*/ 1988457 h 2002971"/>
              <a:gd name="connsiteX28" fmla="*/ 2380343 w 3991429"/>
              <a:gd name="connsiteY28" fmla="*/ 1973943 h 2002971"/>
              <a:gd name="connsiteX29" fmla="*/ 2583543 w 3991429"/>
              <a:gd name="connsiteY29" fmla="*/ 1944914 h 2002971"/>
              <a:gd name="connsiteX30" fmla="*/ 2685143 w 3991429"/>
              <a:gd name="connsiteY30" fmla="*/ 1915885 h 2002971"/>
              <a:gd name="connsiteX31" fmla="*/ 2786743 w 3991429"/>
              <a:gd name="connsiteY31" fmla="*/ 1901371 h 2002971"/>
              <a:gd name="connsiteX32" fmla="*/ 2859315 w 3991429"/>
              <a:gd name="connsiteY32" fmla="*/ 1886857 h 2002971"/>
              <a:gd name="connsiteX33" fmla="*/ 3018972 w 3991429"/>
              <a:gd name="connsiteY33" fmla="*/ 1872343 h 2002971"/>
              <a:gd name="connsiteX34" fmla="*/ 3149600 w 3991429"/>
              <a:gd name="connsiteY34" fmla="*/ 1857828 h 2002971"/>
              <a:gd name="connsiteX35" fmla="*/ 3309258 w 3991429"/>
              <a:gd name="connsiteY35" fmla="*/ 1799771 h 2002971"/>
              <a:gd name="connsiteX36" fmla="*/ 3367315 w 3991429"/>
              <a:gd name="connsiteY36" fmla="*/ 1785257 h 2002971"/>
              <a:gd name="connsiteX37" fmla="*/ 3410858 w 3991429"/>
              <a:gd name="connsiteY37" fmla="*/ 1770743 h 2002971"/>
              <a:gd name="connsiteX38" fmla="*/ 3483429 w 3991429"/>
              <a:gd name="connsiteY38" fmla="*/ 1756228 h 2002971"/>
              <a:gd name="connsiteX39" fmla="*/ 3570515 w 3991429"/>
              <a:gd name="connsiteY39" fmla="*/ 1727200 h 2002971"/>
              <a:gd name="connsiteX40" fmla="*/ 3614058 w 3991429"/>
              <a:gd name="connsiteY40" fmla="*/ 1712685 h 2002971"/>
              <a:gd name="connsiteX41" fmla="*/ 3773715 w 3991429"/>
              <a:gd name="connsiteY41" fmla="*/ 1683657 h 2002971"/>
              <a:gd name="connsiteX42" fmla="*/ 3860800 w 3991429"/>
              <a:gd name="connsiteY42" fmla="*/ 1669143 h 2002971"/>
              <a:gd name="connsiteX43" fmla="*/ 3918858 w 3991429"/>
              <a:gd name="connsiteY43" fmla="*/ 1654628 h 2002971"/>
              <a:gd name="connsiteX44" fmla="*/ 3991429 w 3991429"/>
              <a:gd name="connsiteY44" fmla="*/ 1654628 h 2002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991429" h="2002971">
                <a:moveTo>
                  <a:pt x="43543" y="0"/>
                </a:moveTo>
                <a:cubicBezTo>
                  <a:pt x="37222" y="44248"/>
                  <a:pt x="17641" y="177072"/>
                  <a:pt x="14515" y="217714"/>
                </a:cubicBezTo>
                <a:cubicBezTo>
                  <a:pt x="7825" y="304677"/>
                  <a:pt x="4838" y="391885"/>
                  <a:pt x="0" y="478971"/>
                </a:cubicBezTo>
                <a:cubicBezTo>
                  <a:pt x="4838" y="527352"/>
                  <a:pt x="7639" y="575980"/>
                  <a:pt x="14515" y="624114"/>
                </a:cubicBezTo>
                <a:cubicBezTo>
                  <a:pt x="24073" y="691016"/>
                  <a:pt x="31176" y="677503"/>
                  <a:pt x="58058" y="740228"/>
                </a:cubicBezTo>
                <a:cubicBezTo>
                  <a:pt x="64085" y="754290"/>
                  <a:pt x="66545" y="769709"/>
                  <a:pt x="72572" y="783771"/>
                </a:cubicBezTo>
                <a:cubicBezTo>
                  <a:pt x="94670" y="835334"/>
                  <a:pt x="101475" y="841640"/>
                  <a:pt x="130629" y="885371"/>
                </a:cubicBezTo>
                <a:cubicBezTo>
                  <a:pt x="135467" y="928914"/>
                  <a:pt x="138481" y="972699"/>
                  <a:pt x="145143" y="1016000"/>
                </a:cubicBezTo>
                <a:cubicBezTo>
                  <a:pt x="148176" y="1035716"/>
                  <a:pt x="157022" y="1054284"/>
                  <a:pt x="159658" y="1074057"/>
                </a:cubicBezTo>
                <a:cubicBezTo>
                  <a:pt x="166721" y="1127027"/>
                  <a:pt x="167544" y="1180688"/>
                  <a:pt x="174172" y="1233714"/>
                </a:cubicBezTo>
                <a:cubicBezTo>
                  <a:pt x="179585" y="1277022"/>
                  <a:pt x="188390" y="1310334"/>
                  <a:pt x="203200" y="1349828"/>
                </a:cubicBezTo>
                <a:cubicBezTo>
                  <a:pt x="212348" y="1374223"/>
                  <a:pt x="219877" y="1399460"/>
                  <a:pt x="232229" y="1422400"/>
                </a:cubicBezTo>
                <a:cubicBezTo>
                  <a:pt x="253868" y="1462587"/>
                  <a:pt x="266823" y="1513196"/>
                  <a:pt x="304800" y="1538514"/>
                </a:cubicBezTo>
                <a:lnTo>
                  <a:pt x="348343" y="1567543"/>
                </a:lnTo>
                <a:cubicBezTo>
                  <a:pt x="367944" y="1606744"/>
                  <a:pt x="379726" y="1645606"/>
                  <a:pt x="420915" y="1669143"/>
                </a:cubicBezTo>
                <a:cubicBezTo>
                  <a:pt x="432503" y="1675765"/>
                  <a:pt x="546476" y="1696904"/>
                  <a:pt x="551543" y="1698171"/>
                </a:cubicBezTo>
                <a:cubicBezTo>
                  <a:pt x="566386" y="1701882"/>
                  <a:pt x="580151" y="1709366"/>
                  <a:pt x="595086" y="1712685"/>
                </a:cubicBezTo>
                <a:cubicBezTo>
                  <a:pt x="648908" y="1724646"/>
                  <a:pt x="748054" y="1735435"/>
                  <a:pt x="798286" y="1741714"/>
                </a:cubicBezTo>
                <a:cubicBezTo>
                  <a:pt x="817638" y="1751390"/>
                  <a:pt x="835817" y="1763901"/>
                  <a:pt x="856343" y="1770743"/>
                </a:cubicBezTo>
                <a:cubicBezTo>
                  <a:pt x="888176" y="1781354"/>
                  <a:pt x="1007507" y="1796484"/>
                  <a:pt x="1030515" y="1799771"/>
                </a:cubicBezTo>
                <a:cubicBezTo>
                  <a:pt x="1045029" y="1809447"/>
                  <a:pt x="1058456" y="1820999"/>
                  <a:pt x="1074058" y="1828800"/>
                </a:cubicBezTo>
                <a:cubicBezTo>
                  <a:pt x="1087742" y="1835642"/>
                  <a:pt x="1104226" y="1835884"/>
                  <a:pt x="1117600" y="1843314"/>
                </a:cubicBezTo>
                <a:cubicBezTo>
                  <a:pt x="1148098" y="1860257"/>
                  <a:pt x="1175657" y="1882019"/>
                  <a:pt x="1204686" y="1901371"/>
                </a:cubicBezTo>
                <a:cubicBezTo>
                  <a:pt x="1219200" y="1911047"/>
                  <a:pt x="1231306" y="1926169"/>
                  <a:pt x="1248229" y="1930400"/>
                </a:cubicBezTo>
                <a:cubicBezTo>
                  <a:pt x="1339475" y="1953211"/>
                  <a:pt x="1286539" y="1942093"/>
                  <a:pt x="1407886" y="1959428"/>
                </a:cubicBezTo>
                <a:cubicBezTo>
                  <a:pt x="1422400" y="1964266"/>
                  <a:pt x="1436494" y="1970624"/>
                  <a:pt x="1451429" y="1973943"/>
                </a:cubicBezTo>
                <a:cubicBezTo>
                  <a:pt x="1617769" y="2010908"/>
                  <a:pt x="1859726" y="1998818"/>
                  <a:pt x="1988458" y="2002971"/>
                </a:cubicBezTo>
                <a:cubicBezTo>
                  <a:pt x="2094896" y="1998133"/>
                  <a:pt x="2201515" y="1996328"/>
                  <a:pt x="2307772" y="1988457"/>
                </a:cubicBezTo>
                <a:cubicBezTo>
                  <a:pt x="2332374" y="1986635"/>
                  <a:pt x="2355960" y="1977694"/>
                  <a:pt x="2380343" y="1973943"/>
                </a:cubicBezTo>
                <a:cubicBezTo>
                  <a:pt x="2441452" y="1964541"/>
                  <a:pt x="2521514" y="1959229"/>
                  <a:pt x="2583543" y="1944914"/>
                </a:cubicBezTo>
                <a:cubicBezTo>
                  <a:pt x="2617863" y="1936994"/>
                  <a:pt x="2650703" y="1923265"/>
                  <a:pt x="2685143" y="1915885"/>
                </a:cubicBezTo>
                <a:cubicBezTo>
                  <a:pt x="2718594" y="1908717"/>
                  <a:pt x="2752998" y="1906995"/>
                  <a:pt x="2786743" y="1901371"/>
                </a:cubicBezTo>
                <a:cubicBezTo>
                  <a:pt x="2811077" y="1897315"/>
                  <a:pt x="2834836" y="1889917"/>
                  <a:pt x="2859315" y="1886857"/>
                </a:cubicBezTo>
                <a:cubicBezTo>
                  <a:pt x="2912341" y="1880229"/>
                  <a:pt x="2965799" y="1877660"/>
                  <a:pt x="3018972" y="1872343"/>
                </a:cubicBezTo>
                <a:cubicBezTo>
                  <a:pt x="3062565" y="1867984"/>
                  <a:pt x="3106057" y="1862666"/>
                  <a:pt x="3149600" y="1857828"/>
                </a:cubicBezTo>
                <a:cubicBezTo>
                  <a:pt x="3197688" y="1838593"/>
                  <a:pt x="3259577" y="1812191"/>
                  <a:pt x="3309258" y="1799771"/>
                </a:cubicBezTo>
                <a:cubicBezTo>
                  <a:pt x="3328610" y="1794933"/>
                  <a:pt x="3348135" y="1790737"/>
                  <a:pt x="3367315" y="1785257"/>
                </a:cubicBezTo>
                <a:cubicBezTo>
                  <a:pt x="3382026" y="1781054"/>
                  <a:pt x="3396015" y="1774454"/>
                  <a:pt x="3410858" y="1770743"/>
                </a:cubicBezTo>
                <a:cubicBezTo>
                  <a:pt x="3434791" y="1764760"/>
                  <a:pt x="3459629" y="1762719"/>
                  <a:pt x="3483429" y="1756228"/>
                </a:cubicBezTo>
                <a:cubicBezTo>
                  <a:pt x="3512950" y="1748177"/>
                  <a:pt x="3541486" y="1736876"/>
                  <a:pt x="3570515" y="1727200"/>
                </a:cubicBezTo>
                <a:cubicBezTo>
                  <a:pt x="3585029" y="1722362"/>
                  <a:pt x="3599215" y="1716396"/>
                  <a:pt x="3614058" y="1712685"/>
                </a:cubicBezTo>
                <a:cubicBezTo>
                  <a:pt x="3713391" y="1687852"/>
                  <a:pt x="3638499" y="1704459"/>
                  <a:pt x="3773715" y="1683657"/>
                </a:cubicBezTo>
                <a:cubicBezTo>
                  <a:pt x="3802802" y="1679182"/>
                  <a:pt x="3831943" y="1674915"/>
                  <a:pt x="3860800" y="1669143"/>
                </a:cubicBezTo>
                <a:cubicBezTo>
                  <a:pt x="3880361" y="1665231"/>
                  <a:pt x="3899032" y="1656831"/>
                  <a:pt x="3918858" y="1654628"/>
                </a:cubicBezTo>
                <a:cubicBezTo>
                  <a:pt x="3942900" y="1651957"/>
                  <a:pt x="3967239" y="1654628"/>
                  <a:pt x="3991429" y="165462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566057" y="4601029"/>
            <a:ext cx="2714172" cy="1846657"/>
          </a:xfrm>
          <a:custGeom>
            <a:avLst/>
            <a:gdLst>
              <a:gd name="connsiteX0" fmla="*/ 261257 w 2714172"/>
              <a:gd name="connsiteY0" fmla="*/ 0 h 1846657"/>
              <a:gd name="connsiteX1" fmla="*/ 217714 w 2714172"/>
              <a:gd name="connsiteY1" fmla="*/ 116114 h 1846657"/>
              <a:gd name="connsiteX2" fmla="*/ 174172 w 2714172"/>
              <a:gd name="connsiteY2" fmla="*/ 174171 h 1846657"/>
              <a:gd name="connsiteX3" fmla="*/ 159657 w 2714172"/>
              <a:gd name="connsiteY3" fmla="*/ 217714 h 1846657"/>
              <a:gd name="connsiteX4" fmla="*/ 116114 w 2714172"/>
              <a:gd name="connsiteY4" fmla="*/ 275771 h 1846657"/>
              <a:gd name="connsiteX5" fmla="*/ 58057 w 2714172"/>
              <a:gd name="connsiteY5" fmla="*/ 391885 h 1846657"/>
              <a:gd name="connsiteX6" fmla="*/ 43543 w 2714172"/>
              <a:gd name="connsiteY6" fmla="*/ 478971 h 1846657"/>
              <a:gd name="connsiteX7" fmla="*/ 29029 w 2714172"/>
              <a:gd name="connsiteY7" fmla="*/ 769257 h 1846657"/>
              <a:gd name="connsiteX8" fmla="*/ 0 w 2714172"/>
              <a:gd name="connsiteY8" fmla="*/ 928914 h 1846657"/>
              <a:gd name="connsiteX9" fmla="*/ 14514 w 2714172"/>
              <a:gd name="connsiteY9" fmla="*/ 1306285 h 1846657"/>
              <a:gd name="connsiteX10" fmla="*/ 29029 w 2714172"/>
              <a:gd name="connsiteY10" fmla="*/ 1364342 h 1846657"/>
              <a:gd name="connsiteX11" fmla="*/ 87086 w 2714172"/>
              <a:gd name="connsiteY11" fmla="*/ 1494971 h 1846657"/>
              <a:gd name="connsiteX12" fmla="*/ 116114 w 2714172"/>
              <a:gd name="connsiteY12" fmla="*/ 1567542 h 1846657"/>
              <a:gd name="connsiteX13" fmla="*/ 203200 w 2714172"/>
              <a:gd name="connsiteY13" fmla="*/ 1654628 h 1846657"/>
              <a:gd name="connsiteX14" fmla="*/ 261257 w 2714172"/>
              <a:gd name="connsiteY14" fmla="*/ 1683657 h 1846657"/>
              <a:gd name="connsiteX15" fmla="*/ 377372 w 2714172"/>
              <a:gd name="connsiteY15" fmla="*/ 1712685 h 1846657"/>
              <a:gd name="connsiteX16" fmla="*/ 464457 w 2714172"/>
              <a:gd name="connsiteY16" fmla="*/ 1741714 h 1846657"/>
              <a:gd name="connsiteX17" fmla="*/ 508000 w 2714172"/>
              <a:gd name="connsiteY17" fmla="*/ 1756228 h 1846657"/>
              <a:gd name="connsiteX18" fmla="*/ 711200 w 2714172"/>
              <a:gd name="connsiteY18" fmla="*/ 1785257 h 1846657"/>
              <a:gd name="connsiteX19" fmla="*/ 812800 w 2714172"/>
              <a:gd name="connsiteY19" fmla="*/ 1799771 h 1846657"/>
              <a:gd name="connsiteX20" fmla="*/ 1001486 w 2714172"/>
              <a:gd name="connsiteY20" fmla="*/ 1814285 h 1846657"/>
              <a:gd name="connsiteX21" fmla="*/ 1567543 w 2714172"/>
              <a:gd name="connsiteY21" fmla="*/ 1828800 h 1846657"/>
              <a:gd name="connsiteX22" fmla="*/ 2293257 w 2714172"/>
              <a:gd name="connsiteY22" fmla="*/ 1828800 h 1846657"/>
              <a:gd name="connsiteX23" fmla="*/ 2380343 w 2714172"/>
              <a:gd name="connsiteY23" fmla="*/ 1814285 h 1846657"/>
              <a:gd name="connsiteX24" fmla="*/ 2423886 w 2714172"/>
              <a:gd name="connsiteY24" fmla="*/ 1799771 h 1846657"/>
              <a:gd name="connsiteX25" fmla="*/ 2627086 w 2714172"/>
              <a:gd name="connsiteY25" fmla="*/ 1741714 h 1846657"/>
              <a:gd name="connsiteX26" fmla="*/ 2685143 w 2714172"/>
              <a:gd name="connsiteY26" fmla="*/ 1712685 h 1846657"/>
              <a:gd name="connsiteX27" fmla="*/ 2714172 w 2714172"/>
              <a:gd name="connsiteY27" fmla="*/ 1669142 h 1846657"/>
              <a:gd name="connsiteX28" fmla="*/ 2685143 w 2714172"/>
              <a:gd name="connsiteY28" fmla="*/ 1582057 h 1846657"/>
              <a:gd name="connsiteX29" fmla="*/ 2685143 w 2714172"/>
              <a:gd name="connsiteY29" fmla="*/ 1567542 h 1846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714172" h="1846657">
                <a:moveTo>
                  <a:pt x="261257" y="0"/>
                </a:moveTo>
                <a:cubicBezTo>
                  <a:pt x="246743" y="38705"/>
                  <a:pt x="236200" y="79141"/>
                  <a:pt x="217714" y="116114"/>
                </a:cubicBezTo>
                <a:cubicBezTo>
                  <a:pt x="206896" y="137750"/>
                  <a:pt x="186174" y="153168"/>
                  <a:pt x="174172" y="174171"/>
                </a:cubicBezTo>
                <a:cubicBezTo>
                  <a:pt x="166581" y="187455"/>
                  <a:pt x="167248" y="204430"/>
                  <a:pt x="159657" y="217714"/>
                </a:cubicBezTo>
                <a:cubicBezTo>
                  <a:pt x="147655" y="238717"/>
                  <a:pt x="128303" y="254876"/>
                  <a:pt x="116114" y="275771"/>
                </a:cubicBezTo>
                <a:cubicBezTo>
                  <a:pt x="94310" y="313149"/>
                  <a:pt x="58057" y="391885"/>
                  <a:pt x="58057" y="391885"/>
                </a:cubicBezTo>
                <a:cubicBezTo>
                  <a:pt x="53219" y="420914"/>
                  <a:pt x="45800" y="449629"/>
                  <a:pt x="43543" y="478971"/>
                </a:cubicBezTo>
                <a:cubicBezTo>
                  <a:pt x="36113" y="575569"/>
                  <a:pt x="36186" y="672639"/>
                  <a:pt x="29029" y="769257"/>
                </a:cubicBezTo>
                <a:cubicBezTo>
                  <a:pt x="23555" y="843155"/>
                  <a:pt x="15894" y="865335"/>
                  <a:pt x="0" y="928914"/>
                </a:cubicBezTo>
                <a:cubicBezTo>
                  <a:pt x="4838" y="1054704"/>
                  <a:pt x="6140" y="1180680"/>
                  <a:pt x="14514" y="1306285"/>
                </a:cubicBezTo>
                <a:cubicBezTo>
                  <a:pt x="15841" y="1326189"/>
                  <a:pt x="22721" y="1345418"/>
                  <a:pt x="29029" y="1364342"/>
                </a:cubicBezTo>
                <a:cubicBezTo>
                  <a:pt x="57718" y="1450408"/>
                  <a:pt x="53360" y="1419088"/>
                  <a:pt x="87086" y="1494971"/>
                </a:cubicBezTo>
                <a:cubicBezTo>
                  <a:pt x="97667" y="1518779"/>
                  <a:pt x="103461" y="1544767"/>
                  <a:pt x="116114" y="1567542"/>
                </a:cubicBezTo>
                <a:cubicBezTo>
                  <a:pt x="142765" y="1615514"/>
                  <a:pt x="159257" y="1629518"/>
                  <a:pt x="203200" y="1654628"/>
                </a:cubicBezTo>
                <a:cubicBezTo>
                  <a:pt x="221986" y="1665363"/>
                  <a:pt x="240731" y="1676815"/>
                  <a:pt x="261257" y="1683657"/>
                </a:cubicBezTo>
                <a:cubicBezTo>
                  <a:pt x="299106" y="1696273"/>
                  <a:pt x="339523" y="1700068"/>
                  <a:pt x="377372" y="1712685"/>
                </a:cubicBezTo>
                <a:lnTo>
                  <a:pt x="464457" y="1741714"/>
                </a:lnTo>
                <a:cubicBezTo>
                  <a:pt x="478971" y="1746552"/>
                  <a:pt x="492909" y="1753713"/>
                  <a:pt x="508000" y="1756228"/>
                </a:cubicBezTo>
                <a:cubicBezTo>
                  <a:pt x="660961" y="1781721"/>
                  <a:pt x="529568" y="1761039"/>
                  <a:pt x="711200" y="1785257"/>
                </a:cubicBezTo>
                <a:cubicBezTo>
                  <a:pt x="745110" y="1789778"/>
                  <a:pt x="778759" y="1796367"/>
                  <a:pt x="812800" y="1799771"/>
                </a:cubicBezTo>
                <a:cubicBezTo>
                  <a:pt x="875568" y="1806048"/>
                  <a:pt x="938451" y="1811861"/>
                  <a:pt x="1001486" y="1814285"/>
                </a:cubicBezTo>
                <a:cubicBezTo>
                  <a:pt x="1190094" y="1821539"/>
                  <a:pt x="1378857" y="1823962"/>
                  <a:pt x="1567543" y="1828800"/>
                </a:cubicBezTo>
                <a:cubicBezTo>
                  <a:pt x="1906187" y="1852988"/>
                  <a:pt x="1801269" y="1852228"/>
                  <a:pt x="2293257" y="1828800"/>
                </a:cubicBezTo>
                <a:cubicBezTo>
                  <a:pt x="2322653" y="1827400"/>
                  <a:pt x="2351615" y="1820669"/>
                  <a:pt x="2380343" y="1814285"/>
                </a:cubicBezTo>
                <a:cubicBezTo>
                  <a:pt x="2395278" y="1810966"/>
                  <a:pt x="2409126" y="1803797"/>
                  <a:pt x="2423886" y="1799771"/>
                </a:cubicBezTo>
                <a:cubicBezTo>
                  <a:pt x="2464799" y="1788613"/>
                  <a:pt x="2582596" y="1763960"/>
                  <a:pt x="2627086" y="1741714"/>
                </a:cubicBezTo>
                <a:lnTo>
                  <a:pt x="2685143" y="1712685"/>
                </a:lnTo>
                <a:cubicBezTo>
                  <a:pt x="2694819" y="1698171"/>
                  <a:pt x="2714172" y="1686586"/>
                  <a:pt x="2714172" y="1669142"/>
                </a:cubicBezTo>
                <a:cubicBezTo>
                  <a:pt x="2714172" y="1638543"/>
                  <a:pt x="2685143" y="1612656"/>
                  <a:pt x="2685143" y="1582057"/>
                </a:cubicBezTo>
                <a:lnTo>
                  <a:pt x="2685143" y="1567542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812988" y="270110"/>
            <a:ext cx="14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ZÁKLADNÍ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521504"/>
            <a:ext cx="1218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KOLIK?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485902" y="152172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ŘADOVÉ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06283" y="454776"/>
            <a:ext cx="14912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   </a:t>
            </a:r>
            <a:r>
              <a:rPr lang="cs-CZ" sz="2000" b="1" i="1" dirty="0" smtClean="0">
                <a:solidFill>
                  <a:srgbClr val="FF0000"/>
                </a:solidFill>
              </a:rPr>
              <a:t>KOLIKÁTÝ?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334353" y="4473521"/>
            <a:ext cx="1330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DRUHOVÉ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188315" y="4727974"/>
            <a:ext cx="18007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 </a:t>
            </a:r>
            <a:r>
              <a:rPr lang="cs-CZ" sz="2400" b="1" i="1" dirty="0" smtClean="0">
                <a:solidFill>
                  <a:srgbClr val="FF0000"/>
                </a:solidFill>
              </a:rPr>
              <a:t>KOLIKERÝ?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KOLIKERO? 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448577" y="4346428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NÁSOBNÉ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60383" y="4602454"/>
            <a:ext cx="21386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       </a:t>
            </a:r>
            <a:r>
              <a:rPr lang="cs-CZ" sz="2000" b="1" i="1" dirty="0" smtClean="0">
                <a:solidFill>
                  <a:schemeClr val="bg1"/>
                </a:solidFill>
              </a:rPr>
              <a:t>KOLIKRÁT?</a:t>
            </a:r>
          </a:p>
          <a:p>
            <a:r>
              <a:rPr lang="cs-CZ" sz="2000" b="1" i="1" dirty="0" smtClean="0">
                <a:solidFill>
                  <a:schemeClr val="bg1"/>
                </a:solidFill>
              </a:rPr>
              <a:t>KOLIKANÁSOBNÝ?</a:t>
            </a:r>
            <a:endParaRPr lang="cs-CZ" sz="2000" b="1" i="1" dirty="0">
              <a:solidFill>
                <a:schemeClr val="bg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6642063" y="5399314"/>
            <a:ext cx="2182981" cy="1204686"/>
          </a:xfrm>
          <a:custGeom>
            <a:avLst/>
            <a:gdLst>
              <a:gd name="connsiteX0" fmla="*/ 789251 w 2182981"/>
              <a:gd name="connsiteY0" fmla="*/ 0 h 1204686"/>
              <a:gd name="connsiteX1" fmla="*/ 745708 w 2182981"/>
              <a:gd name="connsiteY1" fmla="*/ 87086 h 1204686"/>
              <a:gd name="connsiteX2" fmla="*/ 702166 w 2182981"/>
              <a:gd name="connsiteY2" fmla="*/ 130629 h 1204686"/>
              <a:gd name="connsiteX3" fmla="*/ 629594 w 2182981"/>
              <a:gd name="connsiteY3" fmla="*/ 232229 h 1204686"/>
              <a:gd name="connsiteX4" fmla="*/ 542508 w 2182981"/>
              <a:gd name="connsiteY4" fmla="*/ 362857 h 1204686"/>
              <a:gd name="connsiteX5" fmla="*/ 498966 w 2182981"/>
              <a:gd name="connsiteY5" fmla="*/ 391886 h 1204686"/>
              <a:gd name="connsiteX6" fmla="*/ 455423 w 2182981"/>
              <a:gd name="connsiteY6" fmla="*/ 449943 h 1204686"/>
              <a:gd name="connsiteX7" fmla="*/ 411880 w 2182981"/>
              <a:gd name="connsiteY7" fmla="*/ 493486 h 1204686"/>
              <a:gd name="connsiteX8" fmla="*/ 339308 w 2182981"/>
              <a:gd name="connsiteY8" fmla="*/ 609600 h 1204686"/>
              <a:gd name="connsiteX9" fmla="*/ 295766 w 2182981"/>
              <a:gd name="connsiteY9" fmla="*/ 740229 h 1204686"/>
              <a:gd name="connsiteX10" fmla="*/ 223194 w 2182981"/>
              <a:gd name="connsiteY10" fmla="*/ 841829 h 1204686"/>
              <a:gd name="connsiteX11" fmla="*/ 194166 w 2182981"/>
              <a:gd name="connsiteY11" fmla="*/ 885372 h 1204686"/>
              <a:gd name="connsiteX12" fmla="*/ 63537 w 2182981"/>
              <a:gd name="connsiteY12" fmla="*/ 972457 h 1204686"/>
              <a:gd name="connsiteX13" fmla="*/ 5480 w 2182981"/>
              <a:gd name="connsiteY13" fmla="*/ 1016000 h 1204686"/>
              <a:gd name="connsiteX14" fmla="*/ 237708 w 2182981"/>
              <a:gd name="connsiteY14" fmla="*/ 986972 h 1204686"/>
              <a:gd name="connsiteX15" fmla="*/ 295766 w 2182981"/>
              <a:gd name="connsiteY15" fmla="*/ 957943 h 1204686"/>
              <a:gd name="connsiteX16" fmla="*/ 440908 w 2182981"/>
              <a:gd name="connsiteY16" fmla="*/ 812800 h 1204686"/>
              <a:gd name="connsiteX17" fmla="*/ 527994 w 2182981"/>
              <a:gd name="connsiteY17" fmla="*/ 740229 h 1204686"/>
              <a:gd name="connsiteX18" fmla="*/ 571537 w 2182981"/>
              <a:gd name="connsiteY18" fmla="*/ 725715 h 1204686"/>
              <a:gd name="connsiteX19" fmla="*/ 629594 w 2182981"/>
              <a:gd name="connsiteY19" fmla="*/ 740229 h 1204686"/>
              <a:gd name="connsiteX20" fmla="*/ 644108 w 2182981"/>
              <a:gd name="connsiteY20" fmla="*/ 783772 h 1204686"/>
              <a:gd name="connsiteX21" fmla="*/ 673137 w 2182981"/>
              <a:gd name="connsiteY21" fmla="*/ 1204686 h 1204686"/>
              <a:gd name="connsiteX22" fmla="*/ 731194 w 2182981"/>
              <a:gd name="connsiteY22" fmla="*/ 1016000 h 1204686"/>
              <a:gd name="connsiteX23" fmla="*/ 774737 w 2182981"/>
              <a:gd name="connsiteY23" fmla="*/ 928915 h 1204686"/>
              <a:gd name="connsiteX24" fmla="*/ 803766 w 2182981"/>
              <a:gd name="connsiteY24" fmla="*/ 841829 h 1204686"/>
              <a:gd name="connsiteX25" fmla="*/ 847308 w 2182981"/>
              <a:gd name="connsiteY25" fmla="*/ 754743 h 1204686"/>
              <a:gd name="connsiteX26" fmla="*/ 934394 w 2182981"/>
              <a:gd name="connsiteY26" fmla="*/ 653143 h 1204686"/>
              <a:gd name="connsiteX27" fmla="*/ 1035994 w 2182981"/>
              <a:gd name="connsiteY27" fmla="*/ 595086 h 1204686"/>
              <a:gd name="connsiteX28" fmla="*/ 1181137 w 2182981"/>
              <a:gd name="connsiteY28" fmla="*/ 624115 h 1204686"/>
              <a:gd name="connsiteX29" fmla="*/ 1224680 w 2182981"/>
              <a:gd name="connsiteY29" fmla="*/ 682172 h 1204686"/>
              <a:gd name="connsiteX30" fmla="*/ 1253708 w 2182981"/>
              <a:gd name="connsiteY30" fmla="*/ 740229 h 1204686"/>
              <a:gd name="connsiteX31" fmla="*/ 1282737 w 2182981"/>
              <a:gd name="connsiteY31" fmla="*/ 783772 h 1204686"/>
              <a:gd name="connsiteX32" fmla="*/ 1326280 w 2182981"/>
              <a:gd name="connsiteY32" fmla="*/ 870857 h 1204686"/>
              <a:gd name="connsiteX33" fmla="*/ 1355308 w 2182981"/>
              <a:gd name="connsiteY33" fmla="*/ 972457 h 1204686"/>
              <a:gd name="connsiteX34" fmla="*/ 1369823 w 2182981"/>
              <a:gd name="connsiteY34" fmla="*/ 1016000 h 1204686"/>
              <a:gd name="connsiteX35" fmla="*/ 1398851 w 2182981"/>
              <a:gd name="connsiteY35" fmla="*/ 595086 h 1204686"/>
              <a:gd name="connsiteX36" fmla="*/ 1442394 w 2182981"/>
              <a:gd name="connsiteY36" fmla="*/ 508000 h 1204686"/>
              <a:gd name="connsiteX37" fmla="*/ 1529480 w 2182981"/>
              <a:gd name="connsiteY37" fmla="*/ 464457 h 1204686"/>
              <a:gd name="connsiteX38" fmla="*/ 1602051 w 2182981"/>
              <a:gd name="connsiteY38" fmla="*/ 478972 h 1204686"/>
              <a:gd name="connsiteX39" fmla="*/ 1674623 w 2182981"/>
              <a:gd name="connsiteY39" fmla="*/ 566057 h 1204686"/>
              <a:gd name="connsiteX40" fmla="*/ 1732680 w 2182981"/>
              <a:gd name="connsiteY40" fmla="*/ 595086 h 1204686"/>
              <a:gd name="connsiteX41" fmla="*/ 1790737 w 2182981"/>
              <a:gd name="connsiteY41" fmla="*/ 638629 h 1204686"/>
              <a:gd name="connsiteX42" fmla="*/ 1834280 w 2182981"/>
              <a:gd name="connsiteY42" fmla="*/ 653143 h 1204686"/>
              <a:gd name="connsiteX43" fmla="*/ 1892337 w 2182981"/>
              <a:gd name="connsiteY43" fmla="*/ 682172 h 1204686"/>
              <a:gd name="connsiteX44" fmla="*/ 1950394 w 2182981"/>
              <a:gd name="connsiteY44" fmla="*/ 725715 h 1204686"/>
              <a:gd name="connsiteX45" fmla="*/ 1993937 w 2182981"/>
              <a:gd name="connsiteY45" fmla="*/ 740229 h 1204686"/>
              <a:gd name="connsiteX46" fmla="*/ 2095537 w 2182981"/>
              <a:gd name="connsiteY46" fmla="*/ 783772 h 1204686"/>
              <a:gd name="connsiteX47" fmla="*/ 2139080 w 2182981"/>
              <a:gd name="connsiteY47" fmla="*/ 827315 h 1204686"/>
              <a:gd name="connsiteX48" fmla="*/ 2182623 w 2182981"/>
              <a:gd name="connsiteY48" fmla="*/ 856343 h 1204686"/>
              <a:gd name="connsiteX49" fmla="*/ 2081023 w 2182981"/>
              <a:gd name="connsiteY49" fmla="*/ 740229 h 1204686"/>
              <a:gd name="connsiteX50" fmla="*/ 2008451 w 2182981"/>
              <a:gd name="connsiteY50" fmla="*/ 609600 h 1204686"/>
              <a:gd name="connsiteX51" fmla="*/ 1964908 w 2182981"/>
              <a:gd name="connsiteY51" fmla="*/ 551543 h 1204686"/>
              <a:gd name="connsiteX52" fmla="*/ 1848794 w 2182981"/>
              <a:gd name="connsiteY52" fmla="*/ 435429 h 1204686"/>
              <a:gd name="connsiteX53" fmla="*/ 1718166 w 2182981"/>
              <a:gd name="connsiteY53" fmla="*/ 333829 h 1204686"/>
              <a:gd name="connsiteX54" fmla="*/ 1689137 w 2182981"/>
              <a:gd name="connsiteY54" fmla="*/ 290286 h 1204686"/>
              <a:gd name="connsiteX55" fmla="*/ 1674623 w 2182981"/>
              <a:gd name="connsiteY55" fmla="*/ 246743 h 1204686"/>
              <a:gd name="connsiteX56" fmla="*/ 1660108 w 2182981"/>
              <a:gd name="connsiteY56" fmla="*/ 130629 h 1204686"/>
              <a:gd name="connsiteX57" fmla="*/ 1602051 w 2182981"/>
              <a:gd name="connsiteY57" fmla="*/ 14515 h 1204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82981" h="1204686">
                <a:moveTo>
                  <a:pt x="789251" y="0"/>
                </a:moveTo>
                <a:cubicBezTo>
                  <a:pt x="774737" y="29029"/>
                  <a:pt x="763711" y="60082"/>
                  <a:pt x="745708" y="87086"/>
                </a:cubicBezTo>
                <a:cubicBezTo>
                  <a:pt x="734322" y="104165"/>
                  <a:pt x="714097" y="113926"/>
                  <a:pt x="702166" y="130629"/>
                </a:cubicBezTo>
                <a:cubicBezTo>
                  <a:pt x="606649" y="264353"/>
                  <a:pt x="742804" y="119019"/>
                  <a:pt x="629594" y="232229"/>
                </a:cubicBezTo>
                <a:cubicBezTo>
                  <a:pt x="599208" y="293003"/>
                  <a:pt x="596191" y="309174"/>
                  <a:pt x="542508" y="362857"/>
                </a:cubicBezTo>
                <a:cubicBezTo>
                  <a:pt x="530173" y="375192"/>
                  <a:pt x="511301" y="379551"/>
                  <a:pt x="498966" y="391886"/>
                </a:cubicBezTo>
                <a:cubicBezTo>
                  <a:pt x="481861" y="408991"/>
                  <a:pt x="471166" y="431576"/>
                  <a:pt x="455423" y="449943"/>
                </a:cubicBezTo>
                <a:cubicBezTo>
                  <a:pt x="442065" y="465528"/>
                  <a:pt x="426394" y="478972"/>
                  <a:pt x="411880" y="493486"/>
                </a:cubicBezTo>
                <a:cubicBezTo>
                  <a:pt x="362526" y="641552"/>
                  <a:pt x="457634" y="372949"/>
                  <a:pt x="339308" y="609600"/>
                </a:cubicBezTo>
                <a:cubicBezTo>
                  <a:pt x="318782" y="650653"/>
                  <a:pt x="316293" y="699177"/>
                  <a:pt x="295766" y="740229"/>
                </a:cubicBezTo>
                <a:cubicBezTo>
                  <a:pt x="242049" y="847661"/>
                  <a:pt x="296749" y="753563"/>
                  <a:pt x="223194" y="841829"/>
                </a:cubicBezTo>
                <a:cubicBezTo>
                  <a:pt x="212027" y="855230"/>
                  <a:pt x="206501" y="873037"/>
                  <a:pt x="194166" y="885372"/>
                </a:cubicBezTo>
                <a:cubicBezTo>
                  <a:pt x="158006" y="921532"/>
                  <a:pt x="104996" y="944818"/>
                  <a:pt x="63537" y="972457"/>
                </a:cubicBezTo>
                <a:cubicBezTo>
                  <a:pt x="43409" y="985875"/>
                  <a:pt x="-18627" y="1013991"/>
                  <a:pt x="5480" y="1016000"/>
                </a:cubicBezTo>
                <a:cubicBezTo>
                  <a:pt x="83222" y="1022479"/>
                  <a:pt x="160299" y="996648"/>
                  <a:pt x="237708" y="986972"/>
                </a:cubicBezTo>
                <a:cubicBezTo>
                  <a:pt x="257061" y="977296"/>
                  <a:pt x="279020" y="971644"/>
                  <a:pt x="295766" y="957943"/>
                </a:cubicBezTo>
                <a:cubicBezTo>
                  <a:pt x="295785" y="957928"/>
                  <a:pt x="413254" y="840454"/>
                  <a:pt x="440908" y="812800"/>
                </a:cubicBezTo>
                <a:cubicBezTo>
                  <a:pt x="473008" y="780700"/>
                  <a:pt x="487579" y="760436"/>
                  <a:pt x="527994" y="740229"/>
                </a:cubicBezTo>
                <a:cubicBezTo>
                  <a:pt x="541678" y="733387"/>
                  <a:pt x="557023" y="730553"/>
                  <a:pt x="571537" y="725715"/>
                </a:cubicBezTo>
                <a:cubicBezTo>
                  <a:pt x="590889" y="730553"/>
                  <a:pt x="614017" y="727768"/>
                  <a:pt x="629594" y="740229"/>
                </a:cubicBezTo>
                <a:cubicBezTo>
                  <a:pt x="641541" y="749786"/>
                  <a:pt x="643055" y="768509"/>
                  <a:pt x="644108" y="783772"/>
                </a:cubicBezTo>
                <a:cubicBezTo>
                  <a:pt x="674313" y="1221738"/>
                  <a:pt x="616981" y="1036213"/>
                  <a:pt x="673137" y="1204686"/>
                </a:cubicBezTo>
                <a:cubicBezTo>
                  <a:pt x="746651" y="1057661"/>
                  <a:pt x="646890" y="1268914"/>
                  <a:pt x="731194" y="1016000"/>
                </a:cubicBezTo>
                <a:cubicBezTo>
                  <a:pt x="741457" y="985211"/>
                  <a:pt x="762254" y="958873"/>
                  <a:pt x="774737" y="928915"/>
                </a:cubicBezTo>
                <a:cubicBezTo>
                  <a:pt x="786506" y="900670"/>
                  <a:pt x="791997" y="870074"/>
                  <a:pt x="803766" y="841829"/>
                </a:cubicBezTo>
                <a:cubicBezTo>
                  <a:pt x="816249" y="811871"/>
                  <a:pt x="830610" y="782573"/>
                  <a:pt x="847308" y="754743"/>
                </a:cubicBezTo>
                <a:cubicBezTo>
                  <a:pt x="866527" y="722711"/>
                  <a:pt x="904836" y="677775"/>
                  <a:pt x="934394" y="653143"/>
                </a:cubicBezTo>
                <a:cubicBezTo>
                  <a:pt x="965164" y="627502"/>
                  <a:pt x="1000508" y="612829"/>
                  <a:pt x="1035994" y="595086"/>
                </a:cubicBezTo>
                <a:cubicBezTo>
                  <a:pt x="1084375" y="604762"/>
                  <a:pt x="1136339" y="603439"/>
                  <a:pt x="1181137" y="624115"/>
                </a:cubicBezTo>
                <a:cubicBezTo>
                  <a:pt x="1203101" y="634252"/>
                  <a:pt x="1211859" y="661659"/>
                  <a:pt x="1224680" y="682172"/>
                </a:cubicBezTo>
                <a:cubicBezTo>
                  <a:pt x="1236147" y="700520"/>
                  <a:pt x="1242973" y="721443"/>
                  <a:pt x="1253708" y="740229"/>
                </a:cubicBezTo>
                <a:cubicBezTo>
                  <a:pt x="1262363" y="755375"/>
                  <a:pt x="1273061" y="769258"/>
                  <a:pt x="1282737" y="783772"/>
                </a:cubicBezTo>
                <a:cubicBezTo>
                  <a:pt x="1319218" y="893219"/>
                  <a:pt x="1270007" y="758312"/>
                  <a:pt x="1326280" y="870857"/>
                </a:cubicBezTo>
                <a:cubicBezTo>
                  <a:pt x="1337880" y="894056"/>
                  <a:pt x="1349108" y="950757"/>
                  <a:pt x="1355308" y="972457"/>
                </a:cubicBezTo>
                <a:cubicBezTo>
                  <a:pt x="1359511" y="987168"/>
                  <a:pt x="1364985" y="1001486"/>
                  <a:pt x="1369823" y="1016000"/>
                </a:cubicBezTo>
                <a:cubicBezTo>
                  <a:pt x="1376576" y="853927"/>
                  <a:pt x="1363411" y="736843"/>
                  <a:pt x="1398851" y="595086"/>
                </a:cubicBezTo>
                <a:cubicBezTo>
                  <a:pt x="1406720" y="563609"/>
                  <a:pt x="1418746" y="531648"/>
                  <a:pt x="1442394" y="508000"/>
                </a:cubicBezTo>
                <a:cubicBezTo>
                  <a:pt x="1470529" y="479865"/>
                  <a:pt x="1494068" y="476262"/>
                  <a:pt x="1529480" y="464457"/>
                </a:cubicBezTo>
                <a:cubicBezTo>
                  <a:pt x="1553670" y="469295"/>
                  <a:pt x="1579986" y="467939"/>
                  <a:pt x="1602051" y="478972"/>
                </a:cubicBezTo>
                <a:cubicBezTo>
                  <a:pt x="1669222" y="512558"/>
                  <a:pt x="1624610" y="524380"/>
                  <a:pt x="1674623" y="566057"/>
                </a:cubicBezTo>
                <a:cubicBezTo>
                  <a:pt x="1691245" y="579908"/>
                  <a:pt x="1714332" y="583619"/>
                  <a:pt x="1732680" y="595086"/>
                </a:cubicBezTo>
                <a:cubicBezTo>
                  <a:pt x="1753193" y="607907"/>
                  <a:pt x="1769734" y="626627"/>
                  <a:pt x="1790737" y="638629"/>
                </a:cubicBezTo>
                <a:cubicBezTo>
                  <a:pt x="1804021" y="646220"/>
                  <a:pt x="1820218" y="647116"/>
                  <a:pt x="1834280" y="653143"/>
                </a:cubicBezTo>
                <a:cubicBezTo>
                  <a:pt x="1854167" y="661666"/>
                  <a:pt x="1873989" y="670705"/>
                  <a:pt x="1892337" y="682172"/>
                </a:cubicBezTo>
                <a:cubicBezTo>
                  <a:pt x="1912850" y="694993"/>
                  <a:pt x="1929391" y="713713"/>
                  <a:pt x="1950394" y="725715"/>
                </a:cubicBezTo>
                <a:cubicBezTo>
                  <a:pt x="1963678" y="733306"/>
                  <a:pt x="1980253" y="733387"/>
                  <a:pt x="1993937" y="740229"/>
                </a:cubicBezTo>
                <a:cubicBezTo>
                  <a:pt x="2094175" y="790347"/>
                  <a:pt x="1974704" y="753562"/>
                  <a:pt x="2095537" y="783772"/>
                </a:cubicBezTo>
                <a:cubicBezTo>
                  <a:pt x="2110051" y="798286"/>
                  <a:pt x="2123311" y="814174"/>
                  <a:pt x="2139080" y="827315"/>
                </a:cubicBezTo>
                <a:cubicBezTo>
                  <a:pt x="2152481" y="838482"/>
                  <a:pt x="2186854" y="873266"/>
                  <a:pt x="2182623" y="856343"/>
                </a:cubicBezTo>
                <a:cubicBezTo>
                  <a:pt x="2165690" y="788609"/>
                  <a:pt x="2128195" y="771676"/>
                  <a:pt x="2081023" y="740229"/>
                </a:cubicBezTo>
                <a:cubicBezTo>
                  <a:pt x="2058394" y="672344"/>
                  <a:pt x="2068339" y="689450"/>
                  <a:pt x="2008451" y="609600"/>
                </a:cubicBezTo>
                <a:cubicBezTo>
                  <a:pt x="1993937" y="590248"/>
                  <a:pt x="1981254" y="569375"/>
                  <a:pt x="1964908" y="551543"/>
                </a:cubicBezTo>
                <a:cubicBezTo>
                  <a:pt x="1927921" y="511194"/>
                  <a:pt x="1894338" y="465791"/>
                  <a:pt x="1848794" y="435429"/>
                </a:cubicBezTo>
                <a:cubicBezTo>
                  <a:pt x="1788102" y="394968"/>
                  <a:pt x="1760800" y="384991"/>
                  <a:pt x="1718166" y="333829"/>
                </a:cubicBezTo>
                <a:cubicBezTo>
                  <a:pt x="1706999" y="320428"/>
                  <a:pt x="1698813" y="304800"/>
                  <a:pt x="1689137" y="290286"/>
                </a:cubicBezTo>
                <a:cubicBezTo>
                  <a:pt x="1684299" y="275772"/>
                  <a:pt x="1677360" y="261796"/>
                  <a:pt x="1674623" y="246743"/>
                </a:cubicBezTo>
                <a:cubicBezTo>
                  <a:pt x="1667645" y="208366"/>
                  <a:pt x="1673227" y="167362"/>
                  <a:pt x="1660108" y="130629"/>
                </a:cubicBezTo>
                <a:cubicBezTo>
                  <a:pt x="1596684" y="-46958"/>
                  <a:pt x="1602051" y="101298"/>
                  <a:pt x="1602051" y="14515"/>
                </a:cubicBezTo>
              </a:path>
            </a:pathLst>
          </a:custGeom>
          <a:solidFill>
            <a:schemeClr val="accent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23489" y="5399314"/>
            <a:ext cx="11560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 (2.díl)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81884" y="992559"/>
            <a:ext cx="16241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Comic Sans MS" pitchFamily="66" charset="0"/>
              </a:rPr>
              <a:t>určité</a:t>
            </a:r>
            <a:r>
              <a:rPr lang="cs-CZ" sz="1400" dirty="0" smtClean="0">
                <a:latin typeface="Comic Sans MS" pitchFamily="66" charset="0"/>
              </a:rPr>
              <a:t>: tři, osm</a:t>
            </a:r>
          </a:p>
          <a:p>
            <a:r>
              <a:rPr lang="cs-CZ" sz="1400" b="1" dirty="0">
                <a:latin typeface="Comic Sans MS" pitchFamily="66" charset="0"/>
              </a:rPr>
              <a:t>n</a:t>
            </a:r>
            <a:r>
              <a:rPr lang="cs-CZ" sz="1400" b="1" dirty="0" smtClean="0">
                <a:latin typeface="Comic Sans MS" pitchFamily="66" charset="0"/>
              </a:rPr>
              <a:t>eurčité</a:t>
            </a:r>
            <a:r>
              <a:rPr lang="cs-CZ" sz="1400" dirty="0" smtClean="0">
                <a:latin typeface="Comic Sans MS" pitchFamily="66" charset="0"/>
              </a:rPr>
              <a:t>: mnoho, </a:t>
            </a:r>
          </a:p>
          <a:p>
            <a:r>
              <a:rPr lang="cs-CZ" sz="1400" dirty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              málo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4079" y="715681"/>
            <a:ext cx="179728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Comic Sans MS" pitchFamily="66" charset="0"/>
              </a:rPr>
              <a:t>určité</a:t>
            </a:r>
            <a:r>
              <a:rPr lang="cs-CZ" sz="1400" dirty="0" smtClean="0">
                <a:latin typeface="Comic Sans MS" pitchFamily="66" charset="0"/>
              </a:rPr>
              <a:t>: první, druhý</a:t>
            </a:r>
          </a:p>
          <a:p>
            <a:r>
              <a:rPr lang="cs-CZ" sz="1400" b="1" dirty="0" smtClean="0">
                <a:latin typeface="Comic Sans MS" pitchFamily="66" charset="0"/>
              </a:rPr>
              <a:t> neurčité</a:t>
            </a:r>
            <a:r>
              <a:rPr lang="cs-CZ" sz="1400" dirty="0" smtClean="0">
                <a:latin typeface="Comic Sans MS" pitchFamily="66" charset="0"/>
              </a:rPr>
              <a:t>: kolikátý,</a:t>
            </a:r>
          </a:p>
          <a:p>
            <a:r>
              <a:rPr lang="cs-CZ" sz="1400" dirty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          několikátý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62842" y="5436207"/>
            <a:ext cx="189987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latin typeface="Comic Sans MS" pitchFamily="66" charset="0"/>
              </a:rPr>
              <a:t>u</a:t>
            </a:r>
            <a:r>
              <a:rPr lang="cs-CZ" sz="1400" b="1" dirty="0" smtClean="0">
                <a:latin typeface="Comic Sans MS" pitchFamily="66" charset="0"/>
              </a:rPr>
              <a:t>rčité</a:t>
            </a:r>
            <a:r>
              <a:rPr lang="cs-CZ" sz="1400" dirty="0" smtClean="0">
                <a:latin typeface="Comic Sans MS" pitchFamily="66" charset="0"/>
              </a:rPr>
              <a:t>: dvoje, trojí</a:t>
            </a:r>
          </a:p>
          <a:p>
            <a:r>
              <a:rPr lang="cs-CZ" sz="1400" b="1" dirty="0">
                <a:latin typeface="Comic Sans MS" pitchFamily="66" charset="0"/>
              </a:rPr>
              <a:t>n</a:t>
            </a:r>
            <a:r>
              <a:rPr lang="cs-CZ" sz="1400" b="1" dirty="0" smtClean="0">
                <a:latin typeface="Comic Sans MS" pitchFamily="66" charset="0"/>
              </a:rPr>
              <a:t>eurčité</a:t>
            </a:r>
            <a:r>
              <a:rPr lang="cs-CZ" sz="1400" dirty="0" smtClean="0">
                <a:latin typeface="Comic Sans MS" pitchFamily="66" charset="0"/>
              </a:rPr>
              <a:t>: několikery,</a:t>
            </a:r>
          </a:p>
          <a:p>
            <a:r>
              <a:rPr lang="cs-CZ" sz="1400" dirty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              několikerý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47278" y="5221161"/>
            <a:ext cx="220445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latin typeface="Comic Sans MS" pitchFamily="66" charset="0"/>
              </a:rPr>
              <a:t>u</a:t>
            </a:r>
            <a:r>
              <a:rPr lang="cs-CZ" sz="1400" b="1" dirty="0" smtClean="0">
                <a:latin typeface="Comic Sans MS" pitchFamily="66" charset="0"/>
              </a:rPr>
              <a:t>rčité</a:t>
            </a:r>
            <a:r>
              <a:rPr lang="cs-CZ" sz="1400" dirty="0" smtClean="0">
                <a:latin typeface="Comic Sans MS" pitchFamily="66" charset="0"/>
              </a:rPr>
              <a:t>: jednou, dvakrát</a:t>
            </a:r>
          </a:p>
          <a:p>
            <a:r>
              <a:rPr lang="cs-CZ" sz="1400" b="1" dirty="0">
                <a:latin typeface="Comic Sans MS" pitchFamily="66" charset="0"/>
              </a:rPr>
              <a:t>n</a:t>
            </a:r>
            <a:r>
              <a:rPr lang="cs-CZ" sz="1400" b="1" dirty="0" smtClean="0">
                <a:latin typeface="Comic Sans MS" pitchFamily="66" charset="0"/>
              </a:rPr>
              <a:t>eurčité</a:t>
            </a:r>
            <a:r>
              <a:rPr lang="cs-CZ" sz="1400" dirty="0" smtClean="0">
                <a:latin typeface="Comic Sans MS" pitchFamily="66" charset="0"/>
              </a:rPr>
              <a:t>: mnohokrát, </a:t>
            </a:r>
          </a:p>
          <a:p>
            <a:r>
              <a:rPr lang="cs-CZ" sz="1400" dirty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           několikanásobný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4339771" y="1683657"/>
            <a:ext cx="420915" cy="391886"/>
          </a:xfrm>
          <a:custGeom>
            <a:avLst/>
            <a:gdLst>
              <a:gd name="connsiteX0" fmla="*/ 0 w 420915"/>
              <a:gd name="connsiteY0" fmla="*/ 0 h 391886"/>
              <a:gd name="connsiteX1" fmla="*/ 87086 w 420915"/>
              <a:gd name="connsiteY1" fmla="*/ 14514 h 391886"/>
              <a:gd name="connsiteX2" fmla="*/ 130629 w 420915"/>
              <a:gd name="connsiteY2" fmla="*/ 29029 h 391886"/>
              <a:gd name="connsiteX3" fmla="*/ 188686 w 420915"/>
              <a:gd name="connsiteY3" fmla="*/ 116114 h 391886"/>
              <a:gd name="connsiteX4" fmla="*/ 203200 w 420915"/>
              <a:gd name="connsiteY4" fmla="*/ 174172 h 391886"/>
              <a:gd name="connsiteX5" fmla="*/ 217715 w 420915"/>
              <a:gd name="connsiteY5" fmla="*/ 304800 h 391886"/>
              <a:gd name="connsiteX6" fmla="*/ 232229 w 420915"/>
              <a:gd name="connsiteY6" fmla="*/ 348343 h 391886"/>
              <a:gd name="connsiteX7" fmla="*/ 275772 w 420915"/>
              <a:gd name="connsiteY7" fmla="*/ 377372 h 391886"/>
              <a:gd name="connsiteX8" fmla="*/ 362858 w 420915"/>
              <a:gd name="connsiteY8" fmla="*/ 391886 h 391886"/>
              <a:gd name="connsiteX9" fmla="*/ 420915 w 420915"/>
              <a:gd name="connsiteY9" fmla="*/ 377372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0915" h="391886">
                <a:moveTo>
                  <a:pt x="0" y="0"/>
                </a:moveTo>
                <a:cubicBezTo>
                  <a:pt x="29029" y="4838"/>
                  <a:pt x="58358" y="8130"/>
                  <a:pt x="87086" y="14514"/>
                </a:cubicBezTo>
                <a:cubicBezTo>
                  <a:pt x="102021" y="17833"/>
                  <a:pt x="119811" y="18211"/>
                  <a:pt x="130629" y="29029"/>
                </a:cubicBezTo>
                <a:cubicBezTo>
                  <a:pt x="155298" y="53698"/>
                  <a:pt x="188686" y="116114"/>
                  <a:pt x="188686" y="116114"/>
                </a:cubicBezTo>
                <a:cubicBezTo>
                  <a:pt x="193524" y="135467"/>
                  <a:pt x="200167" y="154456"/>
                  <a:pt x="203200" y="174172"/>
                </a:cubicBezTo>
                <a:cubicBezTo>
                  <a:pt x="209862" y="217473"/>
                  <a:pt x="210512" y="261585"/>
                  <a:pt x="217715" y="304800"/>
                </a:cubicBezTo>
                <a:cubicBezTo>
                  <a:pt x="220230" y="319891"/>
                  <a:pt x="222672" y="336396"/>
                  <a:pt x="232229" y="348343"/>
                </a:cubicBezTo>
                <a:cubicBezTo>
                  <a:pt x="243126" y="361965"/>
                  <a:pt x="259223" y="371856"/>
                  <a:pt x="275772" y="377372"/>
                </a:cubicBezTo>
                <a:cubicBezTo>
                  <a:pt x="303691" y="386678"/>
                  <a:pt x="333829" y="387048"/>
                  <a:pt x="362858" y="391886"/>
                </a:cubicBezTo>
                <a:lnTo>
                  <a:pt x="420915" y="377372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4354286" y="1553029"/>
            <a:ext cx="3106057" cy="754742"/>
          </a:xfrm>
          <a:custGeom>
            <a:avLst/>
            <a:gdLst>
              <a:gd name="connsiteX0" fmla="*/ 0 w 3106057"/>
              <a:gd name="connsiteY0" fmla="*/ 145142 h 754742"/>
              <a:gd name="connsiteX1" fmla="*/ 29028 w 3106057"/>
              <a:gd name="connsiteY1" fmla="*/ 304800 h 754742"/>
              <a:gd name="connsiteX2" fmla="*/ 43543 w 3106057"/>
              <a:gd name="connsiteY2" fmla="*/ 348342 h 754742"/>
              <a:gd name="connsiteX3" fmla="*/ 72571 w 3106057"/>
              <a:gd name="connsiteY3" fmla="*/ 449942 h 754742"/>
              <a:gd name="connsiteX4" fmla="*/ 101600 w 3106057"/>
              <a:gd name="connsiteY4" fmla="*/ 638628 h 754742"/>
              <a:gd name="connsiteX5" fmla="*/ 130628 w 3106057"/>
              <a:gd name="connsiteY5" fmla="*/ 682171 h 754742"/>
              <a:gd name="connsiteX6" fmla="*/ 188685 w 3106057"/>
              <a:gd name="connsiteY6" fmla="*/ 696685 h 754742"/>
              <a:gd name="connsiteX7" fmla="*/ 232228 w 3106057"/>
              <a:gd name="connsiteY7" fmla="*/ 725714 h 754742"/>
              <a:gd name="connsiteX8" fmla="*/ 319314 w 3106057"/>
              <a:gd name="connsiteY8" fmla="*/ 754742 h 754742"/>
              <a:gd name="connsiteX9" fmla="*/ 856343 w 3106057"/>
              <a:gd name="connsiteY9" fmla="*/ 740228 h 754742"/>
              <a:gd name="connsiteX10" fmla="*/ 1059543 w 3106057"/>
              <a:gd name="connsiteY10" fmla="*/ 696685 h 754742"/>
              <a:gd name="connsiteX11" fmla="*/ 1161143 w 3106057"/>
              <a:gd name="connsiteY11" fmla="*/ 653142 h 754742"/>
              <a:gd name="connsiteX12" fmla="*/ 1204685 w 3106057"/>
              <a:gd name="connsiteY12" fmla="*/ 638628 h 754742"/>
              <a:gd name="connsiteX13" fmla="*/ 1262743 w 3106057"/>
              <a:gd name="connsiteY13" fmla="*/ 609600 h 754742"/>
              <a:gd name="connsiteX14" fmla="*/ 1393371 w 3106057"/>
              <a:gd name="connsiteY14" fmla="*/ 566057 h 754742"/>
              <a:gd name="connsiteX15" fmla="*/ 1451428 w 3106057"/>
              <a:gd name="connsiteY15" fmla="*/ 478971 h 754742"/>
              <a:gd name="connsiteX16" fmla="*/ 1509485 w 3106057"/>
              <a:gd name="connsiteY16" fmla="*/ 406400 h 754742"/>
              <a:gd name="connsiteX17" fmla="*/ 1567543 w 3106057"/>
              <a:gd name="connsiteY17" fmla="*/ 377371 h 754742"/>
              <a:gd name="connsiteX18" fmla="*/ 1654628 w 3106057"/>
              <a:gd name="connsiteY18" fmla="*/ 333828 h 754742"/>
              <a:gd name="connsiteX19" fmla="*/ 1785257 w 3106057"/>
              <a:gd name="connsiteY19" fmla="*/ 217714 h 754742"/>
              <a:gd name="connsiteX20" fmla="*/ 1814285 w 3106057"/>
              <a:gd name="connsiteY20" fmla="*/ 174171 h 754742"/>
              <a:gd name="connsiteX21" fmla="*/ 1857828 w 3106057"/>
              <a:gd name="connsiteY21" fmla="*/ 87085 h 754742"/>
              <a:gd name="connsiteX22" fmla="*/ 1988457 w 3106057"/>
              <a:gd name="connsiteY22" fmla="*/ 43542 h 754742"/>
              <a:gd name="connsiteX23" fmla="*/ 2075543 w 3106057"/>
              <a:gd name="connsiteY23" fmla="*/ 0 h 754742"/>
              <a:gd name="connsiteX24" fmla="*/ 2322285 w 3106057"/>
              <a:gd name="connsiteY24" fmla="*/ 14514 h 754742"/>
              <a:gd name="connsiteX25" fmla="*/ 2423885 w 3106057"/>
              <a:gd name="connsiteY25" fmla="*/ 43542 h 754742"/>
              <a:gd name="connsiteX26" fmla="*/ 2554514 w 3106057"/>
              <a:gd name="connsiteY26" fmla="*/ 72571 h 754742"/>
              <a:gd name="connsiteX27" fmla="*/ 2598057 w 3106057"/>
              <a:gd name="connsiteY27" fmla="*/ 87085 h 754742"/>
              <a:gd name="connsiteX28" fmla="*/ 2627085 w 3106057"/>
              <a:gd name="connsiteY28" fmla="*/ 130628 h 754742"/>
              <a:gd name="connsiteX29" fmla="*/ 2873828 w 3106057"/>
              <a:gd name="connsiteY29" fmla="*/ 174171 h 754742"/>
              <a:gd name="connsiteX30" fmla="*/ 2917371 w 3106057"/>
              <a:gd name="connsiteY30" fmla="*/ 188685 h 754742"/>
              <a:gd name="connsiteX31" fmla="*/ 2960914 w 3106057"/>
              <a:gd name="connsiteY31" fmla="*/ 217714 h 754742"/>
              <a:gd name="connsiteX32" fmla="*/ 3106057 w 3106057"/>
              <a:gd name="connsiteY32" fmla="*/ 232228 h 754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106057" h="754742">
                <a:moveTo>
                  <a:pt x="0" y="145142"/>
                </a:moveTo>
                <a:cubicBezTo>
                  <a:pt x="6469" y="183956"/>
                  <a:pt x="18886" y="264234"/>
                  <a:pt x="29028" y="304800"/>
                </a:cubicBezTo>
                <a:cubicBezTo>
                  <a:pt x="32739" y="319642"/>
                  <a:pt x="39340" y="333631"/>
                  <a:pt x="43543" y="348342"/>
                </a:cubicBezTo>
                <a:cubicBezTo>
                  <a:pt x="80001" y="475942"/>
                  <a:pt x="37765" y="345524"/>
                  <a:pt x="72571" y="449942"/>
                </a:cubicBezTo>
                <a:cubicBezTo>
                  <a:pt x="73690" y="457778"/>
                  <a:pt x="96563" y="623518"/>
                  <a:pt x="101600" y="638628"/>
                </a:cubicBezTo>
                <a:cubicBezTo>
                  <a:pt x="107116" y="655177"/>
                  <a:pt x="116114" y="672495"/>
                  <a:pt x="130628" y="682171"/>
                </a:cubicBezTo>
                <a:cubicBezTo>
                  <a:pt x="147226" y="693236"/>
                  <a:pt x="169333" y="691847"/>
                  <a:pt x="188685" y="696685"/>
                </a:cubicBezTo>
                <a:cubicBezTo>
                  <a:pt x="203199" y="706361"/>
                  <a:pt x="216287" y="718629"/>
                  <a:pt x="232228" y="725714"/>
                </a:cubicBezTo>
                <a:cubicBezTo>
                  <a:pt x="260190" y="738141"/>
                  <a:pt x="319314" y="754742"/>
                  <a:pt x="319314" y="754742"/>
                </a:cubicBezTo>
                <a:cubicBezTo>
                  <a:pt x="498324" y="749904"/>
                  <a:pt x="677632" y="751635"/>
                  <a:pt x="856343" y="740228"/>
                </a:cubicBezTo>
                <a:cubicBezTo>
                  <a:pt x="877809" y="738858"/>
                  <a:pt x="1011532" y="710403"/>
                  <a:pt x="1059543" y="696685"/>
                </a:cubicBezTo>
                <a:cubicBezTo>
                  <a:pt x="1127621" y="677234"/>
                  <a:pt x="1083731" y="686319"/>
                  <a:pt x="1161143" y="653142"/>
                </a:cubicBezTo>
                <a:cubicBezTo>
                  <a:pt x="1175205" y="647115"/>
                  <a:pt x="1190623" y="644655"/>
                  <a:pt x="1204685" y="638628"/>
                </a:cubicBezTo>
                <a:cubicBezTo>
                  <a:pt x="1224572" y="630105"/>
                  <a:pt x="1242548" y="617367"/>
                  <a:pt x="1262743" y="609600"/>
                </a:cubicBezTo>
                <a:cubicBezTo>
                  <a:pt x="1305582" y="593124"/>
                  <a:pt x="1393371" y="566057"/>
                  <a:pt x="1393371" y="566057"/>
                </a:cubicBezTo>
                <a:cubicBezTo>
                  <a:pt x="1417492" y="493691"/>
                  <a:pt x="1392885" y="545877"/>
                  <a:pt x="1451428" y="478971"/>
                </a:cubicBezTo>
                <a:cubicBezTo>
                  <a:pt x="1471828" y="455657"/>
                  <a:pt x="1486171" y="426800"/>
                  <a:pt x="1509485" y="406400"/>
                </a:cubicBezTo>
                <a:cubicBezTo>
                  <a:pt x="1525768" y="392152"/>
                  <a:pt x="1548757" y="388106"/>
                  <a:pt x="1567543" y="377371"/>
                </a:cubicBezTo>
                <a:cubicBezTo>
                  <a:pt x="1646325" y="332352"/>
                  <a:pt x="1574793" y="360439"/>
                  <a:pt x="1654628" y="333828"/>
                </a:cubicBezTo>
                <a:cubicBezTo>
                  <a:pt x="1754049" y="234407"/>
                  <a:pt x="1707556" y="269514"/>
                  <a:pt x="1785257" y="217714"/>
                </a:cubicBezTo>
                <a:cubicBezTo>
                  <a:pt x="1794933" y="203200"/>
                  <a:pt x="1806484" y="189773"/>
                  <a:pt x="1814285" y="174171"/>
                </a:cubicBezTo>
                <a:cubicBezTo>
                  <a:pt x="1826493" y="149755"/>
                  <a:pt x="1829233" y="102682"/>
                  <a:pt x="1857828" y="87085"/>
                </a:cubicBezTo>
                <a:cubicBezTo>
                  <a:pt x="1898122" y="65106"/>
                  <a:pt x="1950267" y="69001"/>
                  <a:pt x="1988457" y="43542"/>
                </a:cubicBezTo>
                <a:cubicBezTo>
                  <a:pt x="2044730" y="6028"/>
                  <a:pt x="2015451" y="20030"/>
                  <a:pt x="2075543" y="0"/>
                </a:cubicBezTo>
                <a:cubicBezTo>
                  <a:pt x="2157790" y="4838"/>
                  <a:pt x="2240267" y="6703"/>
                  <a:pt x="2322285" y="14514"/>
                </a:cubicBezTo>
                <a:cubicBezTo>
                  <a:pt x="2356318" y="17755"/>
                  <a:pt x="2391227" y="34211"/>
                  <a:pt x="2423885" y="43542"/>
                </a:cubicBezTo>
                <a:cubicBezTo>
                  <a:pt x="2528187" y="73343"/>
                  <a:pt x="2434791" y="42641"/>
                  <a:pt x="2554514" y="72571"/>
                </a:cubicBezTo>
                <a:cubicBezTo>
                  <a:pt x="2569357" y="76282"/>
                  <a:pt x="2583543" y="82247"/>
                  <a:pt x="2598057" y="87085"/>
                </a:cubicBezTo>
                <a:cubicBezTo>
                  <a:pt x="2607733" y="101599"/>
                  <a:pt x="2612293" y="121383"/>
                  <a:pt x="2627085" y="130628"/>
                </a:cubicBezTo>
                <a:cubicBezTo>
                  <a:pt x="2689625" y="169716"/>
                  <a:pt x="2815102" y="168832"/>
                  <a:pt x="2873828" y="174171"/>
                </a:cubicBezTo>
                <a:cubicBezTo>
                  <a:pt x="2888342" y="179009"/>
                  <a:pt x="2903687" y="181843"/>
                  <a:pt x="2917371" y="188685"/>
                </a:cubicBezTo>
                <a:cubicBezTo>
                  <a:pt x="2932973" y="196486"/>
                  <a:pt x="2944085" y="213124"/>
                  <a:pt x="2960914" y="217714"/>
                </a:cubicBezTo>
                <a:cubicBezTo>
                  <a:pt x="3018532" y="233428"/>
                  <a:pt x="3054915" y="232228"/>
                  <a:pt x="3106057" y="23222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71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7" grpId="0"/>
      <p:bldP spid="48" grpId="0"/>
      <p:bldP spid="49" grpId="0"/>
      <p:bldP spid="50" grpId="0"/>
      <p:bldP spid="51" grpId="0"/>
      <p:bldP spid="52" grpId="0"/>
      <p:bldP spid="2" grpId="0"/>
      <p:bldP spid="3" grpId="0"/>
      <p:bldP spid="1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100181" y="29840"/>
            <a:ext cx="8856984" cy="1293920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Vyhledej v textu  </a:t>
            </a:r>
            <a:r>
              <a:rPr lang="cs-CZ" sz="2000" b="1" u="sng" dirty="0" smtClean="0">
                <a:solidFill>
                  <a:schemeClr val="tx1"/>
                </a:solidFill>
                <a:latin typeface="Comic Sans MS" pitchFamily="66" charset="0"/>
              </a:rPr>
              <a:t>č í s l o v k y</a:t>
            </a:r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 .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Číslovky základní zakroužkuj, ostatní druhy číslovek podtrhni.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Comic Sans MS" pitchFamily="66" charset="0"/>
              </a:rPr>
              <a:t> Číslovky zapiš do odpovídající housenky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7" y="1323760"/>
            <a:ext cx="477265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Venda je žákem čtvrté třídy.</a:t>
            </a:r>
          </a:p>
          <a:p>
            <a:r>
              <a:rPr lang="cs-CZ" dirty="0" smtClean="0">
                <a:latin typeface="+mj-lt"/>
              </a:rPr>
              <a:t>Děti, nebudu to opakovat dvakrát!</a:t>
            </a:r>
          </a:p>
          <a:p>
            <a:r>
              <a:rPr lang="cs-CZ" dirty="0" smtClean="0">
                <a:latin typeface="+mj-lt"/>
              </a:rPr>
              <a:t>V kolik hodin ti jede vlak?</a:t>
            </a:r>
          </a:p>
          <a:p>
            <a:r>
              <a:rPr lang="cs-CZ" dirty="0" smtClean="0">
                <a:latin typeface="+mj-lt"/>
              </a:rPr>
              <a:t>Učebnice matematiky stála sto třicet korun.</a:t>
            </a:r>
          </a:p>
          <a:p>
            <a:r>
              <a:rPr lang="cs-CZ" dirty="0" smtClean="0">
                <a:latin typeface="+mj-lt"/>
              </a:rPr>
              <a:t>Oslava narozenin se konala od čtyřech hodin.</a:t>
            </a:r>
          </a:p>
          <a:p>
            <a:r>
              <a:rPr lang="cs-CZ" dirty="0" smtClean="0">
                <a:latin typeface="+mj-lt"/>
              </a:rPr>
              <a:t>Několik psů z útulku už našlo nového majitele.</a:t>
            </a:r>
          </a:p>
          <a:p>
            <a:r>
              <a:rPr lang="cs-CZ" dirty="0" smtClean="0">
                <a:latin typeface="+mj-lt"/>
              </a:rPr>
              <a:t>Jízdu na vodních lyžích jsem zkoušela již mockrát.</a:t>
            </a:r>
          </a:p>
          <a:p>
            <a:r>
              <a:rPr lang="cs-CZ" dirty="0" smtClean="0">
                <a:latin typeface="+mj-lt"/>
              </a:rPr>
              <a:t>Teď budu počítat do pěti.</a:t>
            </a:r>
          </a:p>
          <a:p>
            <a:r>
              <a:rPr lang="cs-CZ" dirty="0" smtClean="0">
                <a:latin typeface="+mj-lt"/>
              </a:rPr>
              <a:t>Babička se dnes dožívá šedesáti sedmi let.</a:t>
            </a:r>
          </a:p>
        </p:txBody>
      </p:sp>
      <p:sp>
        <p:nvSpPr>
          <p:cNvPr id="8" name="Ovál 7"/>
          <p:cNvSpPr/>
          <p:nvPr/>
        </p:nvSpPr>
        <p:spPr>
          <a:xfrm>
            <a:off x="611560" y="4221088"/>
            <a:ext cx="914400" cy="9144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34069" y="3933371"/>
            <a:ext cx="494845" cy="304800"/>
          </a:xfrm>
          <a:custGeom>
            <a:avLst/>
            <a:gdLst>
              <a:gd name="connsiteX0" fmla="*/ 494845 w 494845"/>
              <a:gd name="connsiteY0" fmla="*/ 304800 h 304800"/>
              <a:gd name="connsiteX1" fmla="*/ 465817 w 494845"/>
              <a:gd name="connsiteY1" fmla="*/ 232229 h 304800"/>
              <a:gd name="connsiteX2" fmla="*/ 436788 w 494845"/>
              <a:gd name="connsiteY2" fmla="*/ 145143 h 304800"/>
              <a:gd name="connsiteX3" fmla="*/ 422274 w 494845"/>
              <a:gd name="connsiteY3" fmla="*/ 101600 h 304800"/>
              <a:gd name="connsiteX4" fmla="*/ 349702 w 494845"/>
              <a:gd name="connsiteY4" fmla="*/ 29029 h 304800"/>
              <a:gd name="connsiteX5" fmla="*/ 277131 w 494845"/>
              <a:gd name="connsiteY5" fmla="*/ 14515 h 304800"/>
              <a:gd name="connsiteX6" fmla="*/ 219074 w 494845"/>
              <a:gd name="connsiteY6" fmla="*/ 0 h 304800"/>
              <a:gd name="connsiteX7" fmla="*/ 59417 w 494845"/>
              <a:gd name="connsiteY7" fmla="*/ 14515 h 304800"/>
              <a:gd name="connsiteX8" fmla="*/ 30388 w 494845"/>
              <a:gd name="connsiteY8" fmla="*/ 101600 h 304800"/>
              <a:gd name="connsiteX9" fmla="*/ 1360 w 494845"/>
              <a:gd name="connsiteY9" fmla="*/ 159658 h 304800"/>
              <a:gd name="connsiteX10" fmla="*/ 1360 w 494845"/>
              <a:gd name="connsiteY10" fmla="*/ 188686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4845" h="304800">
                <a:moveTo>
                  <a:pt x="494845" y="304800"/>
                </a:moveTo>
                <a:cubicBezTo>
                  <a:pt x="485169" y="280610"/>
                  <a:pt x="474721" y="256714"/>
                  <a:pt x="465817" y="232229"/>
                </a:cubicBezTo>
                <a:cubicBezTo>
                  <a:pt x="455360" y="203472"/>
                  <a:pt x="446464" y="174172"/>
                  <a:pt x="436788" y="145143"/>
                </a:cubicBezTo>
                <a:cubicBezTo>
                  <a:pt x="431950" y="130629"/>
                  <a:pt x="430761" y="114330"/>
                  <a:pt x="422274" y="101600"/>
                </a:cubicBezTo>
                <a:cubicBezTo>
                  <a:pt x="398621" y="66122"/>
                  <a:pt x="392706" y="45156"/>
                  <a:pt x="349702" y="29029"/>
                </a:cubicBezTo>
                <a:cubicBezTo>
                  <a:pt x="326603" y="20367"/>
                  <a:pt x="301213" y="19867"/>
                  <a:pt x="277131" y="14515"/>
                </a:cubicBezTo>
                <a:cubicBezTo>
                  <a:pt x="257658" y="10188"/>
                  <a:pt x="238426" y="4838"/>
                  <a:pt x="219074" y="0"/>
                </a:cubicBezTo>
                <a:lnTo>
                  <a:pt x="59417" y="14515"/>
                </a:lnTo>
                <a:cubicBezTo>
                  <a:pt x="32476" y="29022"/>
                  <a:pt x="44072" y="74232"/>
                  <a:pt x="30388" y="101600"/>
                </a:cubicBezTo>
                <a:cubicBezTo>
                  <a:pt x="20712" y="120953"/>
                  <a:pt x="8202" y="139131"/>
                  <a:pt x="1360" y="159658"/>
                </a:cubicBezTo>
                <a:cubicBezTo>
                  <a:pt x="-1700" y="168837"/>
                  <a:pt x="1360" y="179010"/>
                  <a:pt x="1360" y="18868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001486" y="3904343"/>
            <a:ext cx="391885" cy="333828"/>
          </a:xfrm>
          <a:custGeom>
            <a:avLst/>
            <a:gdLst>
              <a:gd name="connsiteX0" fmla="*/ 0 w 391885"/>
              <a:gd name="connsiteY0" fmla="*/ 333828 h 333828"/>
              <a:gd name="connsiteX1" fmla="*/ 14514 w 391885"/>
              <a:gd name="connsiteY1" fmla="*/ 116114 h 333828"/>
              <a:gd name="connsiteX2" fmla="*/ 29028 w 391885"/>
              <a:gd name="connsiteY2" fmla="*/ 72571 h 333828"/>
              <a:gd name="connsiteX3" fmla="*/ 116114 w 391885"/>
              <a:gd name="connsiteY3" fmla="*/ 14514 h 333828"/>
              <a:gd name="connsiteX4" fmla="*/ 159657 w 391885"/>
              <a:gd name="connsiteY4" fmla="*/ 0 h 333828"/>
              <a:gd name="connsiteX5" fmla="*/ 333828 w 391885"/>
              <a:gd name="connsiteY5" fmla="*/ 72571 h 333828"/>
              <a:gd name="connsiteX6" fmla="*/ 333828 w 391885"/>
              <a:gd name="connsiteY6" fmla="*/ 72571 h 333828"/>
              <a:gd name="connsiteX7" fmla="*/ 391885 w 391885"/>
              <a:gd name="connsiteY7" fmla="*/ 116114 h 333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1885" h="333828">
                <a:moveTo>
                  <a:pt x="0" y="333828"/>
                </a:moveTo>
                <a:cubicBezTo>
                  <a:pt x="4838" y="261257"/>
                  <a:pt x="6482" y="188402"/>
                  <a:pt x="14514" y="116114"/>
                </a:cubicBezTo>
                <a:cubicBezTo>
                  <a:pt x="16204" y="100908"/>
                  <a:pt x="18210" y="83389"/>
                  <a:pt x="29028" y="72571"/>
                </a:cubicBezTo>
                <a:cubicBezTo>
                  <a:pt x="53698" y="47901"/>
                  <a:pt x="83016" y="25546"/>
                  <a:pt x="116114" y="14514"/>
                </a:cubicBezTo>
                <a:lnTo>
                  <a:pt x="159657" y="0"/>
                </a:lnTo>
                <a:cubicBezTo>
                  <a:pt x="281156" y="20249"/>
                  <a:pt x="222257" y="-1810"/>
                  <a:pt x="333828" y="72571"/>
                </a:cubicBezTo>
                <a:lnTo>
                  <a:pt x="333828" y="72571"/>
                </a:lnTo>
                <a:cubicBezTo>
                  <a:pt x="387634" y="90507"/>
                  <a:pt x="370529" y="73402"/>
                  <a:pt x="391885" y="11611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316595" y="4123871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1393371" y="3956957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47485" y="4461633"/>
            <a:ext cx="228600" cy="2286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068760" y="4352471"/>
            <a:ext cx="228600" cy="2286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796918" y="4540892"/>
            <a:ext cx="117593" cy="118194"/>
          </a:xfrm>
          <a:custGeom>
            <a:avLst/>
            <a:gdLst>
              <a:gd name="connsiteX0" fmla="*/ 44911 w 117593"/>
              <a:gd name="connsiteY0" fmla="*/ 118194 h 118194"/>
              <a:gd name="connsiteX1" fmla="*/ 1368 w 117593"/>
              <a:gd name="connsiteY1" fmla="*/ 45622 h 118194"/>
              <a:gd name="connsiteX2" fmla="*/ 15882 w 117593"/>
              <a:gd name="connsiteY2" fmla="*/ 2079 h 118194"/>
              <a:gd name="connsiteX3" fmla="*/ 102968 w 117593"/>
              <a:gd name="connsiteY3" fmla="*/ 16594 h 118194"/>
              <a:gd name="connsiteX4" fmla="*/ 117482 w 117593"/>
              <a:gd name="connsiteY4" fmla="*/ 103679 h 118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93" h="118194">
                <a:moveTo>
                  <a:pt x="44911" y="118194"/>
                </a:moveTo>
                <a:cubicBezTo>
                  <a:pt x="30397" y="94003"/>
                  <a:pt x="8210" y="72991"/>
                  <a:pt x="1368" y="45622"/>
                </a:cubicBezTo>
                <a:cubicBezTo>
                  <a:pt x="-2343" y="30779"/>
                  <a:pt x="1171" y="6282"/>
                  <a:pt x="15882" y="2079"/>
                </a:cubicBezTo>
                <a:cubicBezTo>
                  <a:pt x="44179" y="-6006"/>
                  <a:pt x="73939" y="11756"/>
                  <a:pt x="102968" y="16594"/>
                </a:cubicBezTo>
                <a:cubicBezTo>
                  <a:pt x="119829" y="84038"/>
                  <a:pt x="117482" y="54703"/>
                  <a:pt x="117482" y="103679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161143" y="4437119"/>
            <a:ext cx="101600" cy="120367"/>
          </a:xfrm>
          <a:custGeom>
            <a:avLst/>
            <a:gdLst>
              <a:gd name="connsiteX0" fmla="*/ 0 w 101600"/>
              <a:gd name="connsiteY0" fmla="*/ 120367 h 120367"/>
              <a:gd name="connsiteX1" fmla="*/ 14514 w 101600"/>
              <a:gd name="connsiteY1" fmla="*/ 18767 h 120367"/>
              <a:gd name="connsiteX2" fmla="*/ 58057 w 101600"/>
              <a:gd name="connsiteY2" fmla="*/ 4252 h 120367"/>
              <a:gd name="connsiteX3" fmla="*/ 87086 w 101600"/>
              <a:gd name="connsiteY3" fmla="*/ 91338 h 120367"/>
              <a:gd name="connsiteX4" fmla="*/ 101600 w 101600"/>
              <a:gd name="connsiteY4" fmla="*/ 120367 h 120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600" h="120367">
                <a:moveTo>
                  <a:pt x="0" y="120367"/>
                </a:moveTo>
                <a:cubicBezTo>
                  <a:pt x="4838" y="86500"/>
                  <a:pt x="-785" y="49366"/>
                  <a:pt x="14514" y="18767"/>
                </a:cubicBezTo>
                <a:cubicBezTo>
                  <a:pt x="21356" y="5083"/>
                  <a:pt x="47239" y="-6566"/>
                  <a:pt x="58057" y="4252"/>
                </a:cubicBezTo>
                <a:cubicBezTo>
                  <a:pt x="79694" y="25889"/>
                  <a:pt x="73402" y="63969"/>
                  <a:pt x="87086" y="91338"/>
                </a:cubicBezTo>
                <a:lnTo>
                  <a:pt x="101600" y="120367"/>
                </a:ln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ěsíc 23"/>
          <p:cNvSpPr/>
          <p:nvPr/>
        </p:nvSpPr>
        <p:spPr>
          <a:xfrm rot="14649900">
            <a:off x="1066851" y="4647865"/>
            <a:ext cx="261155" cy="524438"/>
          </a:xfrm>
          <a:prstGeom prst="mo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394720" y="124732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347666" y="3202338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393371" y="4910084"/>
            <a:ext cx="6418989" cy="91440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KOLIK?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47273" y="3696005"/>
            <a:ext cx="3688188" cy="77439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KOLIK?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215541" y="1854668"/>
            <a:ext cx="4719920" cy="77439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814683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432773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131840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51920" y="5814225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487818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21777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724128" y="5819488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485711" y="5824484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202085" y="5804973"/>
            <a:ext cx="309045" cy="4749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3604689" y="6133897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2223919" y="6133897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2879475" y="6133897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1621971" y="6133897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4262824" y="6136046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4986000" y="6129550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5614814" y="6149061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6349934" y="6151972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7062230" y="6149061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7808686" y="5033194"/>
            <a:ext cx="609600" cy="1150032"/>
          </a:xfrm>
          <a:custGeom>
            <a:avLst/>
            <a:gdLst>
              <a:gd name="connsiteX0" fmla="*/ 0 w 609600"/>
              <a:gd name="connsiteY0" fmla="*/ 162920 h 1150032"/>
              <a:gd name="connsiteX1" fmla="*/ 72571 w 609600"/>
              <a:gd name="connsiteY1" fmla="*/ 104863 h 1150032"/>
              <a:gd name="connsiteX2" fmla="*/ 159657 w 609600"/>
              <a:gd name="connsiteY2" fmla="*/ 46806 h 1150032"/>
              <a:gd name="connsiteX3" fmla="*/ 188685 w 609600"/>
              <a:gd name="connsiteY3" fmla="*/ 3263 h 1150032"/>
              <a:gd name="connsiteX4" fmla="*/ 174171 w 609600"/>
              <a:gd name="connsiteY4" fmla="*/ 75835 h 1150032"/>
              <a:gd name="connsiteX5" fmla="*/ 130628 w 609600"/>
              <a:gd name="connsiteY5" fmla="*/ 206463 h 1150032"/>
              <a:gd name="connsiteX6" fmla="*/ 87085 w 609600"/>
              <a:gd name="connsiteY6" fmla="*/ 235492 h 1150032"/>
              <a:gd name="connsiteX7" fmla="*/ 188685 w 609600"/>
              <a:gd name="connsiteY7" fmla="*/ 250006 h 1150032"/>
              <a:gd name="connsiteX8" fmla="*/ 609600 w 609600"/>
              <a:gd name="connsiteY8" fmla="*/ 250006 h 1150032"/>
              <a:gd name="connsiteX9" fmla="*/ 420914 w 609600"/>
              <a:gd name="connsiteY9" fmla="*/ 293549 h 1150032"/>
              <a:gd name="connsiteX10" fmla="*/ 304800 w 609600"/>
              <a:gd name="connsiteY10" fmla="*/ 351606 h 1150032"/>
              <a:gd name="connsiteX11" fmla="*/ 217714 w 609600"/>
              <a:gd name="connsiteY11" fmla="*/ 380635 h 1150032"/>
              <a:gd name="connsiteX12" fmla="*/ 174171 w 609600"/>
              <a:gd name="connsiteY12" fmla="*/ 395149 h 1150032"/>
              <a:gd name="connsiteX13" fmla="*/ 246743 w 609600"/>
              <a:gd name="connsiteY13" fmla="*/ 424177 h 1150032"/>
              <a:gd name="connsiteX14" fmla="*/ 290285 w 609600"/>
              <a:gd name="connsiteY14" fmla="*/ 438692 h 1150032"/>
              <a:gd name="connsiteX15" fmla="*/ 348343 w 609600"/>
              <a:gd name="connsiteY15" fmla="*/ 482235 h 1150032"/>
              <a:gd name="connsiteX16" fmla="*/ 449943 w 609600"/>
              <a:gd name="connsiteY16" fmla="*/ 511263 h 1150032"/>
              <a:gd name="connsiteX17" fmla="*/ 580571 w 609600"/>
              <a:gd name="connsiteY17" fmla="*/ 496749 h 1150032"/>
              <a:gd name="connsiteX18" fmla="*/ 406400 w 609600"/>
              <a:gd name="connsiteY18" fmla="*/ 482235 h 1150032"/>
              <a:gd name="connsiteX19" fmla="*/ 261257 w 609600"/>
              <a:gd name="connsiteY19" fmla="*/ 467720 h 1150032"/>
              <a:gd name="connsiteX20" fmla="*/ 130628 w 609600"/>
              <a:gd name="connsiteY20" fmla="*/ 482235 h 1150032"/>
              <a:gd name="connsiteX21" fmla="*/ 188685 w 609600"/>
              <a:gd name="connsiteY21" fmla="*/ 641892 h 1150032"/>
              <a:gd name="connsiteX22" fmla="*/ 217714 w 609600"/>
              <a:gd name="connsiteY22" fmla="*/ 699949 h 1150032"/>
              <a:gd name="connsiteX23" fmla="*/ 232228 w 609600"/>
              <a:gd name="connsiteY23" fmla="*/ 758006 h 1150032"/>
              <a:gd name="connsiteX24" fmla="*/ 261257 w 609600"/>
              <a:gd name="connsiteY24" fmla="*/ 917663 h 1150032"/>
              <a:gd name="connsiteX25" fmla="*/ 275771 w 609600"/>
              <a:gd name="connsiteY25" fmla="*/ 1135377 h 1150032"/>
              <a:gd name="connsiteX26" fmla="*/ 261257 w 609600"/>
              <a:gd name="connsiteY26" fmla="*/ 888635 h 1150032"/>
              <a:gd name="connsiteX27" fmla="*/ 246743 w 609600"/>
              <a:gd name="connsiteY27" fmla="*/ 830577 h 1150032"/>
              <a:gd name="connsiteX28" fmla="*/ 203200 w 609600"/>
              <a:gd name="connsiteY28" fmla="*/ 816063 h 1150032"/>
              <a:gd name="connsiteX29" fmla="*/ 159657 w 609600"/>
              <a:gd name="connsiteY29" fmla="*/ 787035 h 1150032"/>
              <a:gd name="connsiteX30" fmla="*/ 130628 w 609600"/>
              <a:gd name="connsiteY30" fmla="*/ 743492 h 1150032"/>
              <a:gd name="connsiteX31" fmla="*/ 87085 w 609600"/>
              <a:gd name="connsiteY31" fmla="*/ 728977 h 1150032"/>
              <a:gd name="connsiteX32" fmla="*/ 72571 w 609600"/>
              <a:gd name="connsiteY32" fmla="*/ 685435 h 1150032"/>
              <a:gd name="connsiteX33" fmla="*/ 0 w 609600"/>
              <a:gd name="connsiteY33" fmla="*/ 583835 h 115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609600" h="1150032">
                <a:moveTo>
                  <a:pt x="0" y="162920"/>
                </a:moveTo>
                <a:cubicBezTo>
                  <a:pt x="24190" y="143568"/>
                  <a:pt x="47517" y="123084"/>
                  <a:pt x="72571" y="104863"/>
                </a:cubicBezTo>
                <a:cubicBezTo>
                  <a:pt x="100786" y="84343"/>
                  <a:pt x="159657" y="46806"/>
                  <a:pt x="159657" y="46806"/>
                </a:cubicBezTo>
                <a:cubicBezTo>
                  <a:pt x="169333" y="32292"/>
                  <a:pt x="180884" y="-12339"/>
                  <a:pt x="188685" y="3263"/>
                </a:cubicBezTo>
                <a:cubicBezTo>
                  <a:pt x="199717" y="25328"/>
                  <a:pt x="178584" y="51563"/>
                  <a:pt x="174171" y="75835"/>
                </a:cubicBezTo>
                <a:cubicBezTo>
                  <a:pt x="163359" y="135302"/>
                  <a:pt x="172087" y="165004"/>
                  <a:pt x="130628" y="206463"/>
                </a:cubicBezTo>
                <a:cubicBezTo>
                  <a:pt x="118293" y="218798"/>
                  <a:pt x="101599" y="225816"/>
                  <a:pt x="87085" y="235492"/>
                </a:cubicBezTo>
                <a:cubicBezTo>
                  <a:pt x="120952" y="240330"/>
                  <a:pt x="154475" y="250006"/>
                  <a:pt x="188685" y="250006"/>
                </a:cubicBezTo>
                <a:cubicBezTo>
                  <a:pt x="626652" y="250006"/>
                  <a:pt x="441127" y="193849"/>
                  <a:pt x="609600" y="250006"/>
                </a:cubicBezTo>
                <a:cubicBezTo>
                  <a:pt x="469552" y="285018"/>
                  <a:pt x="532606" y="271211"/>
                  <a:pt x="420914" y="293549"/>
                </a:cubicBezTo>
                <a:cubicBezTo>
                  <a:pt x="335913" y="357300"/>
                  <a:pt x="395384" y="324431"/>
                  <a:pt x="304800" y="351606"/>
                </a:cubicBezTo>
                <a:cubicBezTo>
                  <a:pt x="275492" y="360399"/>
                  <a:pt x="246743" y="370959"/>
                  <a:pt x="217714" y="380635"/>
                </a:cubicBezTo>
                <a:lnTo>
                  <a:pt x="174171" y="395149"/>
                </a:lnTo>
                <a:cubicBezTo>
                  <a:pt x="198362" y="404825"/>
                  <a:pt x="222348" y="415029"/>
                  <a:pt x="246743" y="424177"/>
                </a:cubicBezTo>
                <a:cubicBezTo>
                  <a:pt x="261068" y="429549"/>
                  <a:pt x="277002" y="431101"/>
                  <a:pt x="290285" y="438692"/>
                </a:cubicBezTo>
                <a:cubicBezTo>
                  <a:pt x="311288" y="450694"/>
                  <a:pt x="327340" y="470233"/>
                  <a:pt x="348343" y="482235"/>
                </a:cubicBezTo>
                <a:cubicBezTo>
                  <a:pt x="364539" y="491490"/>
                  <a:pt x="437374" y="508121"/>
                  <a:pt x="449943" y="511263"/>
                </a:cubicBezTo>
                <a:cubicBezTo>
                  <a:pt x="493486" y="506425"/>
                  <a:pt x="617024" y="521050"/>
                  <a:pt x="580571" y="496749"/>
                </a:cubicBezTo>
                <a:cubicBezTo>
                  <a:pt x="532097" y="464434"/>
                  <a:pt x="464419" y="487510"/>
                  <a:pt x="406400" y="482235"/>
                </a:cubicBezTo>
                <a:lnTo>
                  <a:pt x="261257" y="467720"/>
                </a:lnTo>
                <a:cubicBezTo>
                  <a:pt x="130300" y="434981"/>
                  <a:pt x="157760" y="400844"/>
                  <a:pt x="130628" y="482235"/>
                </a:cubicBezTo>
                <a:cubicBezTo>
                  <a:pt x="152078" y="546585"/>
                  <a:pt x="161762" y="581314"/>
                  <a:pt x="188685" y="641892"/>
                </a:cubicBezTo>
                <a:cubicBezTo>
                  <a:pt x="197472" y="661664"/>
                  <a:pt x="208038" y="680597"/>
                  <a:pt x="217714" y="699949"/>
                </a:cubicBezTo>
                <a:cubicBezTo>
                  <a:pt x="222552" y="719301"/>
                  <a:pt x="227901" y="738533"/>
                  <a:pt x="232228" y="758006"/>
                </a:cubicBezTo>
                <a:cubicBezTo>
                  <a:pt x="245756" y="818881"/>
                  <a:pt x="250750" y="854620"/>
                  <a:pt x="261257" y="917663"/>
                </a:cubicBezTo>
                <a:cubicBezTo>
                  <a:pt x="266095" y="990234"/>
                  <a:pt x="275771" y="1208109"/>
                  <a:pt x="275771" y="1135377"/>
                </a:cubicBezTo>
                <a:cubicBezTo>
                  <a:pt x="275771" y="1052987"/>
                  <a:pt x="269068" y="970653"/>
                  <a:pt x="261257" y="888635"/>
                </a:cubicBezTo>
                <a:cubicBezTo>
                  <a:pt x="259366" y="868777"/>
                  <a:pt x="259204" y="846154"/>
                  <a:pt x="246743" y="830577"/>
                </a:cubicBezTo>
                <a:cubicBezTo>
                  <a:pt x="237186" y="818630"/>
                  <a:pt x="216884" y="822905"/>
                  <a:pt x="203200" y="816063"/>
                </a:cubicBezTo>
                <a:cubicBezTo>
                  <a:pt x="187598" y="808262"/>
                  <a:pt x="174171" y="796711"/>
                  <a:pt x="159657" y="787035"/>
                </a:cubicBezTo>
                <a:cubicBezTo>
                  <a:pt x="149981" y="772521"/>
                  <a:pt x="144250" y="754389"/>
                  <a:pt x="130628" y="743492"/>
                </a:cubicBezTo>
                <a:cubicBezTo>
                  <a:pt x="118681" y="733934"/>
                  <a:pt x="97903" y="739795"/>
                  <a:pt x="87085" y="728977"/>
                </a:cubicBezTo>
                <a:cubicBezTo>
                  <a:pt x="76267" y="718159"/>
                  <a:pt x="80001" y="698809"/>
                  <a:pt x="72571" y="685435"/>
                </a:cubicBezTo>
                <a:cubicBezTo>
                  <a:pt x="33913" y="615850"/>
                  <a:pt x="34635" y="618470"/>
                  <a:pt x="0" y="583835"/>
                </a:cubicBezTo>
              </a:path>
            </a:pathLst>
          </a:cu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válný popisek 53"/>
          <p:cNvSpPr/>
          <p:nvPr/>
        </p:nvSpPr>
        <p:spPr>
          <a:xfrm>
            <a:off x="46447" y="5633472"/>
            <a:ext cx="1302022" cy="665994"/>
          </a:xfrm>
          <a:prstGeom prst="wedgeEllipseCallout">
            <a:avLst>
              <a:gd name="adj1" fmla="val 37897"/>
              <a:gd name="adj2" fmla="val -145981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ZÁKLADNÍ</a:t>
            </a:r>
          </a:p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U R Č I T É</a:t>
            </a:r>
            <a:endParaRPr lang="cs-CZ" sz="1400" b="1" i="1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262066" y="2631149"/>
            <a:ext cx="290299" cy="47289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855268" y="2629064"/>
            <a:ext cx="309045" cy="4749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392127" y="2629064"/>
            <a:ext cx="309045" cy="4749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066308" y="2629064"/>
            <a:ext cx="309045" cy="4749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657837" y="2614549"/>
            <a:ext cx="309045" cy="4749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8271891" y="2629064"/>
            <a:ext cx="309045" cy="4749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5015395" y="2918271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614814" y="2918271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6212371" y="2918271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lný tvar 65"/>
          <p:cNvSpPr/>
          <p:nvPr/>
        </p:nvSpPr>
        <p:spPr>
          <a:xfrm>
            <a:off x="6833403" y="2922196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olný tvar 66"/>
          <p:cNvSpPr/>
          <p:nvPr/>
        </p:nvSpPr>
        <p:spPr>
          <a:xfrm>
            <a:off x="7480641" y="2922196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8102659" y="2944723"/>
            <a:ext cx="580598" cy="37155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564964" y="4480663"/>
            <a:ext cx="318327" cy="1798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011420" y="4486030"/>
            <a:ext cx="318327" cy="1798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542009" y="4472593"/>
            <a:ext cx="318327" cy="1798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7055057" y="4485604"/>
            <a:ext cx="294056" cy="1537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7559108" y="4473208"/>
            <a:ext cx="318327" cy="1798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156257" y="4461633"/>
            <a:ext cx="318327" cy="17980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olný tvar 79"/>
          <p:cNvSpPr/>
          <p:nvPr/>
        </p:nvSpPr>
        <p:spPr>
          <a:xfrm>
            <a:off x="5305694" y="4529622"/>
            <a:ext cx="580598" cy="216982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olný tvar 80"/>
          <p:cNvSpPr/>
          <p:nvPr/>
        </p:nvSpPr>
        <p:spPr>
          <a:xfrm>
            <a:off x="5892760" y="4530145"/>
            <a:ext cx="580598" cy="216459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6988286" y="4470401"/>
            <a:ext cx="580598" cy="290941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olný tvar 82"/>
          <p:cNvSpPr/>
          <p:nvPr/>
        </p:nvSpPr>
        <p:spPr>
          <a:xfrm>
            <a:off x="6462886" y="4492513"/>
            <a:ext cx="580598" cy="254091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olný tvar 83"/>
          <p:cNvSpPr/>
          <p:nvPr/>
        </p:nvSpPr>
        <p:spPr>
          <a:xfrm>
            <a:off x="7522061" y="4514319"/>
            <a:ext cx="580598" cy="248110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olný tvar 84"/>
          <p:cNvSpPr/>
          <p:nvPr/>
        </p:nvSpPr>
        <p:spPr>
          <a:xfrm>
            <a:off x="8102659" y="4455663"/>
            <a:ext cx="580598" cy="305679"/>
          </a:xfrm>
          <a:custGeom>
            <a:avLst/>
            <a:gdLst>
              <a:gd name="connsiteX0" fmla="*/ 362884 w 580598"/>
              <a:gd name="connsiteY0" fmla="*/ 95778 h 371550"/>
              <a:gd name="connsiteX1" fmla="*/ 232255 w 580598"/>
              <a:gd name="connsiteY1" fmla="*/ 52236 h 371550"/>
              <a:gd name="connsiteX2" fmla="*/ 130655 w 580598"/>
              <a:gd name="connsiteY2" fmla="*/ 66750 h 371550"/>
              <a:gd name="connsiteX3" fmla="*/ 14541 w 580598"/>
              <a:gd name="connsiteY3" fmla="*/ 168350 h 371550"/>
              <a:gd name="connsiteX4" fmla="*/ 27 w 580598"/>
              <a:gd name="connsiteY4" fmla="*/ 211893 h 371550"/>
              <a:gd name="connsiteX5" fmla="*/ 14541 w 580598"/>
              <a:gd name="connsiteY5" fmla="*/ 328007 h 371550"/>
              <a:gd name="connsiteX6" fmla="*/ 58084 w 580598"/>
              <a:gd name="connsiteY6" fmla="*/ 342521 h 371550"/>
              <a:gd name="connsiteX7" fmla="*/ 188712 w 580598"/>
              <a:gd name="connsiteY7" fmla="*/ 371550 h 371550"/>
              <a:gd name="connsiteX8" fmla="*/ 508027 w 580598"/>
              <a:gd name="connsiteY8" fmla="*/ 357036 h 371550"/>
              <a:gd name="connsiteX9" fmla="*/ 551570 w 580598"/>
              <a:gd name="connsiteY9" fmla="*/ 342521 h 371550"/>
              <a:gd name="connsiteX10" fmla="*/ 580598 w 580598"/>
              <a:gd name="connsiteY10" fmla="*/ 255436 h 371550"/>
              <a:gd name="connsiteX11" fmla="*/ 537055 w 580598"/>
              <a:gd name="connsiteY11" fmla="*/ 52236 h 371550"/>
              <a:gd name="connsiteX12" fmla="*/ 362884 w 580598"/>
              <a:gd name="connsiteY12" fmla="*/ 95778 h 3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80598" h="371550">
                <a:moveTo>
                  <a:pt x="362884" y="95778"/>
                </a:moveTo>
                <a:cubicBezTo>
                  <a:pt x="312084" y="95778"/>
                  <a:pt x="263504" y="52236"/>
                  <a:pt x="232255" y="52236"/>
                </a:cubicBezTo>
                <a:cubicBezTo>
                  <a:pt x="198045" y="52236"/>
                  <a:pt x="164522" y="61912"/>
                  <a:pt x="130655" y="66750"/>
                </a:cubicBezTo>
                <a:cubicBezTo>
                  <a:pt x="29056" y="134483"/>
                  <a:pt x="62922" y="95779"/>
                  <a:pt x="14541" y="168350"/>
                </a:cubicBezTo>
                <a:cubicBezTo>
                  <a:pt x="9703" y="182864"/>
                  <a:pt x="27" y="196594"/>
                  <a:pt x="27" y="211893"/>
                </a:cubicBezTo>
                <a:cubicBezTo>
                  <a:pt x="27" y="250899"/>
                  <a:pt x="-1301" y="292363"/>
                  <a:pt x="14541" y="328007"/>
                </a:cubicBezTo>
                <a:cubicBezTo>
                  <a:pt x="20755" y="341988"/>
                  <a:pt x="43149" y="339202"/>
                  <a:pt x="58084" y="342521"/>
                </a:cubicBezTo>
                <a:cubicBezTo>
                  <a:pt x="211346" y="376580"/>
                  <a:pt x="90694" y="338877"/>
                  <a:pt x="188712" y="371550"/>
                </a:cubicBezTo>
                <a:cubicBezTo>
                  <a:pt x="295150" y="366712"/>
                  <a:pt x="401818" y="365533"/>
                  <a:pt x="508027" y="357036"/>
                </a:cubicBezTo>
                <a:cubicBezTo>
                  <a:pt x="523278" y="355816"/>
                  <a:pt x="542677" y="354971"/>
                  <a:pt x="551570" y="342521"/>
                </a:cubicBezTo>
                <a:cubicBezTo>
                  <a:pt x="569355" y="317622"/>
                  <a:pt x="580598" y="255436"/>
                  <a:pt x="580598" y="255436"/>
                </a:cubicBezTo>
                <a:cubicBezTo>
                  <a:pt x="574177" y="223332"/>
                  <a:pt x="540986" y="54693"/>
                  <a:pt x="537055" y="52236"/>
                </a:cubicBezTo>
                <a:cubicBezTo>
                  <a:pt x="314552" y="-86828"/>
                  <a:pt x="413684" y="95778"/>
                  <a:pt x="362884" y="95778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ný popisek 85"/>
          <p:cNvSpPr/>
          <p:nvPr/>
        </p:nvSpPr>
        <p:spPr>
          <a:xfrm>
            <a:off x="2432773" y="4152607"/>
            <a:ext cx="1819357" cy="665994"/>
          </a:xfrm>
          <a:prstGeom prst="wedgeEllipseCallout">
            <a:avLst>
              <a:gd name="adj1" fmla="val 92028"/>
              <a:gd name="adj2" fmla="val -82780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ZÁKLADNÍ</a:t>
            </a:r>
          </a:p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N EU R Č I T É</a:t>
            </a:r>
            <a:endParaRPr lang="cs-CZ" sz="1400" b="1" i="1" dirty="0">
              <a:solidFill>
                <a:schemeClr val="tx1"/>
              </a:solidFill>
            </a:endParaRPr>
          </a:p>
        </p:txBody>
      </p:sp>
      <p:sp>
        <p:nvSpPr>
          <p:cNvPr id="87" name="Volný tvar 86"/>
          <p:cNvSpPr/>
          <p:nvPr/>
        </p:nvSpPr>
        <p:spPr>
          <a:xfrm>
            <a:off x="4746171" y="2844800"/>
            <a:ext cx="290286" cy="348343"/>
          </a:xfrm>
          <a:custGeom>
            <a:avLst/>
            <a:gdLst>
              <a:gd name="connsiteX0" fmla="*/ 0 w 290286"/>
              <a:gd name="connsiteY0" fmla="*/ 348343 h 348343"/>
              <a:gd name="connsiteX1" fmla="*/ 14515 w 290286"/>
              <a:gd name="connsiteY1" fmla="*/ 130629 h 348343"/>
              <a:gd name="connsiteX2" fmla="*/ 29029 w 290286"/>
              <a:gd name="connsiteY2" fmla="*/ 87086 h 348343"/>
              <a:gd name="connsiteX3" fmla="*/ 116115 w 290286"/>
              <a:gd name="connsiteY3" fmla="*/ 29029 h 348343"/>
              <a:gd name="connsiteX4" fmla="*/ 159658 w 290286"/>
              <a:gd name="connsiteY4" fmla="*/ 0 h 348343"/>
              <a:gd name="connsiteX5" fmla="*/ 290286 w 290286"/>
              <a:gd name="connsiteY5" fmla="*/ 14514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286" h="348343">
                <a:moveTo>
                  <a:pt x="0" y="348343"/>
                </a:moveTo>
                <a:cubicBezTo>
                  <a:pt x="4838" y="275772"/>
                  <a:pt x="6483" y="202917"/>
                  <a:pt x="14515" y="130629"/>
                </a:cubicBezTo>
                <a:cubicBezTo>
                  <a:pt x="16205" y="115423"/>
                  <a:pt x="18211" y="97904"/>
                  <a:pt x="29029" y="87086"/>
                </a:cubicBezTo>
                <a:cubicBezTo>
                  <a:pt x="53699" y="62416"/>
                  <a:pt x="87086" y="48381"/>
                  <a:pt x="116115" y="29029"/>
                </a:cubicBezTo>
                <a:lnTo>
                  <a:pt x="159658" y="0"/>
                </a:lnTo>
                <a:lnTo>
                  <a:pt x="290286" y="14514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olný tvar 87"/>
          <p:cNvSpPr/>
          <p:nvPr/>
        </p:nvSpPr>
        <p:spPr>
          <a:xfrm>
            <a:off x="3932528" y="3336337"/>
            <a:ext cx="479815" cy="205149"/>
          </a:xfrm>
          <a:custGeom>
            <a:avLst/>
            <a:gdLst>
              <a:gd name="connsiteX0" fmla="*/ 479815 w 479815"/>
              <a:gd name="connsiteY0" fmla="*/ 89034 h 205149"/>
              <a:gd name="connsiteX1" fmla="*/ 407243 w 479815"/>
              <a:gd name="connsiteY1" fmla="*/ 16463 h 205149"/>
              <a:gd name="connsiteX2" fmla="*/ 116958 w 479815"/>
              <a:gd name="connsiteY2" fmla="*/ 16463 h 205149"/>
              <a:gd name="connsiteX3" fmla="*/ 73415 w 479815"/>
              <a:gd name="connsiteY3" fmla="*/ 45492 h 205149"/>
              <a:gd name="connsiteX4" fmla="*/ 843 w 479815"/>
              <a:gd name="connsiteY4" fmla="*/ 176120 h 205149"/>
              <a:gd name="connsiteX5" fmla="*/ 843 w 479815"/>
              <a:gd name="connsiteY5" fmla="*/ 205149 h 205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9815" h="205149">
                <a:moveTo>
                  <a:pt x="479815" y="89034"/>
                </a:moveTo>
                <a:cubicBezTo>
                  <a:pt x="455624" y="64844"/>
                  <a:pt x="439275" y="28475"/>
                  <a:pt x="407243" y="16463"/>
                </a:cubicBezTo>
                <a:cubicBezTo>
                  <a:pt x="322760" y="-15218"/>
                  <a:pt x="203297" y="6870"/>
                  <a:pt x="116958" y="16463"/>
                </a:cubicBezTo>
                <a:cubicBezTo>
                  <a:pt x="102444" y="26139"/>
                  <a:pt x="84902" y="32364"/>
                  <a:pt x="73415" y="45492"/>
                </a:cubicBezTo>
                <a:cubicBezTo>
                  <a:pt x="43241" y="79976"/>
                  <a:pt x="10442" y="128129"/>
                  <a:pt x="843" y="176120"/>
                </a:cubicBezTo>
                <a:cubicBezTo>
                  <a:pt x="-1055" y="185608"/>
                  <a:pt x="843" y="195473"/>
                  <a:pt x="843" y="20514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olný tvar 88"/>
          <p:cNvSpPr/>
          <p:nvPr/>
        </p:nvSpPr>
        <p:spPr>
          <a:xfrm>
            <a:off x="4093028" y="1146629"/>
            <a:ext cx="537332" cy="232228"/>
          </a:xfrm>
          <a:custGeom>
            <a:avLst/>
            <a:gdLst>
              <a:gd name="connsiteX0" fmla="*/ 0 w 537332"/>
              <a:gd name="connsiteY0" fmla="*/ 188685 h 232228"/>
              <a:gd name="connsiteX1" fmla="*/ 58057 w 537332"/>
              <a:gd name="connsiteY1" fmla="*/ 14514 h 232228"/>
              <a:gd name="connsiteX2" fmla="*/ 101600 w 537332"/>
              <a:gd name="connsiteY2" fmla="*/ 0 h 232228"/>
              <a:gd name="connsiteX3" fmla="*/ 348343 w 537332"/>
              <a:gd name="connsiteY3" fmla="*/ 14514 h 232228"/>
              <a:gd name="connsiteX4" fmla="*/ 391886 w 537332"/>
              <a:gd name="connsiteY4" fmla="*/ 43542 h 232228"/>
              <a:gd name="connsiteX5" fmla="*/ 493486 w 537332"/>
              <a:gd name="connsiteY5" fmla="*/ 116114 h 232228"/>
              <a:gd name="connsiteX6" fmla="*/ 508000 w 537332"/>
              <a:gd name="connsiteY6" fmla="*/ 159657 h 232228"/>
              <a:gd name="connsiteX7" fmla="*/ 537029 w 537332"/>
              <a:gd name="connsiteY7" fmla="*/ 232228 h 232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332" h="232228">
                <a:moveTo>
                  <a:pt x="0" y="188685"/>
                </a:moveTo>
                <a:cubicBezTo>
                  <a:pt x="12142" y="67260"/>
                  <a:pt x="-24469" y="55776"/>
                  <a:pt x="58057" y="14514"/>
                </a:cubicBezTo>
                <a:cubicBezTo>
                  <a:pt x="71741" y="7672"/>
                  <a:pt x="87086" y="4838"/>
                  <a:pt x="101600" y="0"/>
                </a:cubicBezTo>
                <a:cubicBezTo>
                  <a:pt x="183848" y="4838"/>
                  <a:pt x="266865" y="2293"/>
                  <a:pt x="348343" y="14514"/>
                </a:cubicBezTo>
                <a:cubicBezTo>
                  <a:pt x="365594" y="17102"/>
                  <a:pt x="376740" y="34887"/>
                  <a:pt x="391886" y="43542"/>
                </a:cubicBezTo>
                <a:cubicBezTo>
                  <a:pt x="481036" y="94485"/>
                  <a:pt x="422563" y="45191"/>
                  <a:pt x="493486" y="116114"/>
                </a:cubicBezTo>
                <a:cubicBezTo>
                  <a:pt x="498324" y="130628"/>
                  <a:pt x="501158" y="145973"/>
                  <a:pt x="508000" y="159657"/>
                </a:cubicBezTo>
                <a:cubicBezTo>
                  <a:pt x="542396" y="228450"/>
                  <a:pt x="537029" y="176216"/>
                  <a:pt x="537029" y="23222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olný tvar 89"/>
          <p:cNvSpPr/>
          <p:nvPr/>
        </p:nvSpPr>
        <p:spPr>
          <a:xfrm>
            <a:off x="3015879" y="1074778"/>
            <a:ext cx="653143" cy="313834"/>
          </a:xfrm>
          <a:custGeom>
            <a:avLst/>
            <a:gdLst>
              <a:gd name="connsiteX0" fmla="*/ 653143 w 653143"/>
              <a:gd name="connsiteY0" fmla="*/ 226670 h 313834"/>
              <a:gd name="connsiteX1" fmla="*/ 566057 w 653143"/>
              <a:gd name="connsiteY1" fmla="*/ 139584 h 313834"/>
              <a:gd name="connsiteX2" fmla="*/ 537028 w 653143"/>
              <a:gd name="connsiteY2" fmla="*/ 96041 h 313834"/>
              <a:gd name="connsiteX3" fmla="*/ 449943 w 653143"/>
              <a:gd name="connsiteY3" fmla="*/ 8955 h 313834"/>
              <a:gd name="connsiteX4" fmla="*/ 116114 w 653143"/>
              <a:gd name="connsiteY4" fmla="*/ 81527 h 313834"/>
              <a:gd name="connsiteX5" fmla="*/ 87085 w 653143"/>
              <a:gd name="connsiteY5" fmla="*/ 125070 h 313834"/>
              <a:gd name="connsiteX6" fmla="*/ 29028 w 653143"/>
              <a:gd name="connsiteY6" fmla="*/ 255698 h 313834"/>
              <a:gd name="connsiteX7" fmla="*/ 0 w 653143"/>
              <a:gd name="connsiteY7" fmla="*/ 313755 h 313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3143" h="313834">
                <a:moveTo>
                  <a:pt x="653143" y="226670"/>
                </a:moveTo>
                <a:cubicBezTo>
                  <a:pt x="624114" y="197641"/>
                  <a:pt x="593331" y="170267"/>
                  <a:pt x="566057" y="139584"/>
                </a:cubicBezTo>
                <a:cubicBezTo>
                  <a:pt x="554468" y="126546"/>
                  <a:pt x="548617" y="109079"/>
                  <a:pt x="537028" y="96041"/>
                </a:cubicBezTo>
                <a:cubicBezTo>
                  <a:pt x="509754" y="65358"/>
                  <a:pt x="449943" y="8955"/>
                  <a:pt x="449943" y="8955"/>
                </a:cubicBezTo>
                <a:cubicBezTo>
                  <a:pt x="155605" y="23673"/>
                  <a:pt x="212766" y="-53785"/>
                  <a:pt x="116114" y="81527"/>
                </a:cubicBezTo>
                <a:cubicBezTo>
                  <a:pt x="105975" y="95722"/>
                  <a:pt x="96761" y="110556"/>
                  <a:pt x="87085" y="125070"/>
                </a:cubicBezTo>
                <a:cubicBezTo>
                  <a:pt x="52541" y="228704"/>
                  <a:pt x="75030" y="186696"/>
                  <a:pt x="29028" y="255698"/>
                </a:cubicBezTo>
                <a:cubicBezTo>
                  <a:pt x="13341" y="318449"/>
                  <a:pt x="34462" y="313755"/>
                  <a:pt x="0" y="31375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spojnice 90"/>
          <p:cNvSpPr/>
          <p:nvPr/>
        </p:nvSpPr>
        <p:spPr>
          <a:xfrm>
            <a:off x="3851920" y="3427186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ývojový diagram: spojnice 91"/>
          <p:cNvSpPr/>
          <p:nvPr/>
        </p:nvSpPr>
        <p:spPr>
          <a:xfrm>
            <a:off x="4986000" y="2774042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ývojový diagram: spojnice 92"/>
          <p:cNvSpPr/>
          <p:nvPr/>
        </p:nvSpPr>
        <p:spPr>
          <a:xfrm>
            <a:off x="2804517" y="1344751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spojnice 93"/>
          <p:cNvSpPr/>
          <p:nvPr/>
        </p:nvSpPr>
        <p:spPr>
          <a:xfrm>
            <a:off x="4507538" y="1282747"/>
            <a:ext cx="297328" cy="235349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Měsíc 94"/>
          <p:cNvSpPr/>
          <p:nvPr/>
        </p:nvSpPr>
        <p:spPr>
          <a:xfrm rot="14896981">
            <a:off x="3874213" y="1662108"/>
            <a:ext cx="196374" cy="524438"/>
          </a:xfrm>
          <a:prstGeom prst="mo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Měsíc 95"/>
          <p:cNvSpPr/>
          <p:nvPr/>
        </p:nvSpPr>
        <p:spPr>
          <a:xfrm rot="14649900">
            <a:off x="4804677" y="3619459"/>
            <a:ext cx="261155" cy="524438"/>
          </a:xfrm>
          <a:prstGeom prst="mo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 rot="20576148" flipH="1">
            <a:off x="871297" y="4631926"/>
            <a:ext cx="453061" cy="23230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 rot="20576148" flipH="1">
            <a:off x="4626977" y="3588015"/>
            <a:ext cx="453061" cy="23230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 rot="21134461" flipH="1">
            <a:off x="3630145" y="1634510"/>
            <a:ext cx="453061" cy="24147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Vývojový diagram: spojnice 103"/>
          <p:cNvSpPr/>
          <p:nvPr/>
        </p:nvSpPr>
        <p:spPr>
          <a:xfrm>
            <a:off x="3490389" y="1439204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Vývojový diagram: spojnice 104"/>
          <p:cNvSpPr/>
          <p:nvPr/>
        </p:nvSpPr>
        <p:spPr>
          <a:xfrm>
            <a:off x="3865838" y="1370261"/>
            <a:ext cx="228600" cy="2286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ývojový diagram: spojnice 105"/>
          <p:cNvSpPr/>
          <p:nvPr/>
        </p:nvSpPr>
        <p:spPr>
          <a:xfrm>
            <a:off x="4438823" y="3455414"/>
            <a:ext cx="228600" cy="2286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Vývojový diagram: spojnice 106"/>
          <p:cNvSpPr/>
          <p:nvPr/>
        </p:nvSpPr>
        <p:spPr>
          <a:xfrm>
            <a:off x="4753024" y="3316273"/>
            <a:ext cx="228600" cy="2286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olný tvar 107"/>
          <p:cNvSpPr/>
          <p:nvPr/>
        </p:nvSpPr>
        <p:spPr>
          <a:xfrm>
            <a:off x="4556200" y="3565432"/>
            <a:ext cx="102886" cy="121197"/>
          </a:xfrm>
          <a:custGeom>
            <a:avLst/>
            <a:gdLst>
              <a:gd name="connsiteX0" fmla="*/ 44829 w 102886"/>
              <a:gd name="connsiteY0" fmla="*/ 121197 h 121197"/>
              <a:gd name="connsiteX1" fmla="*/ 1286 w 102886"/>
              <a:gd name="connsiteY1" fmla="*/ 48625 h 121197"/>
              <a:gd name="connsiteX2" fmla="*/ 15800 w 102886"/>
              <a:gd name="connsiteY2" fmla="*/ 5082 h 121197"/>
              <a:gd name="connsiteX3" fmla="*/ 102886 w 102886"/>
              <a:gd name="connsiteY3" fmla="*/ 5082 h 121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886" h="121197">
                <a:moveTo>
                  <a:pt x="44829" y="121197"/>
                </a:moveTo>
                <a:cubicBezTo>
                  <a:pt x="30315" y="97006"/>
                  <a:pt x="8128" y="75994"/>
                  <a:pt x="1286" y="48625"/>
                </a:cubicBezTo>
                <a:cubicBezTo>
                  <a:pt x="-2425" y="33782"/>
                  <a:pt x="1738" y="11109"/>
                  <a:pt x="15800" y="5082"/>
                </a:cubicBezTo>
                <a:cubicBezTo>
                  <a:pt x="42482" y="-6353"/>
                  <a:pt x="73857" y="5082"/>
                  <a:pt x="102886" y="5082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Volný tvar 109"/>
          <p:cNvSpPr/>
          <p:nvPr/>
        </p:nvSpPr>
        <p:spPr>
          <a:xfrm>
            <a:off x="4804229" y="3438984"/>
            <a:ext cx="145142" cy="87987"/>
          </a:xfrm>
          <a:custGeom>
            <a:avLst/>
            <a:gdLst>
              <a:gd name="connsiteX0" fmla="*/ 0 w 145142"/>
              <a:gd name="connsiteY0" fmla="*/ 87987 h 87987"/>
              <a:gd name="connsiteX1" fmla="*/ 72571 w 145142"/>
              <a:gd name="connsiteY1" fmla="*/ 902 h 87987"/>
              <a:gd name="connsiteX2" fmla="*/ 116114 w 145142"/>
              <a:gd name="connsiteY2" fmla="*/ 29930 h 87987"/>
              <a:gd name="connsiteX3" fmla="*/ 145142 w 145142"/>
              <a:gd name="connsiteY3" fmla="*/ 73473 h 87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5142" h="87987">
                <a:moveTo>
                  <a:pt x="0" y="87987"/>
                </a:moveTo>
                <a:cubicBezTo>
                  <a:pt x="12916" y="55698"/>
                  <a:pt x="17109" y="-8341"/>
                  <a:pt x="72571" y="902"/>
                </a:cubicBezTo>
                <a:cubicBezTo>
                  <a:pt x="89778" y="3770"/>
                  <a:pt x="101600" y="20254"/>
                  <a:pt x="116114" y="29930"/>
                </a:cubicBezTo>
                <a:lnTo>
                  <a:pt x="145142" y="73473"/>
                </a:ln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ný popisek 115"/>
          <p:cNvSpPr/>
          <p:nvPr/>
        </p:nvSpPr>
        <p:spPr>
          <a:xfrm>
            <a:off x="4973612" y="1146629"/>
            <a:ext cx="1819357" cy="665994"/>
          </a:xfrm>
          <a:prstGeom prst="wedgeEllipseCallout">
            <a:avLst>
              <a:gd name="adj1" fmla="val -104223"/>
              <a:gd name="adj2" fmla="val 69774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ŘADOVÉ, DRUHOVÉ, NÁSOBNÉ</a:t>
            </a:r>
            <a:endParaRPr lang="cs-CZ" sz="1400" b="1" i="1" dirty="0">
              <a:solidFill>
                <a:schemeClr val="tx1"/>
              </a:solidFill>
            </a:endParaRPr>
          </a:p>
        </p:txBody>
      </p:sp>
      <p:sp>
        <p:nvSpPr>
          <p:cNvPr id="117" name="Volný tvar 116"/>
          <p:cNvSpPr/>
          <p:nvPr/>
        </p:nvSpPr>
        <p:spPr>
          <a:xfrm>
            <a:off x="3570514" y="1562088"/>
            <a:ext cx="130629" cy="121569"/>
          </a:xfrm>
          <a:custGeom>
            <a:avLst/>
            <a:gdLst>
              <a:gd name="connsiteX0" fmla="*/ 29029 w 130629"/>
              <a:gd name="connsiteY0" fmla="*/ 121569 h 121569"/>
              <a:gd name="connsiteX1" fmla="*/ 0 w 130629"/>
              <a:gd name="connsiteY1" fmla="*/ 48998 h 121569"/>
              <a:gd name="connsiteX2" fmla="*/ 130629 w 130629"/>
              <a:gd name="connsiteY2" fmla="*/ 5455 h 12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0629" h="121569">
                <a:moveTo>
                  <a:pt x="29029" y="121569"/>
                </a:moveTo>
                <a:cubicBezTo>
                  <a:pt x="19353" y="97379"/>
                  <a:pt x="0" y="75052"/>
                  <a:pt x="0" y="48998"/>
                </a:cubicBezTo>
                <a:cubicBezTo>
                  <a:pt x="0" y="-22724"/>
                  <a:pt x="104415" y="5455"/>
                  <a:pt x="130629" y="5455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Volný tvar 128"/>
          <p:cNvSpPr/>
          <p:nvPr/>
        </p:nvSpPr>
        <p:spPr>
          <a:xfrm>
            <a:off x="3918857" y="1480457"/>
            <a:ext cx="120922" cy="87086"/>
          </a:xfrm>
          <a:custGeom>
            <a:avLst/>
            <a:gdLst>
              <a:gd name="connsiteX0" fmla="*/ 0 w 120922"/>
              <a:gd name="connsiteY0" fmla="*/ 87086 h 87086"/>
              <a:gd name="connsiteX1" fmla="*/ 72572 w 120922"/>
              <a:gd name="connsiteY1" fmla="*/ 0 h 87086"/>
              <a:gd name="connsiteX2" fmla="*/ 116114 w 120922"/>
              <a:gd name="connsiteY2" fmla="*/ 14514 h 87086"/>
              <a:gd name="connsiteX3" fmla="*/ 116114 w 120922"/>
              <a:gd name="connsiteY3" fmla="*/ 87086 h 87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0922" h="87086">
                <a:moveTo>
                  <a:pt x="0" y="87086"/>
                </a:moveTo>
                <a:cubicBezTo>
                  <a:pt x="19212" y="39056"/>
                  <a:pt x="13413" y="0"/>
                  <a:pt x="72572" y="0"/>
                </a:cubicBezTo>
                <a:cubicBezTo>
                  <a:pt x="87871" y="0"/>
                  <a:pt x="109272" y="830"/>
                  <a:pt x="116114" y="14514"/>
                </a:cubicBezTo>
                <a:cubicBezTo>
                  <a:pt x="126932" y="36151"/>
                  <a:pt x="116114" y="62895"/>
                  <a:pt x="116114" y="87086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355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899592" y="188640"/>
            <a:ext cx="7488832" cy="1033272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Doplň tabulku.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5571412"/>
              </p:ext>
            </p:extLst>
          </p:nvPr>
        </p:nvGraphicFramePr>
        <p:xfrm>
          <a:off x="147299" y="1311710"/>
          <a:ext cx="885698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246"/>
                <a:gridCol w="1962218"/>
                <a:gridCol w="2160240"/>
                <a:gridCol w="25202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ČÍSLOVKA</a:t>
                      </a:r>
                      <a:endParaRPr lang="cs-CZ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OTÁZKA</a:t>
                      </a:r>
                      <a:endParaRPr lang="cs-CZ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DRUH</a:t>
                      </a:r>
                      <a:endParaRPr lang="cs-CZ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URČITÁ/NEURČITÁ</a:t>
                      </a:r>
                      <a:endParaRPr lang="cs-CZ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padesát tři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KOLIK?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ZÁKLADNÍ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URČITÁ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stokrát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sedmero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tolik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osminásobná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dvanácté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pětadvacetkrát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trojí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nesčíslněkrát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omic Sans MS" pitchFamily="66" charset="0"/>
                        </a:rPr>
                        <a:t>čtvero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07Z2\Pictures\cislo-cislica-patka-pat1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87448"/>
            <a:ext cx="1066800" cy="9144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g.diva.sk/stories/Ezoterika/cislo-cislica-sest-sestka-numerologia_2%2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537354"/>
            <a:ext cx="1049457" cy="899534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awad.sk/data/items/medium/1c886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30238"/>
            <a:ext cx="1082737" cy="1203041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sherwood.cz/underwood/download/images/pismeno-x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653986"/>
            <a:ext cx="778498" cy="581324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54690" y="5325402"/>
            <a:ext cx="5760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95626" y="6436888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5862" y="644643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00138" y="646706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67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Teta má _____ syny.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Zítra máme trénink od ______ hodin do čtyřech .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Na koloběžce se umím  odrážet __________ nohama.  </a:t>
            </a: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S  _______ těmito chlapci chodím na fotbal. 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Na dovolenou k moři pojedu s ________  nejlepšími kamarádkami. 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Po dnešní túře mám puchýře na _________  nohách.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Osm děleno _______ jsou čtyři. Pavel má ____ kola a _____ jsou závodní. V _______ případech jsi měl pravdu.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899592" y="188640"/>
            <a:ext cx="7488832" cy="1033272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Doplň spisovné tvary číslovek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dva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(oba),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dvě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(obě).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2807804" y="908720"/>
            <a:ext cx="1656183" cy="100810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OBĚ</a:t>
            </a:r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" name="Vývojový diagram: spojnice 7"/>
          <p:cNvSpPr/>
          <p:nvPr/>
        </p:nvSpPr>
        <p:spPr>
          <a:xfrm rot="19539047">
            <a:off x="7308303" y="4221088"/>
            <a:ext cx="1656183" cy="100810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  <a:latin typeface="Comic Sans MS" pitchFamily="66" charset="0"/>
              </a:rPr>
              <a:t>DVĚ</a:t>
            </a:r>
            <a:r>
              <a:rPr lang="cs-CZ" sz="3600" b="1" dirty="0" smtClean="0">
                <a:latin typeface="Comic Sans MS" pitchFamily="66" charset="0"/>
              </a:rPr>
              <a:t>  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9" name="Vývojový diagram: spojnice 8"/>
          <p:cNvSpPr/>
          <p:nvPr/>
        </p:nvSpPr>
        <p:spPr>
          <a:xfrm rot="1326220">
            <a:off x="62381" y="4411791"/>
            <a:ext cx="1904331" cy="100810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OBA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vojový diagram: spojnice 9"/>
          <p:cNvSpPr/>
          <p:nvPr/>
        </p:nvSpPr>
        <p:spPr>
          <a:xfrm rot="1466376">
            <a:off x="7420273" y="1998253"/>
            <a:ext cx="1656183" cy="100810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/>
                </a:solidFill>
                <a:latin typeface="Comic Sans MS" pitchFamily="66" charset="0"/>
              </a:rPr>
              <a:t>DVA</a:t>
            </a:r>
            <a:endParaRPr lang="cs-CZ" sz="3600" b="1" dirty="0">
              <a:solidFill>
                <a:schemeClr val="bg2"/>
              </a:solidFill>
              <a:latin typeface="Comic Sans MS" pitchFamily="66" charset="0"/>
            </a:endParaRPr>
          </a:p>
        </p:txBody>
      </p:sp>
      <p:pic>
        <p:nvPicPr>
          <p:cNvPr id="2050" name="Picture 2" descr="http://www.martinaa.estranky.cz/img/mid/77/tygri-mlad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514" y="4365104"/>
            <a:ext cx="2630096" cy="1761022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Mrak 10"/>
          <p:cNvSpPr/>
          <p:nvPr/>
        </p:nvSpPr>
        <p:spPr>
          <a:xfrm>
            <a:off x="2627784" y="5877272"/>
            <a:ext cx="2016224" cy="897125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Vyfotila jsem si _____ malé bílé tygříky.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2052" name="Picture 4" descr="http://21stoleti.cz/wp-content/images/12638531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54863"/>
            <a:ext cx="1927018" cy="128568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 rot="20150936">
            <a:off x="5389200" y="4979488"/>
            <a:ext cx="2016224" cy="1258086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V ZOO nám ošetřovatel ukázal ___ dvě mláďata.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" name="Mrak 1"/>
          <p:cNvSpPr/>
          <p:nvPr/>
        </p:nvSpPr>
        <p:spPr>
          <a:xfrm rot="20593458">
            <a:off x="6905590" y="908720"/>
            <a:ext cx="1763688" cy="1199746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Comic Sans MS" pitchFamily="66" charset="0"/>
              </a:rPr>
              <a:t>č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íslovka 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DVA (DVĚ)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131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4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5291"/>
            <a:ext cx="89289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Dvanáct děleno  (3)  ________  jsou (4)  _______ .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Malá Vendulka už začíná lézt po (4)  __________ 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Ke (3) _________ příkladům nám paní učitelka přidala další (4) ______ 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Kolik je deset bez (3)  _______ ?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Se svými (3) _______ kamarádkami jsme nacvičily novou choreografii.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Výtvarný kroužek máme každou středu od (3) ______ do (4) ________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h</a:t>
            </a:r>
            <a:r>
              <a:rPr lang="cs-CZ" sz="2000" dirty="0" smtClean="0">
                <a:latin typeface="Comic Sans MS" pitchFamily="66" charset="0"/>
              </a:rPr>
              <a:t>odin. Zvol si mezi (4) ______ možnostmi tu správnou.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V dálce vidím (3)  _______ tmavé postavy.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899592" y="0"/>
            <a:ext cx="7488832" cy="1033272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Doplň tvary číslovek </a:t>
            </a:r>
            <a:r>
              <a:rPr lang="cs-CZ" sz="2400" b="1" u="sng" dirty="0" smtClean="0">
                <a:solidFill>
                  <a:schemeClr val="tx1"/>
                </a:solidFill>
                <a:latin typeface="Comic Sans MS" pitchFamily="66" charset="0"/>
              </a:rPr>
              <a:t>tři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400" b="1" u="sng" dirty="0" smtClean="0">
                <a:solidFill>
                  <a:schemeClr val="tx1"/>
                </a:solidFill>
                <a:latin typeface="Comic Sans MS" pitchFamily="66" charset="0"/>
              </a:rPr>
              <a:t>čtyři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U číslovek nadepiš  pád.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074" name="Picture 2" descr="C:\Users\07Z2\Pictures\houby-muchomurky_000007075758_clan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884" y="3717032"/>
            <a:ext cx="2598936" cy="172049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rak 5"/>
          <p:cNvSpPr/>
          <p:nvPr/>
        </p:nvSpPr>
        <p:spPr>
          <a:xfrm rot="560857">
            <a:off x="5160211" y="5068544"/>
            <a:ext cx="3168352" cy="1570591"/>
          </a:xfrm>
          <a:prstGeom prst="cloud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Comic Sans MS" pitchFamily="66" charset="0"/>
              </a:rPr>
              <a:t>Jirka vymyslel pohádku 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Comic Sans MS" pitchFamily="66" charset="0"/>
              </a:rPr>
              <a:t>O  (3) ________ červených muchomůrkách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endParaRPr lang="cs-CZ" sz="1400" dirty="0"/>
          </a:p>
        </p:txBody>
      </p:sp>
      <p:pic>
        <p:nvPicPr>
          <p:cNvPr id="3077" name="Picture 5" descr="http://nd01.jxs.cz/993/461/1d940ef4e0_6033779_o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3972"/>
            <a:ext cx="1944216" cy="2427111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 rot="20382541">
            <a:off x="1577878" y="4833611"/>
            <a:ext cx="3168352" cy="1570591"/>
          </a:xfrm>
          <a:prstGeom prst="cloud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Comic Sans MS" pitchFamily="66" charset="0"/>
              </a:rPr>
              <a:t>V matematice se  učíme  násobit  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Comic Sans MS" pitchFamily="66" charset="0"/>
              </a:rPr>
              <a:t>(4) _________.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 rot="20593458">
            <a:off x="6723834" y="433399"/>
            <a:ext cx="1763688" cy="1199746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číslovky 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TŘI,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ČTYŘI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04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14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94087"/>
            <a:ext cx="8928992" cy="41351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K (10) __________ dívkám přiřadil pan učitel ještě  (12) ____________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šikovných chlapců</a:t>
            </a:r>
            <a:r>
              <a:rPr lang="cs-CZ" sz="20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Po (11)  _________  letech se opět obě sestry setkaly.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Lucka se narodila před (26) ______________  lety.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Dědeček šel do důchodu v (65) ______________ letech.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Vytvořili jsme družstva po (8) __________ soutěžících.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V (18) ____________  letech jsem vyhrála svůj první tenisový turnaj.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Před (7) _________ dny jsem složila závěrečnou zkoušku z matematiky.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Náš tým se skládá ze (6) ________ dívek a (9) __________  chlapců.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Malá Janička umí počítat do (35) _________________ 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932993" y="0"/>
            <a:ext cx="7488832" cy="1033272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Doplň správné tvary číslovek.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http://www.phil.muni.cz/fil/blok/obr/kocour-kyt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083" y="4509120"/>
            <a:ext cx="1996821" cy="203216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rak 5"/>
          <p:cNvSpPr/>
          <p:nvPr/>
        </p:nvSpPr>
        <p:spPr>
          <a:xfrm>
            <a:off x="367499" y="5664477"/>
            <a:ext cx="7356628" cy="903131"/>
          </a:xfrm>
          <a:prstGeom prst="cloud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Přáli jsme Monice k jejím 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(15) ____________ narozeninám.</a:t>
            </a:r>
            <a:endParaRPr lang="cs-CZ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660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932993" y="0"/>
            <a:ext cx="7488832" cy="1196752"/>
          </a:xfrm>
          <a:prstGeom prst="horizontalScroll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OSMISMĚRKA plná číslovek.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Vyhledej v </a:t>
            </a:r>
            <a:r>
              <a:rPr lang="cs-CZ" sz="1400" dirty="0" err="1" smtClean="0">
                <a:solidFill>
                  <a:schemeClr val="tx1"/>
                </a:solidFill>
                <a:latin typeface="Comic Sans MS" pitchFamily="66" charset="0"/>
              </a:rPr>
              <a:t>osmisměrce</a:t>
            </a:r>
            <a:r>
              <a:rPr lang="cs-CZ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11 číslovek. </a:t>
            </a:r>
            <a:r>
              <a:rPr lang="cs-CZ" sz="14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Zapiš je na řádky. 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Z volných písmen vylušti tajenku.</a:t>
            </a:r>
            <a:endParaRPr lang="cs-CZ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417494"/>
              </p:ext>
            </p:extLst>
          </p:nvPr>
        </p:nvGraphicFramePr>
        <p:xfrm>
          <a:off x="251520" y="1340768"/>
          <a:ext cx="4655840" cy="404822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81980"/>
                <a:gridCol w="581980"/>
                <a:gridCol w="581980"/>
                <a:gridCol w="581980"/>
                <a:gridCol w="581980"/>
                <a:gridCol w="581980"/>
                <a:gridCol w="581980"/>
                <a:gridCol w="581980"/>
              </a:tblGrid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D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V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O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J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E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Č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J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omic Sans MS" pitchFamily="66" charset="0"/>
                        </a:rPr>
                        <a:t>Í</a:t>
                      </a:r>
                      <a:endParaRPr lang="cs-CZ" sz="2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Š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Á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V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Ř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L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J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P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Í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602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C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Á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670071"/>
              </p:ext>
            </p:extLst>
          </p:nvPr>
        </p:nvGraphicFramePr>
        <p:xfrm>
          <a:off x="533565" y="5741581"/>
          <a:ext cx="609600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7" name="Veselý obličej 6"/>
          <p:cNvSpPr/>
          <p:nvPr/>
        </p:nvSpPr>
        <p:spPr>
          <a:xfrm>
            <a:off x="251520" y="2375722"/>
            <a:ext cx="537457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779912" y="3372070"/>
            <a:ext cx="537457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419511" y="3883990"/>
            <a:ext cx="537457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592545" y="3903238"/>
            <a:ext cx="537457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556792"/>
            <a:ext cx="224292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</a:t>
            </a:r>
          </a:p>
          <a:p>
            <a:pPr marL="342900" indent="-342900">
              <a:buAutoNum type="arabicPeriod"/>
            </a:pPr>
            <a:r>
              <a:rPr lang="cs-CZ" dirty="0" smtClean="0"/>
              <a:t>  _____________  </a:t>
            </a:r>
            <a:endParaRPr lang="cs-CZ" dirty="0"/>
          </a:p>
        </p:txBody>
      </p:sp>
      <p:pic>
        <p:nvPicPr>
          <p:cNvPr id="2050" name="Picture 2" descr="C:\Users\07Z2\Pictures\sluníč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96113"/>
            <a:ext cx="2160239" cy="1973247"/>
          </a:xfrm>
          <a:prstGeom prst="rect">
            <a:avLst/>
          </a:prstGeom>
          <a:noFill/>
          <a:ln>
            <a:solidFill>
              <a:srgbClr val="FF0000"/>
            </a:solidFill>
          </a:ln>
          <a:scene3d>
            <a:camera prst="orthographicFront">
              <a:rot lat="0" lon="20999974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32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pPr algn="l"/>
            <a:r>
              <a:rPr lang="cs-CZ" sz="1800" u="sng" dirty="0" smtClean="0"/>
              <a:t>Použité zdroje</a:t>
            </a:r>
            <a:endParaRPr lang="cs-CZ" sz="1800" u="sng" dirty="0"/>
          </a:p>
        </p:txBody>
      </p:sp>
      <p:sp>
        <p:nvSpPr>
          <p:cNvPr id="4" name="Obdélník 3"/>
          <p:cNvSpPr/>
          <p:nvPr/>
        </p:nvSpPr>
        <p:spPr>
          <a:xfrm>
            <a:off x="179512" y="692696"/>
            <a:ext cx="8784976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2"/>
              </a:rPr>
              <a:t>http://images.google.com/imgres?q=%C4%8D%C3%ADslo+5&amp;hl=cs&amp;biw=1366&amp;bih=608&amp;gbv=2&amp;tbm=isch&amp;tbnid=kdFdTKO4x5mpvM:&amp;imgrefurl=http://diva.aktuality.sk/clanok/27860/rocne-cislo-5-tento-rok-pre-vas-znamena-zmenu/&amp;docid=5-gI4R71odJRLM&amp;imgurl=http://img.diva.sk/stories/Ilustracne/cislo-cislica-patka-pat1_2.jpg&amp;w=350&amp;h=300&amp;ei=ixRvT9TDLa_N4QS0xMi_Ag&amp;zoom=1&amp;iact=rc&amp;dur=1&amp;sig=109203467014678765387&amp;page=1&amp;tbnh=118&amp;tbnw=122&amp;start=0&amp;ndsp=26&amp;ved=1t:429,r:15,s:0&amp;tx=86&amp;ty=50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3"/>
              </a:rPr>
              <a:t>http://images.google.com/imgres?q=%C4%8D%C3%ADslo+6&amp;hl=cs&amp;biw=1366&amp;bih=608&amp;gbv=2&amp;tbm=isch&amp;tbnid=4F0jczxRrYNT_M:&amp;imgrefurl=http://diva.aktuality.sk/clanok/27870/rocne-cislo-6-je-cas-na-nove-priatelstva/&amp;docid=GonH0__QTwpsgM&amp;imgurl=http://img.diva.sk/stories/Ezoterika/cislo-cislica-sest-sestka-numerologia_2%2525202.jpg&amp;w=350&amp;h=300&amp;ei=NBVvT6X2MMv64QTTz7G_Ag&amp;zoom=1&amp;iact=hc&amp;vpx=683&amp;vpy=165&amp;dur=220&amp;hovh=208&amp;hovw=243&amp;tx=106&amp;ty=117&amp;sig=109203467014678765387&amp;page=1&amp;tbnh=111&amp;tbnw=130&amp;start=0&amp;ndsp=27&amp;ved=1t:429,r:5,s:0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4"/>
              </a:rPr>
              <a:t>http://images.google.com/imgres?q=%C4%8D%C3%ADslo+30&amp;start=122&amp;hl=cs&amp;gbv=2&amp;biw=1366&amp;bih=608&amp;addh=36&amp;tbm=isch&amp;tbnid=z6g7r2mkCzmXmM:&amp;imgrefurl=http://www.awad.sk/%3Fdetail%3D126&amp;docid=kLu7d4LxvJkUpM&amp;imgurl=http://www.awad.sk/data/items/medium/1c88659.jpg&amp;w=180&amp;h=200&amp;ei=mxVvT5COIOrU4QT3sbG_Ag&amp;zoom=1&amp;iact=hc&amp;vpx=625&amp;vpy=118&amp;dur=214&amp;hovh=160&amp;hovw=144&amp;tx=98&amp;ty=91&amp;sig=109203467014678765387&amp;page=6&amp;tbnh=137&amp;tbnw=123&amp;ndsp=26&amp;ved=1t:429,r:22,s:122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5"/>
              </a:rPr>
              <a:t>http://images.google.com/imgres?q=p%C3%ADsmeno+x&amp;hl=cs&amp;gbv=2&amp;biw=1366&amp;bih=608&amp;tbm=isch&amp;tbnid=tsi1HdXNSR6eBM:&amp;imgrefurl=http://www.sherwood.cz/projekty/firmy-a-organizace/epa/&amp;docid=OzW0He8IWY04rM&amp;imgurl=http://www.sherwood.cz/underwood/download/images/pismeno-x1.jpg&amp;w=229&amp;h=171&amp;ei=NhZvT4WgDobi4QSP0PW_Ag&amp;zoom=1&amp;iact=hc&amp;vpx=366&amp;vpy=204&amp;dur=3606&amp;hovh=136&amp;hovw=183&amp;tx=69&amp;ty=46&amp;sig=109203467014678765387&amp;page=1&amp;tbnh=117&amp;tbnw=148&amp;start=0&amp;ndsp=25&amp;ved=1t:429,r:2,s:0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6"/>
              </a:rPr>
              <a:t>http://images.google.com/imgres?q=ml%C3%A1%C4%8Fata&amp;start=313&amp;hl=cs&amp;gbv=2&amp;biw=1366&amp;bih=608&amp;addh=36&amp;tbm=isch&amp;tbnid=wQN5e1Wo8esdOM:&amp;imgrefurl=http://www.martinaa.estranky.cz/fotoalbum/bili-tygri/tygri-mladata.html&amp;docid=d4Ci-zNcch-VOM&amp;imgurl=http://www.martinaa.estranky.cz/img/mid/77/tygri-mladata.jpg&amp;w=460&amp;h=308&amp;ei=nRtvT-q4JqTb4QTzpbjAAg&amp;zoom=1&amp;iact=hc&amp;vpx=345&amp;vpy=8&amp;dur=155&amp;hovh=184&amp;hovw=274&amp;tx=187&amp;ty=104&amp;sig=109203467014678765387&amp;page=14&amp;tbnh=132&amp;tbnw=176&amp;ndsp=24&amp;ved=1t:429,r:1,s:313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7"/>
              </a:rPr>
              <a:t>http://images.google.com/imgres?q=dv%C4%9B+opice&amp;start=319&amp;hl=cs&amp;biw=1366&amp;bih=608&amp;gbv=2&amp;tbm=isch&amp;tbnid=WKEQE13hEh4GTM:&amp;imgrefurl=http://21stoleti.cz/blog/2009/12/19/deti-budou-mit-mozna-brzy-tri-biologicke-rodice/&amp;docid=iFY4gwwjTpbzYM&amp;imgurl=http://21stoleti.cz/wp-content/images/1263853102.jpg&amp;w=640&amp;h=427&amp;ei=OB1vT-6TNvLP4QTTjKXAAg&amp;zoom=1&amp;iact=hc&amp;vpx=266&amp;vpy=145&amp;dur=90&amp;hovh=183&amp;hovw=275&amp;tx=145&amp;ty=60&amp;sig=109203467014678765387&amp;page=13&amp;tbnh=129&amp;tbnw=187&amp;ndsp=26&amp;ved=1t:429,r:13,s:319</a:t>
            </a:r>
            <a:r>
              <a:rPr lang="cs-CZ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566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600" y="79498"/>
            <a:ext cx="90078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2"/>
              </a:rPr>
              <a:t>http://www.google.cz/imgres?q=houba&amp;hl=cs&amp;biw=1366&amp;bih=608&amp;gbv=2&amp;tbm=isch&amp;tbnid=5EHxwoJDNuKgIM:&amp;imgrefurl=http://www.kafe.cz/chci-byt-uspesna/jak-na-to/10-rad-jak-nejlepe-sbirat-houby-2421.aspx&amp;docid=QHDVZZawscOzZM&amp;imgurl=http://files.viaweb.cz/image/27/houby-muchomurky_000007075758_clanek.jpg&amp;w=500&amp;h=331&amp;ei=ciFvT6PrAeb_4QSW6KW_Ag&amp;zoom=1&amp;iact=hc&amp;vpx=836&amp;vpy=151&amp;dur=191&amp;hovh=183&amp;hovw=276&amp;tx=127&amp;ty=132&amp;sig=117157939901453590118&amp;page=2&amp;tbnh=129&amp;tbnw=192&amp;start=25&amp;ndsp=27&amp;ved=1t:429,r:11,s:25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u="sng" dirty="0">
                <a:hlinkClick r:id="rId3"/>
              </a:rPr>
              <a:t>http://images.google.com/imgres?q=n%C3%A1sobilka+4&amp;start=84&amp;hl=cs&amp;biw=1366&amp;bih=608&amp;gbv=2&amp;tbm=isch&amp;tbnid=QSD1rjZJ1VBWlM:&amp;imgrefurl=http://superstudent.blog.cz/0612/matematika-pro-3-4-rocnik&amp;docid=-qicYqAah_9ALM&amp;imgurl=http://nd01.jxs.cz/993/461/1d940ef4e0_6033779_o2.gif&amp;w=124&amp;h=329&amp;ei=wyRvT_LAGMqG4gSX-NC_Ag&amp;zoom=1&amp;iact=hc&amp;vpx=383&amp;vpy=230&amp;dur=93&amp;hovh=263&amp;hovw=99&amp;tx=92&amp;ty=164&amp;sig=109203467014678765387&amp;page=4&amp;tbnh=139&amp;tbnw=52&amp;ndsp=29&amp;ved=1t:429,r:9,s:84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/>
              <a:t>://images.google.com/imgres?q=oslava+narozenin&amp;hl=cs&amp;biw=1366&amp;bih=608&amp;gbv=2&amp;tbm=isch&amp;tbnid=jkW_gRlRT-VmcM:&amp;imgrefurl=http://www.phil.muni.cz/fil/kablok/modules.php%3Fname%3DNews%26file%3Darticle%26sid%3D198&amp;docid=TSpeBYj9z_5VLM&amp;imgurl=http://www.phil.muni.cz/fil/blok/obr/kocour-kytka.jpg&amp;w=226&amp;h=230&amp;ei=JDh3T9q5BK2Q4gTLvJChDw&amp;zoom=1&amp;iact=hc&amp;vpx=352&amp;vpy=151&amp;dur=179&amp;hovh=184&amp;hovw=180&amp;tx=97&amp;ty=58&amp;sig=109203467014678765387&amp;page=4&amp;tbnh=138&amp;tbnw=136&amp;start=72&amp;ndsp=24&amp;ved=1t:429,r:1,s:72</a:t>
            </a:r>
          </a:p>
        </p:txBody>
      </p:sp>
    </p:spTree>
    <p:extLst>
      <p:ext uri="{BB962C8B-B14F-4D97-AF65-F5344CB8AC3E}">
        <p14:creationId xmlns:p14="http://schemas.microsoft.com/office/powerpoint/2010/main" val="420745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801</Words>
  <Application>Microsoft Office PowerPoint</Application>
  <PresentationFormat>Předvádění na obrazovce (4:3)</PresentationFormat>
  <Paragraphs>201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36</cp:revision>
  <dcterms:created xsi:type="dcterms:W3CDTF">2012-03-25T10:47:30Z</dcterms:created>
  <dcterms:modified xsi:type="dcterms:W3CDTF">2014-05-20T12:14:55Z</dcterms:modified>
</cp:coreProperties>
</file>