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VY_32_INOVACE_10_SOUHLÁSKY_OPAKOVÁNÍ PSANÍ I-Í, Y-Ý II.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Opakování psaní i-í, y-ý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A99ED41-FB9E-48E7-8C5A-F0B955136B31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D8BE912-CDDF-4726-B879-727FD8BF1944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8569EE0-63F8-466C-8AAE-3D366D6DF698}" type="presOf" srcId="{D1D4F407-5343-4D3F-B5B9-D407B03CAEB4}" destId="{D005CE8C-CC26-4C3E-AC11-E15060ECD759}" srcOrd="0" destOrd="0" presId="urn:microsoft.com/office/officeart/2005/8/layout/target3"/>
    <dgm:cxn modelId="{242E2D61-7D4A-419E-AB37-0263ED632E99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1D26C69-E518-4D2D-B5CA-7B02FEE0B847}" type="presOf" srcId="{4C35D32F-0EAB-4CD7-82EE-45574DC2A586}" destId="{890E4F0B-2866-4A3F-A3C7-2A14B1797930}" srcOrd="1" destOrd="0" presId="urn:microsoft.com/office/officeart/2005/8/layout/target3"/>
    <dgm:cxn modelId="{210A22D3-3CF9-4E8C-9FCD-6F0F18A76FBC}" type="presOf" srcId="{B651F6E3-6281-48DB-9319-2AEAFDAE7572}" destId="{619D679B-A015-4ECF-8348-D1034C574F40}" srcOrd="0" destOrd="0" presId="urn:microsoft.com/office/officeart/2005/8/layout/target3"/>
    <dgm:cxn modelId="{9F21D814-EA77-43C6-A8BB-FFB0E5E83CC7}" type="presOf" srcId="{D8197B8C-B260-4A16-BDF4-0947B075E274}" destId="{5A5FFA88-C948-4069-8E93-59FA12366E83}" srcOrd="1" destOrd="0" presId="urn:microsoft.com/office/officeart/2005/8/layout/target3"/>
    <dgm:cxn modelId="{FA87F863-8374-4BC5-A0EA-7734E730E82C}" type="presOf" srcId="{D1B46980-6531-4606-95E6-44980827E919}" destId="{2BE915AB-18AA-4053-B92C-3BFC9ED204BB}" srcOrd="1" destOrd="0" presId="urn:microsoft.com/office/officeart/2005/8/layout/target3"/>
    <dgm:cxn modelId="{FDB8AF45-628A-4D05-9AC8-D018D9652793}" type="presOf" srcId="{B651F6E3-6281-48DB-9319-2AEAFDAE7572}" destId="{6BB5E863-4638-4E1D-BFDE-399D028AC4ED}" srcOrd="1" destOrd="0" presId="urn:microsoft.com/office/officeart/2005/8/layout/target3"/>
    <dgm:cxn modelId="{9039EB8C-5581-44B2-87E6-026B225CA688}" type="presOf" srcId="{D8197B8C-B260-4A16-BDF4-0947B075E274}" destId="{25B08C86-7E15-44DC-BE7F-FFB55DD49D12}" srcOrd="0" destOrd="0" presId="urn:microsoft.com/office/officeart/2005/8/layout/target3"/>
    <dgm:cxn modelId="{FACEE676-72FB-427B-9BBD-4672A4F24F77}" type="presOf" srcId="{757F3AB3-0718-4624-B441-E567A8F0AB56}" destId="{333A1088-737F-45CB-B68E-254E46348037}" srcOrd="0" destOrd="0" presId="urn:microsoft.com/office/officeart/2005/8/layout/target3"/>
    <dgm:cxn modelId="{D167E520-E220-42B1-AB37-AE937E2966B2}" type="presParOf" srcId="{333A1088-737F-45CB-B68E-254E46348037}" destId="{F5ABB229-8D3B-4694-996A-96F23CF14429}" srcOrd="0" destOrd="0" presId="urn:microsoft.com/office/officeart/2005/8/layout/target3"/>
    <dgm:cxn modelId="{70632484-DB34-472E-96AC-827D8D6B5402}" type="presParOf" srcId="{333A1088-737F-45CB-B68E-254E46348037}" destId="{F41139FD-01EE-4571-8B17-4FB00FC51163}" srcOrd="1" destOrd="0" presId="urn:microsoft.com/office/officeart/2005/8/layout/target3"/>
    <dgm:cxn modelId="{1C9FCB6E-5D1A-4928-80D0-BE86719ADCAB}" type="presParOf" srcId="{333A1088-737F-45CB-B68E-254E46348037}" destId="{D005CE8C-CC26-4C3E-AC11-E15060ECD759}" srcOrd="2" destOrd="0" presId="urn:microsoft.com/office/officeart/2005/8/layout/target3"/>
    <dgm:cxn modelId="{F6EB73AC-CD2A-43F6-A65A-0EC3750BCCFF}" type="presParOf" srcId="{333A1088-737F-45CB-B68E-254E46348037}" destId="{2C702D82-9B77-49B7-9568-BB8EB47C3372}" srcOrd="3" destOrd="0" presId="urn:microsoft.com/office/officeart/2005/8/layout/target3"/>
    <dgm:cxn modelId="{961F09FA-A832-4A61-931A-C6562357F69D}" type="presParOf" srcId="{333A1088-737F-45CB-B68E-254E46348037}" destId="{A52A0455-90FF-4808-ABD0-F02540D31D5A}" srcOrd="4" destOrd="0" presId="urn:microsoft.com/office/officeart/2005/8/layout/target3"/>
    <dgm:cxn modelId="{FC6D0F7A-BF12-4E03-AFC5-8BED37527E68}" type="presParOf" srcId="{333A1088-737F-45CB-B68E-254E46348037}" destId="{6140AFEC-043D-4C43-A2F9-D0F5331DF3A3}" srcOrd="5" destOrd="0" presId="urn:microsoft.com/office/officeart/2005/8/layout/target3"/>
    <dgm:cxn modelId="{FFDBF8E5-2D1C-485D-99FB-E217FF1A7CB8}" type="presParOf" srcId="{333A1088-737F-45CB-B68E-254E46348037}" destId="{9358AC05-5D7D-4327-9F80-1AD486AEA664}" srcOrd="6" destOrd="0" presId="urn:microsoft.com/office/officeart/2005/8/layout/target3"/>
    <dgm:cxn modelId="{2CE5F084-C634-4D62-B459-F164FAD83AD0}" type="presParOf" srcId="{333A1088-737F-45CB-B68E-254E46348037}" destId="{313FC574-E1CD-4FB4-B054-0B805CE0447D}" srcOrd="7" destOrd="0" presId="urn:microsoft.com/office/officeart/2005/8/layout/target3"/>
    <dgm:cxn modelId="{B4509394-1E62-4C62-A881-28035E46668F}" type="presParOf" srcId="{333A1088-737F-45CB-B68E-254E46348037}" destId="{619D679B-A015-4ECF-8348-D1034C574F40}" srcOrd="8" destOrd="0" presId="urn:microsoft.com/office/officeart/2005/8/layout/target3"/>
    <dgm:cxn modelId="{3A8C5D19-20B7-438B-96AF-356FD8D77B27}" type="presParOf" srcId="{333A1088-737F-45CB-B68E-254E46348037}" destId="{322283A8-4A27-4CDA-BAE3-F381106A9174}" srcOrd="9" destOrd="0" presId="urn:microsoft.com/office/officeart/2005/8/layout/target3"/>
    <dgm:cxn modelId="{2FAB2958-ECB5-440F-A4C0-2B9A6C7220AD}" type="presParOf" srcId="{333A1088-737F-45CB-B68E-254E46348037}" destId="{FFC9F71D-1B4F-4AD9-A4A6-86ADEFC8AF5C}" srcOrd="10" destOrd="0" presId="urn:microsoft.com/office/officeart/2005/8/layout/target3"/>
    <dgm:cxn modelId="{65DBCA4D-8AEA-44D6-9E23-ED263ABCF6EB}" type="presParOf" srcId="{333A1088-737F-45CB-B68E-254E46348037}" destId="{25B08C86-7E15-44DC-BE7F-FFB55DD49D12}" srcOrd="11" destOrd="0" presId="urn:microsoft.com/office/officeart/2005/8/layout/target3"/>
    <dgm:cxn modelId="{2C8CA0F3-C654-4561-A023-5272E67F1B60}" type="presParOf" srcId="{333A1088-737F-45CB-B68E-254E46348037}" destId="{76644BE8-9D7C-4C09-B250-3D10AF48CBB7}" srcOrd="12" destOrd="0" presId="urn:microsoft.com/office/officeart/2005/8/layout/target3"/>
    <dgm:cxn modelId="{F327861F-530A-4BAF-BF30-257DAEEB8487}" type="presParOf" srcId="{333A1088-737F-45CB-B68E-254E46348037}" destId="{EE85B701-7295-41C0-BA7A-34D3756A2AE6}" srcOrd="13" destOrd="0" presId="urn:microsoft.com/office/officeart/2005/8/layout/target3"/>
    <dgm:cxn modelId="{2D4A2B59-E51C-45DA-A086-F9FAB80A30B4}" type="presParOf" srcId="{333A1088-737F-45CB-B68E-254E46348037}" destId="{8BEBB6EC-1DAA-4CAC-8A25-BC0FCBD5DBD5}" srcOrd="14" destOrd="0" presId="urn:microsoft.com/office/officeart/2005/8/layout/target3"/>
    <dgm:cxn modelId="{8174C028-0082-43EA-977F-C4233AFC28E9}" type="presParOf" srcId="{333A1088-737F-45CB-B68E-254E46348037}" destId="{AED2198E-93D5-4001-81B4-73124B309672}" srcOrd="15" destOrd="0" presId="urn:microsoft.com/office/officeart/2005/8/layout/target3"/>
    <dgm:cxn modelId="{7FD2AC62-34E1-4D4E-A513-656A7F0CB38F}" type="presParOf" srcId="{333A1088-737F-45CB-B68E-254E46348037}" destId="{2BE915AB-18AA-4053-B92C-3BFC9ED204BB}" srcOrd="16" destOrd="0" presId="urn:microsoft.com/office/officeart/2005/8/layout/target3"/>
    <dgm:cxn modelId="{A1C0BC8B-DEF7-4EE6-91F3-FA0A6C60752D}" type="presParOf" srcId="{333A1088-737F-45CB-B68E-254E46348037}" destId="{6BB5E863-4638-4E1D-BFDE-399D028AC4ED}" srcOrd="17" destOrd="0" presId="urn:microsoft.com/office/officeart/2005/8/layout/target3"/>
    <dgm:cxn modelId="{28EBA6FB-C709-4C18-8701-191132711C37}" type="presParOf" srcId="{333A1088-737F-45CB-B68E-254E46348037}" destId="{5A5FFA88-C948-4069-8E93-59FA12366E83}" srcOrd="18" destOrd="0" presId="urn:microsoft.com/office/officeart/2005/8/layout/target3"/>
    <dgm:cxn modelId="{9113B883-2ED9-4430-B2B6-436071AC53E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VY_32_INOVACE_10_SOUHLÁSKY_OPAKOVÁNÍ PSANÍ I-Í, Y-Ý II.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Opakování psaní i-í, y-ý II.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323528" y="998860"/>
            <a:ext cx="1865079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ZŠ.</a:t>
            </a:r>
          </a:p>
          <a:p>
            <a:r>
              <a:rPr lang="cs-CZ" dirty="0" smtClean="0"/>
              <a:t>Slouží k upevnění probírané látky.</a:t>
            </a:r>
          </a:p>
          <a:p>
            <a:r>
              <a:rPr lang="cs-CZ" dirty="0" smtClean="0"/>
              <a:t>Vybrané snímky je možné vytisknout </a:t>
            </a:r>
            <a:r>
              <a:rPr lang="cs-CZ" smtClean="0"/>
              <a:t>jako pracovní listy.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lvl="0"/>
            <a:r>
              <a:rPr lang="cs-CZ" sz="3600" dirty="0" smtClean="0"/>
              <a:t>OPAKOVÁNÍ PSANÍ I-Í, Y-Ý II.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Oprav básničku a napiš.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</a:t>
            </a:r>
            <a:r>
              <a:rPr lang="cs-CZ" sz="3300" dirty="0" err="1" smtClean="0">
                <a:latin typeface="Script MT Bold" pitchFamily="66" charset="0"/>
              </a:rPr>
              <a:t>Rampouchi</a:t>
            </a:r>
            <a:r>
              <a:rPr lang="cs-CZ" sz="3300" dirty="0" smtClean="0">
                <a:latin typeface="Script MT Bold" pitchFamily="66" charset="0"/>
              </a:rPr>
              <a:t> rostou,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jak v </a:t>
            </a:r>
            <a:r>
              <a:rPr lang="cs-CZ" sz="3300" dirty="0" err="1" smtClean="0">
                <a:latin typeface="Script MT Bold" pitchFamily="66" charset="0"/>
              </a:rPr>
              <a:t>jeskiny</a:t>
            </a:r>
            <a:r>
              <a:rPr lang="cs-CZ" sz="3300" dirty="0" smtClean="0">
                <a:latin typeface="Script MT Bold" pitchFamily="66" charset="0"/>
              </a:rPr>
              <a:t> </a:t>
            </a:r>
            <a:r>
              <a:rPr lang="cs-CZ" sz="3300" dirty="0" err="1" smtClean="0">
                <a:latin typeface="Script MT Bold" pitchFamily="66" charset="0"/>
              </a:rPr>
              <a:t>krápnýki</a:t>
            </a:r>
            <a:r>
              <a:rPr lang="cs-CZ" sz="3300" dirty="0" smtClean="0">
                <a:latin typeface="Script MT Bold" pitchFamily="66" charset="0"/>
              </a:rPr>
              <a:t>.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Visí si pod střechou,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</a:t>
            </a:r>
            <a:r>
              <a:rPr lang="cs-CZ" sz="3300" dirty="0" err="1" smtClean="0">
                <a:latin typeface="Script MT Bold" pitchFamily="66" charset="0"/>
              </a:rPr>
              <a:t>velkí</a:t>
            </a:r>
            <a:r>
              <a:rPr lang="cs-CZ" sz="3300" dirty="0" smtClean="0">
                <a:latin typeface="Script MT Bold" pitchFamily="66" charset="0"/>
              </a:rPr>
              <a:t> i </a:t>
            </a:r>
            <a:r>
              <a:rPr lang="cs-CZ" sz="3300" dirty="0" err="1" smtClean="0">
                <a:latin typeface="Script MT Bold" pitchFamily="66" charset="0"/>
              </a:rPr>
              <a:t>malinkí</a:t>
            </a:r>
            <a:r>
              <a:rPr lang="cs-CZ" sz="3300" dirty="0" smtClean="0">
                <a:latin typeface="Script MT Bold" pitchFamily="66" charset="0"/>
              </a:rPr>
              <a:t>.</a:t>
            </a:r>
          </a:p>
          <a:p>
            <a:pPr>
              <a:buNone/>
            </a:pPr>
            <a:endParaRPr lang="cs-CZ" sz="3300" dirty="0" smtClean="0">
              <a:latin typeface="Script MT Bold" pitchFamily="66" charset="0"/>
            </a:endParaRP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</a:t>
            </a:r>
            <a:r>
              <a:rPr lang="cs-CZ" sz="3300" dirty="0" err="1" smtClean="0">
                <a:latin typeface="Script MT Bold" pitchFamily="66" charset="0"/>
              </a:rPr>
              <a:t>Vždiť</a:t>
            </a:r>
            <a:r>
              <a:rPr lang="cs-CZ" sz="3300" dirty="0" smtClean="0">
                <a:latin typeface="Script MT Bold" pitchFamily="66" charset="0"/>
              </a:rPr>
              <a:t> je to lízátko,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</a:t>
            </a:r>
            <a:r>
              <a:rPr lang="cs-CZ" sz="3300" dirty="0" err="1" smtClean="0">
                <a:latin typeface="Script MT Bold" pitchFamily="66" charset="0"/>
              </a:rPr>
              <a:t>řýká</a:t>
            </a:r>
            <a:r>
              <a:rPr lang="cs-CZ" sz="3300" dirty="0" smtClean="0">
                <a:latin typeface="Script MT Bold" pitchFamily="66" charset="0"/>
              </a:rPr>
              <a:t> malý kluk.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Jen </a:t>
            </a:r>
            <a:r>
              <a:rPr lang="cs-CZ" sz="3300" dirty="0" err="1" smtClean="0">
                <a:latin typeface="Script MT Bold" pitchFamily="66" charset="0"/>
              </a:rPr>
              <a:t>chibí</a:t>
            </a:r>
            <a:r>
              <a:rPr lang="cs-CZ" sz="3300" dirty="0" smtClean="0">
                <a:latin typeface="Script MT Bold" pitchFamily="66" charset="0"/>
              </a:rPr>
              <a:t> mu pozlátko,</a:t>
            </a:r>
          </a:p>
          <a:p>
            <a:pPr>
              <a:buNone/>
            </a:pPr>
            <a:r>
              <a:rPr lang="cs-CZ" sz="3300" dirty="0" smtClean="0">
                <a:latin typeface="Script MT Bold" pitchFamily="66" charset="0"/>
              </a:rPr>
              <a:t>   Tak už </a:t>
            </a:r>
            <a:r>
              <a:rPr lang="cs-CZ" sz="3300" dirty="0" err="1" smtClean="0">
                <a:latin typeface="Script MT Bold" pitchFamily="66" charset="0"/>
              </a:rPr>
              <a:t>any</a:t>
            </a:r>
            <a:r>
              <a:rPr lang="cs-CZ" sz="3300" dirty="0" smtClean="0">
                <a:latin typeface="Script MT Bold" pitchFamily="66" charset="0"/>
              </a:rPr>
              <a:t> muk.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7" name="Picture 3" descr="C:\Users\Marcela\AppData\Local\Microsoft\Windows\Temporary Internet Files\Content.IE5\2EOZRNWK\MP9004012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140968"/>
            <a:ext cx="3174856" cy="2115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Napiš spojení  s opačným významem a označ tvrdé slabiky modře a měkké slabiky červeně..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krátký kabát - _________________ </a:t>
            </a:r>
            <a:r>
              <a:rPr lang="cs-CZ" dirty="0" err="1" smtClean="0"/>
              <a:t>kabát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hlasitý rozhovor - ______________ </a:t>
            </a:r>
            <a:r>
              <a:rPr lang="cs-CZ" dirty="0" err="1" smtClean="0"/>
              <a:t>rozhovor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hloupý chlapec - _______________ </a:t>
            </a:r>
            <a:r>
              <a:rPr lang="cs-CZ" dirty="0" err="1" smtClean="0"/>
              <a:t>chlapec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otevřený obchod - ______________ </a:t>
            </a:r>
            <a:r>
              <a:rPr lang="cs-CZ" dirty="0" err="1" smtClean="0"/>
              <a:t>obchod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malý dům - ____________________ </a:t>
            </a:r>
            <a:r>
              <a:rPr lang="cs-CZ" dirty="0" err="1" smtClean="0"/>
              <a:t>dům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zimní boty - ___________________ </a:t>
            </a:r>
            <a:r>
              <a:rPr lang="cs-CZ" dirty="0" err="1" smtClean="0"/>
              <a:t>boty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špinavý obličej - ________________ </a:t>
            </a:r>
            <a:r>
              <a:rPr lang="cs-CZ" dirty="0" err="1" smtClean="0"/>
              <a:t>obličej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Doplňte i/í, y/ý do slov a vysvětlete přísloví.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Mlad</a:t>
            </a:r>
            <a:r>
              <a:rPr lang="cs-CZ" dirty="0" smtClean="0"/>
              <a:t>_  stromek  ohneš, star_  ne.</a:t>
            </a:r>
          </a:p>
          <a:p>
            <a:pPr>
              <a:buNone/>
            </a:pPr>
            <a:r>
              <a:rPr lang="cs-CZ" dirty="0" smtClean="0"/>
              <a:t>Š_</a:t>
            </a:r>
            <a:r>
              <a:rPr lang="cs-CZ" dirty="0" err="1" smtClean="0"/>
              <a:t>jou</a:t>
            </a:r>
            <a:r>
              <a:rPr lang="cs-CZ" dirty="0" smtClean="0"/>
              <a:t>  s  n_m  </a:t>
            </a:r>
            <a:r>
              <a:rPr lang="cs-CZ" dirty="0" err="1" smtClean="0"/>
              <a:t>všichn</a:t>
            </a:r>
            <a:r>
              <a:rPr lang="cs-CZ" dirty="0" smtClean="0"/>
              <a:t>_  čert_.</a:t>
            </a:r>
          </a:p>
          <a:p>
            <a:pPr>
              <a:buNone/>
            </a:pPr>
            <a:r>
              <a:rPr lang="cs-CZ" dirty="0" smtClean="0"/>
              <a:t>N_kdo  nemá  na  růž_ch  ustláno.</a:t>
            </a:r>
          </a:p>
          <a:p>
            <a:pPr>
              <a:buNone/>
            </a:pPr>
            <a:r>
              <a:rPr lang="cs-CZ" dirty="0" err="1" smtClean="0"/>
              <a:t>Nen</a:t>
            </a:r>
            <a:r>
              <a:rPr lang="cs-CZ" dirty="0" smtClean="0"/>
              <a:t>_  všechno  zlato, co se  třpyt_.</a:t>
            </a:r>
          </a:p>
          <a:p>
            <a:pPr>
              <a:buNone/>
            </a:pPr>
            <a:r>
              <a:rPr lang="cs-CZ" dirty="0" smtClean="0"/>
              <a:t>Co  se  v  mlád_  nauč_š, ve  stář_  jako  </a:t>
            </a:r>
            <a:r>
              <a:rPr lang="cs-CZ" dirty="0" err="1" smtClean="0"/>
              <a:t>kd</a:t>
            </a:r>
            <a:r>
              <a:rPr lang="cs-CZ" dirty="0" smtClean="0"/>
              <a:t>_ž  najdeš.</a:t>
            </a:r>
          </a:p>
          <a:p>
            <a:pPr>
              <a:buNone/>
            </a:pPr>
            <a:r>
              <a:rPr lang="cs-CZ" dirty="0" smtClean="0"/>
              <a:t>Čas  </a:t>
            </a:r>
            <a:r>
              <a:rPr lang="cs-CZ" dirty="0" err="1" smtClean="0"/>
              <a:t>všechn</a:t>
            </a:r>
            <a:r>
              <a:rPr lang="cs-CZ" dirty="0" smtClean="0"/>
              <a:t>_  rán_  zhoj_.</a:t>
            </a:r>
            <a:endParaRPr lang="cs-CZ" dirty="0"/>
          </a:p>
        </p:txBody>
      </p:sp>
      <p:pic>
        <p:nvPicPr>
          <p:cNvPr id="2050" name="Picture 2" descr="C:\Users\Marcela\AppData\Local\Microsoft\Windows\Temporary Internet Files\Content.IE5\AWGJD1MZ\MC9004352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725144"/>
            <a:ext cx="1847850" cy="1476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108</TotalTime>
  <Words>231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Snímek 1</vt:lpstr>
      <vt:lpstr>ANOTACE</vt:lpstr>
      <vt:lpstr>OPAKOVÁNÍ PSANÍ I-Í, Y-Ý II.</vt:lpstr>
      <vt:lpstr>Snímek 4</vt:lpstr>
      <vt:lpstr>Snímek 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Marcela</cp:lastModifiedBy>
  <cp:revision>13</cp:revision>
  <dcterms:created xsi:type="dcterms:W3CDTF">2011-12-28T11:53:27Z</dcterms:created>
  <dcterms:modified xsi:type="dcterms:W3CDTF">2012-04-04T15:45:13Z</dcterms:modified>
</cp:coreProperties>
</file>